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61" r:id="rId13"/>
  </p:sldIdLst>
  <p:sldSz cx="12192000" cy="6858000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827"/>
    <a:srgbClr val="0F0F0F"/>
    <a:srgbClr val="1D1D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14" y="-9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052133D-449F-4EC7-A23E-0291114B2E37}" type="datetimeFigureOut">
              <a:rPr lang="hu-HU"/>
              <a:pPr>
                <a:defRPr/>
              </a:pPr>
              <a:t>2023. 02. 25.</a:t>
            </a:fld>
            <a:endParaRPr lang="hu-HU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117BB5A-E0EE-46ED-A8BE-CEACD99507A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08A52-A177-4538-B67C-F5BF63CD7529}" type="datetime1">
              <a:rPr lang="hu-HU"/>
              <a:pPr>
                <a:defRPr/>
              </a:pPr>
              <a:t>2023. 02. 25.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E4C1A-0912-493B-9BC2-838B7B0B7E28}" type="datetime1">
              <a:rPr lang="hu-HU"/>
              <a:pPr>
                <a:defRPr/>
              </a:pPr>
              <a:t>2023. 02. 25.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2A2DF-3D4F-44E5-9BEB-C1EA9552ECF0}" type="datetime1">
              <a:rPr lang="hu-HU"/>
              <a:pPr>
                <a:defRPr/>
              </a:pPr>
              <a:t>2023. 02. 25.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703D9-5BDC-430F-94EF-65E5215A6F56}" type="datetime1">
              <a:rPr lang="hu-HU"/>
              <a:pPr>
                <a:defRPr/>
              </a:pPr>
              <a:t>2023. 02. 25.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1A92D-334D-49A4-A558-0E8E79FAB8DF}" type="datetime1">
              <a:rPr lang="hu-HU"/>
              <a:pPr>
                <a:defRPr/>
              </a:pPr>
              <a:t>2023. 02. 25.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AD66B-BBA5-440E-813C-E46361EC1C7A}" type="datetime1">
              <a:rPr lang="hu-HU"/>
              <a:pPr>
                <a:defRPr/>
              </a:pPr>
              <a:t>2023. 02. 25.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28779-B604-46BC-91AB-FCAC127714F4}" type="datetime1">
              <a:rPr lang="hu-HU"/>
              <a:pPr>
                <a:defRPr/>
              </a:pPr>
              <a:t>2023. 02. 25.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CC6E2-C701-4BED-BD61-7C1812887FB7}" type="datetime1">
              <a:rPr lang="hu-HU"/>
              <a:pPr>
                <a:defRPr/>
              </a:pPr>
              <a:t>2023. 02. 25.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A91FD-AEE8-4DE1-AF7B-AABD29446B52}" type="datetime1">
              <a:rPr lang="hu-HU"/>
              <a:pPr>
                <a:defRPr/>
              </a:pPr>
              <a:t>2023. 02. 25.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48612-743D-4A1F-8FF9-B44FB3F2F89A}" type="datetime1">
              <a:rPr lang="hu-HU"/>
              <a:pPr>
                <a:defRPr/>
              </a:pPr>
              <a:t>2023. 02. 25.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8C167-7E1B-442C-B501-ADD80918D3F0}" type="datetime1">
              <a:rPr lang="hu-HU"/>
              <a:pPr>
                <a:defRPr/>
              </a:pPr>
              <a:t>2023. 02. 25.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A39691-CA62-4803-B380-68CCA00F101E}" type="datetime1">
              <a:rPr lang="hu-HU"/>
              <a:pPr>
                <a:defRPr/>
              </a:pPr>
              <a:t>2023. 02. 25.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ebarchivum.oszk.h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www.craiyon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rchivum.oszk.hu/szakembereknek/404-not-found-workshop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craiyon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facebook.com/photo/?fbid=18773600820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s://web.archive.org/web/*/borndigital.com" TargetMode="External"/><Relationship Id="rId4" Type="http://schemas.openxmlformats.org/officeDocument/2006/relationships/hyperlink" Target="http://www.rafimetz.com/borndigita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www.craiyon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aiyon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visualcapitalist.com/from-amazon-to-zoom-%0bwhat-happens-in-an-internet-minute-in-2021/" TargetMode="External"/><Relationship Id="rId4" Type="http://schemas.openxmlformats.org/officeDocument/2006/relationships/hyperlink" Target="https://www.visualcapitalist.com/from-amazon-to-zoom-what-happens-in-an-internet-minute-in-2021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www.craiyon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aiyon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ebarchivum.oszk.hu/" TargetMode="External"/><Relationship Id="rId3" Type="http://schemas.openxmlformats.org/officeDocument/2006/relationships/hyperlink" Target="https://mek.oszk.hu/" TargetMode="External"/><Relationship Id="rId7" Type="http://schemas.openxmlformats.org/officeDocument/2006/relationships/hyperlink" Target="http://mekosztaly.oszk.hu/mia/regi-index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szkdk.oszk.hu/" TargetMode="External"/><Relationship Id="rId5" Type="http://schemas.openxmlformats.org/officeDocument/2006/relationships/hyperlink" Target="https://dka.oszk.hu/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s://epa.oszk.hu/" TargetMode="External"/><Relationship Id="rId9" Type="http://schemas.openxmlformats.org/officeDocument/2006/relationships/hyperlink" Target="https://mek.oszk.hu/html/irattar/mek-rfc.tx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Kép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Cím 1"/>
          <p:cNvSpPr>
            <a:spLocks noGrp="1"/>
          </p:cNvSpPr>
          <p:nvPr>
            <p:ph type="ctrTitle"/>
          </p:nvPr>
        </p:nvSpPr>
        <p:spPr>
          <a:xfrm>
            <a:off x="1524000" y="3052763"/>
            <a:ext cx="9144000" cy="1298575"/>
          </a:xfrm>
          <a:solidFill>
            <a:schemeClr val="bg1">
              <a:alpha val="39999"/>
            </a:schemeClr>
          </a:solidFill>
        </p:spPr>
        <p:txBody>
          <a:bodyPr>
            <a:spAutoFit/>
          </a:bodyPr>
          <a:lstStyle/>
          <a:p>
            <a:pPr eaLnBrk="1" hangingPunct="1"/>
            <a:r>
              <a:rPr lang="hu-HU" sz="4400" smtClean="0">
                <a:latin typeface="Arial" charset="0"/>
              </a:rPr>
              <a:t>Digitálisan született tartalom megőrzése a nemzeti könyvtárban </a:t>
            </a:r>
          </a:p>
        </p:txBody>
      </p:sp>
      <p:sp>
        <p:nvSpPr>
          <p:cNvPr id="14339" name="Alcím 2"/>
          <p:cNvSpPr>
            <a:spLocks noGrp="1"/>
          </p:cNvSpPr>
          <p:nvPr>
            <p:ph type="subTitle" idx="1"/>
          </p:nvPr>
        </p:nvSpPr>
        <p:spPr>
          <a:xfrm>
            <a:off x="1524000" y="5624513"/>
            <a:ext cx="9144000" cy="1077912"/>
          </a:xfrm>
          <a:solidFill>
            <a:schemeClr val="bg1">
              <a:alpha val="39999"/>
            </a:schemeClr>
          </a:solidFill>
        </p:spPr>
        <p:txBody>
          <a:bodyPr>
            <a:spAutoFit/>
          </a:bodyPr>
          <a:lstStyle/>
          <a:p>
            <a:pPr eaLnBrk="1" hangingPunct="1"/>
            <a:r>
              <a:rPr lang="hu-HU" smtClean="0">
                <a:solidFill>
                  <a:schemeClr val="tx2"/>
                </a:solidFill>
                <a:latin typeface="Arial" charset="0"/>
              </a:rPr>
              <a:t>Országos Széchényi Könyvtár</a:t>
            </a:r>
            <a:br>
              <a:rPr lang="hu-HU" smtClean="0">
                <a:solidFill>
                  <a:schemeClr val="tx2"/>
                </a:solidFill>
                <a:latin typeface="Arial" charset="0"/>
              </a:rPr>
            </a:br>
            <a:r>
              <a:rPr lang="hu-HU" smtClean="0">
                <a:solidFill>
                  <a:schemeClr val="tx2"/>
                </a:solidFill>
                <a:latin typeface="Arial" charset="0"/>
              </a:rPr>
              <a:t>Belsős intézményi workshop</a:t>
            </a:r>
            <a:br>
              <a:rPr lang="hu-HU" smtClean="0">
                <a:solidFill>
                  <a:schemeClr val="tx2"/>
                </a:solidFill>
                <a:latin typeface="Arial" charset="0"/>
              </a:rPr>
            </a:br>
            <a:r>
              <a:rPr lang="hu-HU" smtClean="0">
                <a:solidFill>
                  <a:schemeClr val="tx2"/>
                </a:solidFill>
                <a:latin typeface="Arial" charset="0"/>
              </a:rPr>
              <a:t>2022. december 1.</a:t>
            </a:r>
          </a:p>
        </p:txBody>
      </p:sp>
      <p:sp>
        <p:nvSpPr>
          <p:cNvPr id="14340" name="Alcím 2"/>
          <p:cNvSpPr>
            <a:spLocks/>
          </p:cNvSpPr>
          <p:nvPr/>
        </p:nvSpPr>
        <p:spPr bwMode="auto">
          <a:xfrm>
            <a:off x="1524000" y="1433513"/>
            <a:ext cx="9144000" cy="1233487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hu-HU" sz="3000">
                <a:solidFill>
                  <a:schemeClr val="tx2"/>
                </a:solidFill>
              </a:rPr>
              <a:t>Drótos László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hu-HU" sz="2200">
                <a:solidFill>
                  <a:schemeClr val="tx2"/>
                </a:solidFill>
              </a:rPr>
              <a:t>OSZK, Digitális Bölcsészeti Központ,</a:t>
            </a:r>
            <a:br>
              <a:rPr lang="hu-HU" sz="2200">
                <a:solidFill>
                  <a:schemeClr val="tx2"/>
                </a:solidFill>
              </a:rPr>
            </a:br>
            <a:r>
              <a:rPr lang="hu-HU" sz="2200">
                <a:solidFill>
                  <a:schemeClr val="tx2"/>
                </a:solidFill>
              </a:rPr>
              <a:t>Digitális Filológiai és Webarchiválási Osztály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Tartalom hely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Cím 1"/>
          <p:cNvSpPr>
            <a:spLocks noGrp="1"/>
          </p:cNvSpPr>
          <p:nvPr>
            <p:ph type="title" idx="4294967295"/>
          </p:nvPr>
        </p:nvSpPr>
        <p:spPr>
          <a:xfrm>
            <a:off x="355600" y="268288"/>
            <a:ext cx="5745163" cy="503237"/>
          </a:xfrm>
        </p:spPr>
        <p:txBody>
          <a:bodyPr>
            <a:spAutoFit/>
          </a:bodyPr>
          <a:lstStyle/>
          <a:p>
            <a:pPr eaLnBrk="1" hangingPunct="1"/>
            <a:r>
              <a:rPr lang="hu-HU" sz="3000" b="1" smtClean="0">
                <a:solidFill>
                  <a:schemeClr val="tx2"/>
                </a:solidFill>
                <a:latin typeface="Arial" charset="0"/>
              </a:rPr>
              <a:t>Eredmények</a:t>
            </a:r>
            <a:endParaRPr lang="hu-HU" sz="3000" b="1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14340" name="Alcím 2"/>
          <p:cNvSpPr txBox="1">
            <a:spLocks/>
          </p:cNvSpPr>
          <p:nvPr/>
        </p:nvSpPr>
        <p:spPr bwMode="auto">
          <a:xfrm>
            <a:off x="231775" y="1106488"/>
            <a:ext cx="54483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ts val="1300"/>
              </a:spcBef>
              <a:buFont typeface="Arial" charset="0"/>
              <a:buChar char="•"/>
            </a:pPr>
            <a:r>
              <a:rPr lang="hu-HU" sz="2400"/>
              <a:t>kiadványszinten korai reagálás</a:t>
            </a:r>
          </a:p>
          <a:p>
            <a:pPr marL="177800" indent="-177800">
              <a:spcBef>
                <a:spcPts val="1300"/>
              </a:spcBef>
              <a:buFont typeface="Arial" charset="0"/>
              <a:buChar char="•"/>
            </a:pPr>
            <a:r>
              <a:rPr lang="hu-HU" sz="2400"/>
              <a:t>felzárkózás a webarchiválásban</a:t>
            </a:r>
          </a:p>
          <a:p>
            <a:pPr marL="177800" indent="-177800">
              <a:spcBef>
                <a:spcPts val="1300"/>
              </a:spcBef>
              <a:buFont typeface="Arial" charset="0"/>
              <a:buChar char="•"/>
            </a:pPr>
            <a:r>
              <a:rPr lang="hu-HU" sz="2400"/>
              <a:t>szakértelem és ismeretterjesztés</a:t>
            </a:r>
          </a:p>
          <a:p>
            <a:pPr marL="177800" indent="-177800">
              <a:spcBef>
                <a:spcPts val="1300"/>
              </a:spcBef>
              <a:buFont typeface="Arial" charset="0"/>
              <a:buChar char="•"/>
            </a:pPr>
            <a:r>
              <a:rPr lang="hu-HU" sz="2400"/>
              <a:t>széles kapcsolati háló</a:t>
            </a:r>
          </a:p>
          <a:p>
            <a:pPr marL="177800" indent="-177800">
              <a:spcBef>
                <a:spcPts val="1300"/>
              </a:spcBef>
              <a:buFont typeface="Arial" charset="0"/>
              <a:buChar char="•"/>
            </a:pPr>
            <a:r>
              <a:rPr lang="hu-HU" sz="2400"/>
              <a:t>ismertség és elismertség</a:t>
            </a:r>
          </a:p>
          <a:p>
            <a:pPr marL="177800" indent="-177800">
              <a:spcBef>
                <a:spcPts val="1300"/>
              </a:spcBef>
              <a:buFont typeface="Arial" charset="0"/>
              <a:buChar char="•"/>
            </a:pPr>
            <a:r>
              <a:rPr lang="hu-HU" sz="2400"/>
              <a:t>jogszabályok és belső szabályzatok</a:t>
            </a:r>
          </a:p>
          <a:p>
            <a:pPr marL="177800" indent="-177800">
              <a:spcBef>
                <a:spcPts val="1300"/>
              </a:spcBef>
              <a:buFont typeface="Arial" charset="0"/>
              <a:buChar char="•"/>
            </a:pPr>
            <a:r>
              <a:rPr lang="hu-HU" sz="2400"/>
              <a:t>informatikai infrastruktúra</a:t>
            </a:r>
          </a:p>
        </p:txBody>
      </p:sp>
      <p:grpSp>
        <p:nvGrpSpPr>
          <p:cNvPr id="23561" name="Group 9"/>
          <p:cNvGrpSpPr>
            <a:grpSpLocks/>
          </p:cNvGrpSpPr>
          <p:nvPr/>
        </p:nvGrpSpPr>
        <p:grpSpPr bwMode="auto">
          <a:xfrm>
            <a:off x="5643563" y="706438"/>
            <a:ext cx="6357937" cy="5811837"/>
            <a:chOff x="3555" y="445"/>
            <a:chExt cx="4005" cy="3661"/>
          </a:xfrm>
        </p:grpSpPr>
        <p:pic>
          <p:nvPicPr>
            <p:cNvPr id="23558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55" y="445"/>
              <a:ext cx="4005" cy="310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3559" name="Rectangle 11"/>
            <p:cNvSpPr>
              <a:spLocks noChangeArrowheads="1"/>
            </p:cNvSpPr>
            <p:nvPr/>
          </p:nvSpPr>
          <p:spPr bwMode="auto">
            <a:xfrm>
              <a:off x="4586" y="3740"/>
              <a:ext cx="2353" cy="366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hu-HU" sz="1600"/>
                <a:t>Az OSZK webarchívumának honlapja</a:t>
              </a:r>
              <a:br>
                <a:rPr lang="hu-HU" sz="1600"/>
              </a:br>
              <a:r>
                <a:rPr lang="hu-HU" sz="1600">
                  <a:hlinkClick r:id="rId4"/>
                </a:rPr>
                <a:t>https://webarchivum.oszk.hu/</a:t>
              </a:r>
              <a:r>
                <a:rPr lang="hu-HU" sz="1600"/>
                <a:t> </a:t>
              </a:r>
            </a:p>
          </p:txBody>
        </p:sp>
      </p:grpSp>
      <p:sp>
        <p:nvSpPr>
          <p:cNvPr id="23557" name="Rectangle 15"/>
          <p:cNvSpPr>
            <a:spLocks noChangeArrowheads="1"/>
          </p:cNvSpPr>
          <p:nvPr/>
        </p:nvSpPr>
        <p:spPr bwMode="auto">
          <a:xfrm>
            <a:off x="12022138" y="6573838"/>
            <a:ext cx="16986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72000" bIns="72000">
            <a:spAutoFit/>
          </a:bodyPr>
          <a:lstStyle/>
          <a:p>
            <a:r>
              <a:rPr lang="hu-HU" sz="140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Tartalom hely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Cím 1"/>
          <p:cNvSpPr>
            <a:spLocks noGrp="1"/>
          </p:cNvSpPr>
          <p:nvPr>
            <p:ph type="title" idx="4294967295"/>
          </p:nvPr>
        </p:nvSpPr>
        <p:spPr>
          <a:xfrm>
            <a:off x="355600" y="268288"/>
            <a:ext cx="5745163" cy="503237"/>
          </a:xfrm>
        </p:spPr>
        <p:txBody>
          <a:bodyPr>
            <a:spAutoFit/>
          </a:bodyPr>
          <a:lstStyle/>
          <a:p>
            <a:pPr eaLnBrk="1" hangingPunct="1"/>
            <a:r>
              <a:rPr lang="hu-HU" sz="3000" b="1" smtClean="0">
                <a:solidFill>
                  <a:schemeClr val="tx2"/>
                </a:solidFill>
                <a:latin typeface="Arial" charset="0"/>
              </a:rPr>
              <a:t>Feladatok</a:t>
            </a:r>
            <a:endParaRPr lang="hu-HU" sz="3000" b="1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14340" name="Alcím 2"/>
          <p:cNvSpPr txBox="1">
            <a:spLocks/>
          </p:cNvSpPr>
          <p:nvPr/>
        </p:nvSpPr>
        <p:spPr bwMode="auto">
          <a:xfrm>
            <a:off x="231775" y="998538"/>
            <a:ext cx="62611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ts val="800"/>
              </a:spcBef>
              <a:buFont typeface="Arial" charset="0"/>
              <a:buChar char="•"/>
            </a:pPr>
            <a:r>
              <a:rPr lang="hu-HU" sz="2400"/>
              <a:t>szervezeti átalakulás, új munkafolyamatok</a:t>
            </a:r>
          </a:p>
          <a:p>
            <a:pPr marL="177800" indent="-177800">
              <a:spcBef>
                <a:spcPts val="800"/>
              </a:spcBef>
              <a:buFont typeface="Arial" charset="0"/>
              <a:buChar char="•"/>
            </a:pPr>
            <a:r>
              <a:rPr lang="hu-HU" sz="2400"/>
              <a:t>metaadatolás újratervezése</a:t>
            </a:r>
          </a:p>
          <a:p>
            <a:pPr marL="177800" indent="-177800">
              <a:spcBef>
                <a:spcPts val="800"/>
              </a:spcBef>
              <a:buFont typeface="Arial" charset="0"/>
              <a:buChar char="•"/>
            </a:pPr>
            <a:r>
              <a:rPr lang="hu-HU" sz="2400"/>
              <a:t>MEK+EPA+DKA+OSZK DK megújítás</a:t>
            </a:r>
          </a:p>
          <a:p>
            <a:pPr marL="177800" indent="-177800">
              <a:spcBef>
                <a:spcPts val="800"/>
              </a:spcBef>
              <a:buFont typeface="Arial" charset="0"/>
              <a:buChar char="•"/>
            </a:pPr>
            <a:r>
              <a:rPr lang="hu-HU" sz="2400"/>
              <a:t>nyilvános webarchívum bővítése</a:t>
            </a:r>
          </a:p>
          <a:p>
            <a:pPr marL="177800" indent="-177800">
              <a:spcBef>
                <a:spcPts val="800"/>
              </a:spcBef>
              <a:buFont typeface="Arial" charset="0"/>
              <a:buChar char="•"/>
            </a:pPr>
            <a:r>
              <a:rPr lang="hu-HU" sz="2400"/>
              <a:t>új műfajok (pl. e-mail, digitális hagyaték)</a:t>
            </a:r>
          </a:p>
          <a:p>
            <a:pPr marL="177800" indent="-177800">
              <a:spcBef>
                <a:spcPts val="800"/>
              </a:spcBef>
              <a:buFont typeface="Arial" charset="0"/>
              <a:buChar char="•"/>
            </a:pPr>
            <a:r>
              <a:rPr lang="hu-HU" sz="2400"/>
              <a:t>közös kereső </a:t>
            </a:r>
          </a:p>
          <a:p>
            <a:pPr marL="177800" indent="-177800">
              <a:spcBef>
                <a:spcPts val="800"/>
              </a:spcBef>
              <a:buFont typeface="Arial" charset="0"/>
              <a:buChar char="•"/>
            </a:pPr>
            <a:r>
              <a:rPr lang="hu-HU" sz="2400"/>
              <a:t>OSZK katalógusban való megjelenés</a:t>
            </a:r>
          </a:p>
          <a:p>
            <a:pPr marL="177800" indent="-177800">
              <a:spcBef>
                <a:spcPts val="800"/>
              </a:spcBef>
              <a:buFont typeface="Arial" charset="0"/>
              <a:buChar char="•"/>
            </a:pPr>
            <a:r>
              <a:rPr lang="hu-HU" sz="2400"/>
              <a:t>hosszú távú megőrzés</a:t>
            </a:r>
          </a:p>
          <a:p>
            <a:pPr marL="177800" indent="-177800">
              <a:spcBef>
                <a:spcPts val="800"/>
              </a:spcBef>
              <a:buFont typeface="Arial" charset="0"/>
              <a:buChar char="•"/>
            </a:pPr>
            <a:r>
              <a:rPr lang="hu-HU" sz="2400"/>
              <a:t>automatizálás és mesterséges intelligencia</a:t>
            </a:r>
          </a:p>
          <a:p>
            <a:pPr marL="177800" indent="-177800">
              <a:spcBef>
                <a:spcPts val="800"/>
              </a:spcBef>
              <a:buFont typeface="Arial" charset="0"/>
              <a:buChar char="•"/>
            </a:pPr>
            <a:r>
              <a:rPr lang="hu-HU" sz="2400"/>
              <a:t>együttműködések kiépítése </a:t>
            </a:r>
          </a:p>
          <a:p>
            <a:pPr marL="177800" indent="-177800">
              <a:spcBef>
                <a:spcPts val="800"/>
              </a:spcBef>
              <a:buFont typeface="Arial" charset="0"/>
              <a:buChar char="•"/>
            </a:pPr>
            <a:r>
              <a:rPr lang="hu-HU" sz="2400"/>
              <a:t>tudományos hasznosítás</a:t>
            </a:r>
          </a:p>
          <a:p>
            <a:pPr marL="177800" indent="-177800">
              <a:spcBef>
                <a:spcPts val="800"/>
              </a:spcBef>
              <a:buFont typeface="Arial" charset="0"/>
              <a:buChar char="•"/>
            </a:pPr>
            <a:r>
              <a:rPr lang="hu-HU" sz="2400"/>
              <a:t>folyamatos tanulás …</a:t>
            </a:r>
          </a:p>
        </p:txBody>
      </p:sp>
      <p:grpSp>
        <p:nvGrpSpPr>
          <p:cNvPr id="26642" name="Group 18"/>
          <p:cNvGrpSpPr>
            <a:grpSpLocks/>
          </p:cNvGrpSpPr>
          <p:nvPr/>
        </p:nvGrpSpPr>
        <p:grpSpPr bwMode="auto">
          <a:xfrm>
            <a:off x="6551613" y="288925"/>
            <a:ext cx="5399087" cy="6173788"/>
            <a:chOff x="4279" y="270"/>
            <a:chExt cx="3401" cy="3889"/>
          </a:xfrm>
        </p:grpSpPr>
        <p:pic>
          <p:nvPicPr>
            <p:cNvPr id="24582" name="Picture 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20" y="270"/>
              <a:ext cx="3289" cy="3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583" name="Group 16"/>
            <p:cNvGrpSpPr>
              <a:grpSpLocks/>
            </p:cNvGrpSpPr>
            <p:nvPr/>
          </p:nvGrpSpPr>
          <p:grpSpPr bwMode="auto">
            <a:xfrm>
              <a:off x="4279" y="3635"/>
              <a:ext cx="3401" cy="524"/>
              <a:chOff x="4191" y="3699"/>
              <a:chExt cx="3401" cy="524"/>
            </a:xfrm>
          </p:grpSpPr>
          <p:sp>
            <p:nvSpPr>
              <p:cNvPr id="24584" name="Text Box 6"/>
              <p:cNvSpPr txBox="1">
                <a:spLocks noChangeArrowheads="1"/>
              </p:cNvSpPr>
              <p:nvPr/>
            </p:nvSpPr>
            <p:spPr bwMode="auto">
              <a:xfrm>
                <a:off x="4191" y="3699"/>
                <a:ext cx="3401" cy="524"/>
              </a:xfrm>
              <a:prstGeom prst="rect">
                <a:avLst/>
              </a:prstGeom>
              <a:solidFill>
                <a:srgbClr val="11182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spcBef>
                    <a:spcPct val="50000"/>
                  </a:spcBef>
                </a:pPr>
                <a:r>
                  <a:rPr lang="hu-HU">
                    <a:solidFill>
                      <a:schemeClr val="bg1"/>
                    </a:solidFill>
                  </a:rPr>
                  <a:t> A képet generálta: </a:t>
                </a:r>
              </a:p>
            </p:txBody>
          </p:sp>
          <p:pic>
            <p:nvPicPr>
              <p:cNvPr id="24585" name="Picture 7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624" y="3709"/>
                <a:ext cx="1968" cy="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11920538" y="6573838"/>
            <a:ext cx="268287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72000" bIns="72000">
            <a:spAutoFit/>
          </a:bodyPr>
          <a:lstStyle/>
          <a:p>
            <a:r>
              <a:rPr lang="hu-HU" sz="1400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Kép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Alcím 2"/>
          <p:cNvSpPr txBox="1">
            <a:spLocks/>
          </p:cNvSpPr>
          <p:nvPr/>
        </p:nvSpPr>
        <p:spPr bwMode="auto">
          <a:xfrm>
            <a:off x="2876550" y="361950"/>
            <a:ext cx="6438900" cy="557213"/>
          </a:xfrm>
          <a:prstGeom prst="rect">
            <a:avLst/>
          </a:prstGeom>
          <a:solidFill>
            <a:schemeClr val="bg1">
              <a:alpha val="901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hu-HU" sz="3400">
                <a:solidFill>
                  <a:schemeClr val="tx2"/>
                </a:solidFill>
              </a:rPr>
              <a:t>KÖSZÖNÖM A FIGYELMET!</a:t>
            </a:r>
          </a:p>
        </p:txBody>
      </p:sp>
      <p:pic>
        <p:nvPicPr>
          <p:cNvPr id="17413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1306"/>
          <a:stretch>
            <a:fillRect/>
          </a:stretch>
        </p:blipFill>
        <p:spPr bwMode="auto">
          <a:xfrm>
            <a:off x="0" y="2298700"/>
            <a:ext cx="517525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224 -0.00463 C -0.20599 0.0882 -0.18971 0.21806 -0.13216 0.21597 C -0.04818 0.21597 -0.04193 -0.21805 0.05768 -0.21967 C 0.14779 -0.21967 0.09987 0.15996 0.18646 0.15834 C 0.27656 0.15834 0.22839 -0.11666 0.32539 -0.11666 C 0.41198 -0.11666 0.36393 0.06898 0.44115 0.06898 C 0.5151 0.06898 0.47656 -0.07291 0.54401 -0.07291 C 0.58255 -0.07291 0.58607 -0.03449 0.58906 -0.00463 " pathEditMode="relative" rAng="0" ptsTypes="ffffffff">
                                      <p:cBhvr>
                                        <p:cTn id="6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Tartalom hely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Cím 1"/>
          <p:cNvSpPr>
            <a:spLocks noGrp="1"/>
          </p:cNvSpPr>
          <p:nvPr>
            <p:ph type="title"/>
          </p:nvPr>
        </p:nvSpPr>
        <p:spPr>
          <a:xfrm>
            <a:off x="838200" y="776288"/>
            <a:ext cx="5745163" cy="503237"/>
          </a:xfrm>
        </p:spPr>
        <p:txBody>
          <a:bodyPr>
            <a:spAutoFit/>
          </a:bodyPr>
          <a:lstStyle/>
          <a:p>
            <a:pPr eaLnBrk="1" hangingPunct="1"/>
            <a:r>
              <a:rPr lang="hu-HU" sz="3000" b="1" smtClean="0">
                <a:solidFill>
                  <a:schemeClr val="tx2"/>
                </a:solidFill>
                <a:latin typeface="Arial" charset="0"/>
              </a:rPr>
              <a:t>A „born digital” …</a:t>
            </a:r>
            <a:endParaRPr lang="hu-HU" sz="3000" b="1" smtClean="0">
              <a:latin typeface="Arial" charset="0"/>
            </a:endParaRPr>
          </a:p>
        </p:txBody>
      </p:sp>
      <p:sp>
        <p:nvSpPr>
          <p:cNvPr id="14340" name="Alcím 2"/>
          <p:cNvSpPr txBox="1">
            <a:spLocks/>
          </p:cNvSpPr>
          <p:nvPr/>
        </p:nvSpPr>
        <p:spPr bwMode="auto">
          <a:xfrm>
            <a:off x="838200" y="1690688"/>
            <a:ext cx="55626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  <a:buFont typeface="Arial" charset="0"/>
              <a:buNone/>
            </a:pPr>
            <a:r>
              <a:rPr lang="hu-HU" sz="2400"/>
              <a:t>… eredete</a:t>
            </a:r>
          </a:p>
          <a:p>
            <a:pPr>
              <a:spcBef>
                <a:spcPts val="1000"/>
              </a:spcBef>
              <a:spcAft>
                <a:spcPts val="1000"/>
              </a:spcAft>
              <a:buFont typeface="Arial" charset="0"/>
              <a:buNone/>
            </a:pPr>
            <a:r>
              <a:rPr lang="hu-HU" sz="2400"/>
              <a:t>… fogalma</a:t>
            </a:r>
          </a:p>
          <a:p>
            <a:pPr>
              <a:spcBef>
                <a:spcPts val="1000"/>
              </a:spcBef>
              <a:spcAft>
                <a:spcPts val="1000"/>
              </a:spcAft>
              <a:buFont typeface="Arial" charset="0"/>
              <a:buNone/>
            </a:pPr>
            <a:r>
              <a:rPr lang="hu-HU" sz="2400"/>
              <a:t>… típusai</a:t>
            </a:r>
          </a:p>
          <a:p>
            <a:pPr>
              <a:spcBef>
                <a:spcPts val="1000"/>
              </a:spcBef>
              <a:spcAft>
                <a:spcPts val="1000"/>
              </a:spcAft>
              <a:buFont typeface="Arial" charset="0"/>
              <a:buNone/>
            </a:pPr>
            <a:r>
              <a:rPr lang="hu-HU" sz="2400"/>
              <a:t>… fontossága</a:t>
            </a:r>
          </a:p>
          <a:p>
            <a:pPr>
              <a:spcBef>
                <a:spcPts val="1000"/>
              </a:spcBef>
              <a:spcAft>
                <a:spcPts val="1000"/>
              </a:spcAft>
              <a:buFont typeface="Arial" charset="0"/>
              <a:buNone/>
            </a:pPr>
            <a:r>
              <a:rPr lang="hu-HU" sz="2400"/>
              <a:t>… jellemzői</a:t>
            </a:r>
          </a:p>
          <a:p>
            <a:pPr>
              <a:spcBef>
                <a:spcPts val="1000"/>
              </a:spcBef>
              <a:spcAft>
                <a:spcPts val="1000"/>
              </a:spcAft>
              <a:buFont typeface="Arial" charset="0"/>
              <a:buNone/>
            </a:pPr>
            <a:r>
              <a:rPr lang="hu-HU" sz="2400"/>
              <a:t>… megőrzése</a:t>
            </a:r>
          </a:p>
          <a:p>
            <a:pPr>
              <a:spcBef>
                <a:spcPts val="1000"/>
              </a:spcBef>
              <a:spcAft>
                <a:spcPts val="1000"/>
              </a:spcAft>
              <a:buFont typeface="Arial" charset="0"/>
              <a:buNone/>
            </a:pPr>
            <a:r>
              <a:rPr lang="hu-HU" sz="2400"/>
              <a:t>… az OSZK-ban</a:t>
            </a:r>
          </a:p>
        </p:txBody>
      </p:sp>
      <p:grpSp>
        <p:nvGrpSpPr>
          <p:cNvPr id="14350" name="Group 14"/>
          <p:cNvGrpSpPr>
            <a:grpSpLocks/>
          </p:cNvGrpSpPr>
          <p:nvPr/>
        </p:nvGrpSpPr>
        <p:grpSpPr bwMode="auto">
          <a:xfrm>
            <a:off x="6450013" y="166688"/>
            <a:ext cx="5399087" cy="6359525"/>
            <a:chOff x="4191" y="217"/>
            <a:chExt cx="3401" cy="4006"/>
          </a:xfrm>
        </p:grpSpPr>
        <p:pic>
          <p:nvPicPr>
            <p:cNvPr id="15366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91" y="217"/>
              <a:ext cx="3401" cy="3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67" name="Group 16"/>
            <p:cNvGrpSpPr>
              <a:grpSpLocks/>
            </p:cNvGrpSpPr>
            <p:nvPr/>
          </p:nvGrpSpPr>
          <p:grpSpPr bwMode="auto">
            <a:xfrm>
              <a:off x="4191" y="3699"/>
              <a:ext cx="3401" cy="524"/>
              <a:chOff x="4191" y="3699"/>
              <a:chExt cx="3401" cy="524"/>
            </a:xfrm>
          </p:grpSpPr>
          <p:sp>
            <p:nvSpPr>
              <p:cNvPr id="15368" name="Text Box 6"/>
              <p:cNvSpPr txBox="1">
                <a:spLocks noChangeArrowheads="1"/>
              </p:cNvSpPr>
              <p:nvPr/>
            </p:nvSpPr>
            <p:spPr bwMode="auto">
              <a:xfrm>
                <a:off x="4191" y="3699"/>
                <a:ext cx="3401" cy="524"/>
              </a:xfrm>
              <a:prstGeom prst="rect">
                <a:avLst/>
              </a:prstGeom>
              <a:solidFill>
                <a:srgbClr val="11182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spcBef>
                    <a:spcPct val="50000"/>
                  </a:spcBef>
                </a:pPr>
                <a:r>
                  <a:rPr lang="hu-HU">
                    <a:solidFill>
                      <a:schemeClr val="bg1"/>
                    </a:solidFill>
                  </a:rPr>
                  <a:t> A képet generálta: </a:t>
                </a:r>
              </a:p>
            </p:txBody>
          </p:sp>
          <p:pic>
            <p:nvPicPr>
              <p:cNvPr id="15369" name="Picture 7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624" y="3709"/>
                <a:ext cx="1968" cy="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12022138" y="6573838"/>
            <a:ext cx="16986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72000" bIns="72000">
            <a:spAutoFit/>
          </a:bodyPr>
          <a:lstStyle/>
          <a:p>
            <a:r>
              <a:rPr lang="hu-HU" sz="140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Tartalom hely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Tartalom helye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" y="2617788"/>
            <a:ext cx="7356475" cy="4138612"/>
          </a:xfrm>
        </p:spPr>
      </p:pic>
      <p:sp>
        <p:nvSpPr>
          <p:cNvPr id="16387" name="Cím 1"/>
          <p:cNvSpPr>
            <a:spLocks noGrp="1"/>
          </p:cNvSpPr>
          <p:nvPr>
            <p:ph type="title" idx="4294967295"/>
          </p:nvPr>
        </p:nvSpPr>
        <p:spPr>
          <a:xfrm>
            <a:off x="355600" y="268288"/>
            <a:ext cx="5745163" cy="503237"/>
          </a:xfrm>
        </p:spPr>
        <p:txBody>
          <a:bodyPr>
            <a:spAutoFit/>
          </a:bodyPr>
          <a:lstStyle/>
          <a:p>
            <a:pPr eaLnBrk="1" hangingPunct="1"/>
            <a:r>
              <a:rPr lang="hu-HU" sz="3000" b="1" smtClean="0">
                <a:solidFill>
                  <a:schemeClr val="tx2"/>
                </a:solidFill>
                <a:latin typeface="Arial" charset="0"/>
              </a:rPr>
              <a:t>A „born digital” </a:t>
            </a:r>
            <a:r>
              <a:rPr lang="hu-HU" sz="3000" b="1" smtClean="0">
                <a:solidFill>
                  <a:schemeClr val="tx2"/>
                </a:solidFill>
                <a:latin typeface="Arial" charset="0"/>
                <a:cs typeface="Arial" charset="0"/>
              </a:rPr>
              <a:t>eredete</a:t>
            </a:r>
          </a:p>
        </p:txBody>
      </p:sp>
      <p:sp>
        <p:nvSpPr>
          <p:cNvPr id="14340" name="Alcím 2"/>
          <p:cNvSpPr txBox="1">
            <a:spLocks/>
          </p:cNvSpPr>
          <p:nvPr/>
        </p:nvSpPr>
        <p:spPr bwMode="auto">
          <a:xfrm>
            <a:off x="330200" y="941388"/>
            <a:ext cx="69215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hu-HU" sz="2400"/>
              <a:t>A borndigital.com domént 1993-ban jegyezte be Randel (Rafi) Metz és 1994-től 2011-ig használta. </a:t>
            </a:r>
          </a:p>
          <a:p>
            <a:pPr>
              <a:spcBef>
                <a:spcPts val="500"/>
              </a:spcBef>
              <a:buFont typeface="Arial" charset="0"/>
              <a:buNone/>
            </a:pPr>
            <a:r>
              <a:rPr lang="hu-HU" sz="2400"/>
              <a:t>A jelenlegi honlapján még mindig elérhető és az Internet Archive is megőrizte 1999 novemberétől.</a:t>
            </a: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7451725" y="6238875"/>
            <a:ext cx="37607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>
                <a:hlinkClick r:id="rId4"/>
              </a:rPr>
              <a:t>http://www.rafimetz.com/borndigital</a:t>
            </a:r>
            <a:r>
              <a:rPr lang="hu-HU" sz="1400"/>
              <a:t/>
            </a:r>
            <a:br>
              <a:rPr lang="hu-HU" sz="1400"/>
            </a:br>
            <a:r>
              <a:rPr lang="hu-HU" sz="1400">
                <a:hlinkClick r:id="rId5"/>
              </a:rPr>
              <a:t>https://web.archive.org/web/*/borndigital.com</a:t>
            </a:r>
            <a:r>
              <a:rPr lang="hu-HU" sz="1400"/>
              <a:t> </a:t>
            </a:r>
          </a:p>
        </p:txBody>
      </p:sp>
      <p:grpSp>
        <p:nvGrpSpPr>
          <p:cNvPr id="18449" name="Group 17"/>
          <p:cNvGrpSpPr>
            <a:grpSpLocks/>
          </p:cNvGrpSpPr>
          <p:nvPr/>
        </p:nvGrpSpPr>
        <p:grpSpPr bwMode="auto">
          <a:xfrm>
            <a:off x="7545388" y="152400"/>
            <a:ext cx="4608512" cy="5480050"/>
            <a:chOff x="4714" y="185"/>
            <a:chExt cx="2903" cy="3452"/>
          </a:xfrm>
        </p:grpSpPr>
        <p:pic>
          <p:nvPicPr>
            <p:cNvPr id="16392" name="Picture 1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14" y="185"/>
              <a:ext cx="2903" cy="3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3" name="Rectangle 15"/>
            <p:cNvSpPr>
              <a:spLocks noChangeArrowheads="1"/>
            </p:cNvSpPr>
            <p:nvPr/>
          </p:nvSpPr>
          <p:spPr bwMode="auto">
            <a:xfrm>
              <a:off x="4740" y="3445"/>
              <a:ext cx="284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400">
                  <a:hlinkClick r:id="rId7"/>
                </a:rPr>
                <a:t>https://www.facebook.com/photo/?fbid=187736008206</a:t>
              </a:r>
              <a:r>
                <a:rPr lang="hu-HU" sz="1400"/>
                <a:t> </a:t>
              </a:r>
            </a:p>
          </p:txBody>
        </p:sp>
      </p:grpSp>
      <p:sp>
        <p:nvSpPr>
          <p:cNvPr id="16391" name="Rectangle 10"/>
          <p:cNvSpPr>
            <a:spLocks noChangeArrowheads="1"/>
          </p:cNvSpPr>
          <p:nvPr/>
        </p:nvSpPr>
        <p:spPr bwMode="auto">
          <a:xfrm>
            <a:off x="12022138" y="6573838"/>
            <a:ext cx="16986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72000" bIns="72000">
            <a:spAutoFit/>
          </a:bodyPr>
          <a:lstStyle/>
          <a:p>
            <a:r>
              <a:rPr lang="hu-HU" sz="14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Tartalom hely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Cím 1"/>
          <p:cNvSpPr>
            <a:spLocks noGrp="1"/>
          </p:cNvSpPr>
          <p:nvPr>
            <p:ph type="title" idx="4294967295"/>
          </p:nvPr>
        </p:nvSpPr>
        <p:spPr>
          <a:xfrm>
            <a:off x="355600" y="268288"/>
            <a:ext cx="5745163" cy="503237"/>
          </a:xfrm>
        </p:spPr>
        <p:txBody>
          <a:bodyPr>
            <a:spAutoFit/>
          </a:bodyPr>
          <a:lstStyle/>
          <a:p>
            <a:pPr eaLnBrk="1" hangingPunct="1"/>
            <a:r>
              <a:rPr lang="hu-HU" sz="3000" b="1" smtClean="0">
                <a:solidFill>
                  <a:schemeClr val="tx2"/>
                </a:solidFill>
                <a:latin typeface="Arial" charset="0"/>
              </a:rPr>
              <a:t>A „born digital” </a:t>
            </a:r>
            <a:r>
              <a:rPr lang="hu-HU" sz="3000" b="1" smtClean="0">
                <a:solidFill>
                  <a:schemeClr val="tx2"/>
                </a:solidFill>
                <a:latin typeface="Arial" charset="0"/>
                <a:cs typeface="Arial" charset="0"/>
              </a:rPr>
              <a:t>fogalma</a:t>
            </a:r>
          </a:p>
        </p:txBody>
      </p:sp>
      <p:sp>
        <p:nvSpPr>
          <p:cNvPr id="14340" name="Alcím 2"/>
          <p:cNvSpPr txBox="1">
            <a:spLocks/>
          </p:cNvSpPr>
          <p:nvPr/>
        </p:nvSpPr>
        <p:spPr bwMode="auto">
          <a:xfrm>
            <a:off x="330200" y="1220788"/>
            <a:ext cx="6375400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000"/>
              </a:spcBef>
              <a:buFont typeface="Arial" charset="0"/>
              <a:buChar char="•"/>
            </a:pPr>
            <a:r>
              <a:rPr lang="hu-HU" sz="2400"/>
              <a:t> born digital (digitálisan született)</a:t>
            </a:r>
          </a:p>
          <a:p>
            <a:pPr>
              <a:spcBef>
                <a:spcPts val="1000"/>
              </a:spcBef>
              <a:buFont typeface="Arial" charset="0"/>
              <a:buChar char="•"/>
            </a:pPr>
            <a:r>
              <a:rPr lang="hu-HU" sz="2400"/>
              <a:t> nondigitized (nem digitalizált)</a:t>
            </a:r>
          </a:p>
          <a:p>
            <a:pPr>
              <a:spcBef>
                <a:spcPts val="1000"/>
              </a:spcBef>
              <a:buFont typeface="Arial" charset="0"/>
              <a:buChar char="•"/>
            </a:pPr>
            <a:r>
              <a:rPr lang="hu-HU" sz="2400"/>
              <a:t> exclusive digital (kizárólagosan digitális)</a:t>
            </a:r>
          </a:p>
          <a:p>
            <a:pPr>
              <a:spcBef>
                <a:spcPts val="1000"/>
              </a:spcBef>
              <a:buFont typeface="Arial" charset="0"/>
              <a:buChar char="•"/>
            </a:pPr>
            <a:r>
              <a:rPr lang="hu-HU" sz="2400"/>
              <a:t> natively digital (eredendően digitális) </a:t>
            </a:r>
          </a:p>
          <a:p>
            <a:pPr>
              <a:spcBef>
                <a:spcPts val="1000"/>
              </a:spcBef>
              <a:buFont typeface="Arial" charset="0"/>
              <a:buChar char="•"/>
            </a:pPr>
            <a:r>
              <a:rPr lang="hu-HU" sz="2400"/>
              <a:t> digital-first (először digitális)</a:t>
            </a:r>
          </a:p>
          <a:p>
            <a:pPr>
              <a:spcBef>
                <a:spcPts val="1000"/>
              </a:spcBef>
              <a:buFont typeface="Arial" charset="0"/>
              <a:buChar char="•"/>
            </a:pPr>
            <a:r>
              <a:rPr lang="hu-HU" sz="2400"/>
              <a:t> digital for print (nyomtatandó digitális)</a:t>
            </a:r>
          </a:p>
          <a:p>
            <a:pPr>
              <a:spcBef>
                <a:spcPts val="1000"/>
              </a:spcBef>
              <a:buFont typeface="Arial" charset="0"/>
              <a:buChar char="•"/>
            </a:pPr>
            <a:r>
              <a:rPr lang="hu-HU" sz="2400"/>
              <a:t> mixed digital (kevert digitális)</a:t>
            </a:r>
          </a:p>
          <a:p>
            <a:pPr>
              <a:buFont typeface="Arial" charset="0"/>
              <a:buNone/>
            </a:pPr>
            <a:endParaRPr lang="hu-HU" sz="2400"/>
          </a:p>
          <a:p>
            <a:pPr>
              <a:buFont typeface="Arial" charset="0"/>
              <a:buNone/>
            </a:pPr>
            <a:r>
              <a:rPr lang="hu-HU" sz="2400"/>
              <a:t>Meghatározás: Digitális eszközzel készített, digitális formában (is) fogyasztható és felhasználható  médiatartalom.</a:t>
            </a:r>
          </a:p>
        </p:txBody>
      </p:sp>
      <p:grpSp>
        <p:nvGrpSpPr>
          <p:cNvPr id="19476" name="Group 20"/>
          <p:cNvGrpSpPr>
            <a:grpSpLocks/>
          </p:cNvGrpSpPr>
          <p:nvPr/>
        </p:nvGrpSpPr>
        <p:grpSpPr bwMode="auto">
          <a:xfrm>
            <a:off x="6508750" y="139700"/>
            <a:ext cx="5422900" cy="6411913"/>
            <a:chOff x="4256" y="128"/>
            <a:chExt cx="3416" cy="4039"/>
          </a:xfrm>
        </p:grpSpPr>
        <p:pic>
          <p:nvPicPr>
            <p:cNvPr id="17414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56" y="128"/>
              <a:ext cx="3296" cy="3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415" name="Group 16"/>
            <p:cNvGrpSpPr>
              <a:grpSpLocks/>
            </p:cNvGrpSpPr>
            <p:nvPr/>
          </p:nvGrpSpPr>
          <p:grpSpPr bwMode="auto">
            <a:xfrm>
              <a:off x="4271" y="3643"/>
              <a:ext cx="3401" cy="524"/>
              <a:chOff x="4191" y="3699"/>
              <a:chExt cx="3401" cy="524"/>
            </a:xfrm>
          </p:grpSpPr>
          <p:sp>
            <p:nvSpPr>
              <p:cNvPr id="17416" name="Text Box 6"/>
              <p:cNvSpPr txBox="1">
                <a:spLocks noChangeArrowheads="1"/>
              </p:cNvSpPr>
              <p:nvPr/>
            </p:nvSpPr>
            <p:spPr bwMode="auto">
              <a:xfrm>
                <a:off x="4191" y="3699"/>
                <a:ext cx="3401" cy="524"/>
              </a:xfrm>
              <a:prstGeom prst="rect">
                <a:avLst/>
              </a:prstGeom>
              <a:solidFill>
                <a:srgbClr val="11182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spcBef>
                    <a:spcPct val="50000"/>
                  </a:spcBef>
                </a:pPr>
                <a:r>
                  <a:rPr lang="hu-HU">
                    <a:solidFill>
                      <a:schemeClr val="bg1"/>
                    </a:solidFill>
                  </a:rPr>
                  <a:t> A képet generálta: </a:t>
                </a:r>
              </a:p>
            </p:txBody>
          </p:sp>
          <p:pic>
            <p:nvPicPr>
              <p:cNvPr id="17417" name="Picture 7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624" y="3709"/>
                <a:ext cx="1968" cy="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12022138" y="6573838"/>
            <a:ext cx="16986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72000" bIns="72000">
            <a:spAutoFit/>
          </a:bodyPr>
          <a:lstStyle/>
          <a:p>
            <a:r>
              <a:rPr lang="hu-HU" sz="14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Tartalom hely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Cím 1"/>
          <p:cNvSpPr>
            <a:spLocks noGrp="1"/>
          </p:cNvSpPr>
          <p:nvPr>
            <p:ph type="title" idx="4294967295"/>
          </p:nvPr>
        </p:nvSpPr>
        <p:spPr>
          <a:xfrm>
            <a:off x="355600" y="268288"/>
            <a:ext cx="5745163" cy="503237"/>
          </a:xfrm>
        </p:spPr>
        <p:txBody>
          <a:bodyPr>
            <a:spAutoFit/>
          </a:bodyPr>
          <a:lstStyle/>
          <a:p>
            <a:pPr eaLnBrk="1" hangingPunct="1"/>
            <a:r>
              <a:rPr lang="hu-HU" sz="3000" b="1" smtClean="0">
                <a:solidFill>
                  <a:schemeClr val="tx2"/>
                </a:solidFill>
                <a:latin typeface="Arial" charset="0"/>
              </a:rPr>
              <a:t>A „born digital” </a:t>
            </a:r>
            <a:r>
              <a:rPr lang="hu-HU" sz="3000" b="1" smtClean="0">
                <a:solidFill>
                  <a:schemeClr val="tx2"/>
                </a:solidFill>
                <a:latin typeface="Arial" charset="0"/>
                <a:cs typeface="Arial" charset="0"/>
              </a:rPr>
              <a:t>típusai</a:t>
            </a:r>
          </a:p>
        </p:txBody>
      </p:sp>
      <p:sp>
        <p:nvSpPr>
          <p:cNvPr id="14340" name="Alcím 2"/>
          <p:cNvSpPr txBox="1">
            <a:spLocks/>
          </p:cNvSpPr>
          <p:nvPr/>
        </p:nvSpPr>
        <p:spPr bwMode="auto">
          <a:xfrm>
            <a:off x="152400" y="954088"/>
            <a:ext cx="67945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000" u="sng"/>
              <a:t>írott kommunikáció</a:t>
            </a:r>
            <a:r>
              <a:rPr lang="hu-HU" sz="2000"/>
              <a:t>: elektronikus levél, azonnali üzenet, internetes fórum, tweet …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000" u="sng"/>
              <a:t>írott dokumentum</a:t>
            </a:r>
            <a:r>
              <a:rPr lang="hu-HU" sz="2000"/>
              <a:t>: szövegfájl, e-könyv, e-folyóirat, blog, wiki …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000" u="sng"/>
              <a:t>adathalmaz</a:t>
            </a:r>
            <a:r>
              <a:rPr lang="hu-HU" sz="2000"/>
              <a:t>: táblázat, adatbázis, strukturált szövegfájl …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000" u="sng"/>
              <a:t>kép</a:t>
            </a:r>
            <a:r>
              <a:rPr lang="hu-HU" sz="2000"/>
              <a:t>: digitális fotó, számítógépes grafika, infografika, mém, térkép …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000" u="sng"/>
              <a:t>videó</a:t>
            </a:r>
            <a:r>
              <a:rPr lang="hu-HU" sz="2000"/>
              <a:t>: rögzített felvétel (pl. vlog), élő közvetítés, videokonferencia …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000" u="sng"/>
              <a:t>hang</a:t>
            </a:r>
            <a:r>
              <a:rPr lang="hu-HU" sz="2000"/>
              <a:t>: rögzített felvétel (pl. podcast), élő közvetítés (pl. online rádió) …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000" u="sng"/>
              <a:t>térhatású</a:t>
            </a:r>
            <a:r>
              <a:rPr lang="hu-HU" sz="2000"/>
              <a:t>: 3D modell, VR játék, metaverzum …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000" u="sng"/>
              <a:t>vegyes</a:t>
            </a:r>
            <a:r>
              <a:rPr lang="hu-HU" sz="2000"/>
              <a:t>: prezentáció, honlap, hírportál, virtuális kiállítás, közösségi média, digitális műalkotás  …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000" u="sng"/>
              <a:t>egyéb</a:t>
            </a:r>
            <a:r>
              <a:rPr lang="hu-HU" sz="2000"/>
              <a:t>: szoftver, applikáció, számítógépes játék, betűkészlet …</a:t>
            </a:r>
          </a:p>
        </p:txBody>
      </p:sp>
      <p:grpSp>
        <p:nvGrpSpPr>
          <p:cNvPr id="20491" name="Group 11"/>
          <p:cNvGrpSpPr>
            <a:grpSpLocks/>
          </p:cNvGrpSpPr>
          <p:nvPr/>
        </p:nvGrpSpPr>
        <p:grpSpPr bwMode="auto">
          <a:xfrm>
            <a:off x="6742113" y="190500"/>
            <a:ext cx="5399087" cy="6284913"/>
            <a:chOff x="4279" y="208"/>
            <a:chExt cx="3401" cy="3959"/>
          </a:xfrm>
        </p:grpSpPr>
        <p:grpSp>
          <p:nvGrpSpPr>
            <p:cNvPr id="18438" name="Group 16"/>
            <p:cNvGrpSpPr>
              <a:grpSpLocks/>
            </p:cNvGrpSpPr>
            <p:nvPr/>
          </p:nvGrpSpPr>
          <p:grpSpPr bwMode="auto">
            <a:xfrm>
              <a:off x="4279" y="3643"/>
              <a:ext cx="3401" cy="524"/>
              <a:chOff x="4191" y="3699"/>
              <a:chExt cx="3401" cy="524"/>
            </a:xfrm>
          </p:grpSpPr>
          <p:sp>
            <p:nvSpPr>
              <p:cNvPr id="18440" name="Text Box 6"/>
              <p:cNvSpPr txBox="1">
                <a:spLocks noChangeArrowheads="1"/>
              </p:cNvSpPr>
              <p:nvPr/>
            </p:nvSpPr>
            <p:spPr bwMode="auto">
              <a:xfrm>
                <a:off x="4191" y="3699"/>
                <a:ext cx="3401" cy="524"/>
              </a:xfrm>
              <a:prstGeom prst="rect">
                <a:avLst/>
              </a:prstGeom>
              <a:solidFill>
                <a:srgbClr val="11182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spcBef>
                    <a:spcPct val="50000"/>
                  </a:spcBef>
                </a:pPr>
                <a:r>
                  <a:rPr lang="hu-HU">
                    <a:solidFill>
                      <a:schemeClr val="bg1"/>
                    </a:solidFill>
                  </a:rPr>
                  <a:t> A képet generálta: </a:t>
                </a:r>
              </a:p>
            </p:txBody>
          </p:sp>
          <p:pic>
            <p:nvPicPr>
              <p:cNvPr id="18441" name="Picture 7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624" y="3709"/>
                <a:ext cx="1968" cy="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8439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00" y="208"/>
              <a:ext cx="3350" cy="3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37" name="Rectangle 10"/>
          <p:cNvSpPr>
            <a:spLocks noChangeArrowheads="1"/>
          </p:cNvSpPr>
          <p:nvPr/>
        </p:nvSpPr>
        <p:spPr bwMode="auto">
          <a:xfrm>
            <a:off x="12022138" y="6573838"/>
            <a:ext cx="16986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72000" bIns="72000">
            <a:spAutoFit/>
          </a:bodyPr>
          <a:lstStyle/>
          <a:p>
            <a:r>
              <a:rPr lang="hu-HU" sz="140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Tartalom hely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Cím 1"/>
          <p:cNvSpPr>
            <a:spLocks noGrp="1"/>
          </p:cNvSpPr>
          <p:nvPr>
            <p:ph type="title" idx="4294967295"/>
          </p:nvPr>
        </p:nvSpPr>
        <p:spPr>
          <a:xfrm>
            <a:off x="355600" y="268288"/>
            <a:ext cx="5745163" cy="503237"/>
          </a:xfrm>
        </p:spPr>
        <p:txBody>
          <a:bodyPr>
            <a:spAutoFit/>
          </a:bodyPr>
          <a:lstStyle/>
          <a:p>
            <a:pPr eaLnBrk="1" hangingPunct="1"/>
            <a:r>
              <a:rPr lang="hu-HU" sz="3000" b="1" smtClean="0">
                <a:solidFill>
                  <a:schemeClr val="tx2"/>
                </a:solidFill>
                <a:latin typeface="Arial" charset="0"/>
              </a:rPr>
              <a:t>A „born digital” </a:t>
            </a:r>
            <a:r>
              <a:rPr lang="hu-HU" sz="3000" b="1" smtClean="0">
                <a:solidFill>
                  <a:schemeClr val="tx2"/>
                </a:solidFill>
                <a:latin typeface="Arial" charset="0"/>
                <a:cs typeface="Arial" charset="0"/>
              </a:rPr>
              <a:t>fontossága</a:t>
            </a:r>
          </a:p>
        </p:txBody>
      </p:sp>
      <p:sp>
        <p:nvSpPr>
          <p:cNvPr id="14340" name="Alcím 2"/>
          <p:cNvSpPr txBox="1">
            <a:spLocks/>
          </p:cNvSpPr>
          <p:nvPr/>
        </p:nvSpPr>
        <p:spPr bwMode="auto">
          <a:xfrm>
            <a:off x="152400" y="954088"/>
            <a:ext cx="6096000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400"/>
              <a:t>A hagyományos hordozókon megjelenő tartalom is már szinte minden esetben digitálisan születik.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400"/>
              <a:t>Számos műfaj csak digitális formában létezik.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400"/>
              <a:t>Az interneten a fizikai világunk folyamatos leképezése zajlik.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400"/>
              <a:t>A felhasználó egyben előállító is lehet, a publikálás demokratizálódott.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400"/>
              <a:t>Felfoghatatlan a percenként keletkező és fogyasztott digitális tartalom mennyisége.</a:t>
            </a:r>
          </a:p>
          <a:p>
            <a:pPr marL="177800" indent="-177800">
              <a:spcBef>
                <a:spcPts val="1000"/>
              </a:spcBef>
              <a:buFont typeface="Arial" charset="0"/>
              <a:buChar char="•"/>
            </a:pPr>
            <a:r>
              <a:rPr lang="hu-HU" sz="2400"/>
              <a:t>Mivel eleve digitális, számítógéppel jól feldolgozható, kutatható.</a:t>
            </a:r>
          </a:p>
        </p:txBody>
      </p:sp>
      <p:grpSp>
        <p:nvGrpSpPr>
          <p:cNvPr id="22540" name="Group 12"/>
          <p:cNvGrpSpPr>
            <a:grpSpLocks/>
          </p:cNvGrpSpPr>
          <p:nvPr/>
        </p:nvGrpSpPr>
        <p:grpSpPr bwMode="auto">
          <a:xfrm>
            <a:off x="6337300" y="279400"/>
            <a:ext cx="5727700" cy="6399213"/>
            <a:chOff x="3992" y="176"/>
            <a:chExt cx="3608" cy="4031"/>
          </a:xfrm>
        </p:grpSpPr>
        <p:pic>
          <p:nvPicPr>
            <p:cNvPr id="19462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92" y="176"/>
              <a:ext cx="3608" cy="3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3" name="Rectangle 11"/>
            <p:cNvSpPr>
              <a:spLocks noChangeArrowheads="1"/>
            </p:cNvSpPr>
            <p:nvPr/>
          </p:nvSpPr>
          <p:spPr bwMode="auto">
            <a:xfrm>
              <a:off x="4032" y="3881"/>
              <a:ext cx="285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400">
                  <a:hlinkClick r:id="rId4"/>
                </a:rPr>
                <a:t>https://www.visualcapitalist.com/from-amazon-to-zoom-</a:t>
              </a:r>
              <a:br>
                <a:rPr lang="hu-HU" sz="1400">
                  <a:hlinkClick r:id="rId4"/>
                </a:rPr>
              </a:br>
              <a:r>
                <a:rPr lang="hu-HU" sz="1400">
                  <a:hlinkClick r:id="rId4"/>
                </a:rPr>
                <a:t>what-happens-in-an-internet-minute-in-2021</a:t>
              </a:r>
              <a:r>
                <a:rPr lang="hu-HU" sz="1400">
                  <a:hlinkClick r:id="rId5"/>
                </a:rPr>
                <a:t>/</a:t>
              </a:r>
              <a:r>
                <a:rPr lang="hu-HU" sz="1400"/>
                <a:t> </a:t>
              </a:r>
            </a:p>
          </p:txBody>
        </p:sp>
      </p:grpSp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12022138" y="6573838"/>
            <a:ext cx="16986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72000" bIns="72000">
            <a:spAutoFit/>
          </a:bodyPr>
          <a:lstStyle/>
          <a:p>
            <a:r>
              <a:rPr lang="hu-HU" sz="140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Tartalom hely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Cím 1"/>
          <p:cNvSpPr>
            <a:spLocks noGrp="1"/>
          </p:cNvSpPr>
          <p:nvPr>
            <p:ph type="title" idx="4294967295"/>
          </p:nvPr>
        </p:nvSpPr>
        <p:spPr>
          <a:xfrm>
            <a:off x="355600" y="268288"/>
            <a:ext cx="5745163" cy="503237"/>
          </a:xfrm>
        </p:spPr>
        <p:txBody>
          <a:bodyPr>
            <a:spAutoFit/>
          </a:bodyPr>
          <a:lstStyle/>
          <a:p>
            <a:pPr eaLnBrk="1" hangingPunct="1"/>
            <a:r>
              <a:rPr lang="hu-HU" sz="3000" b="1" smtClean="0">
                <a:solidFill>
                  <a:schemeClr val="tx2"/>
                </a:solidFill>
                <a:latin typeface="Arial" charset="0"/>
              </a:rPr>
              <a:t>A „born digital” </a:t>
            </a:r>
            <a:r>
              <a:rPr lang="hu-HU" sz="3000" b="1" smtClean="0">
                <a:solidFill>
                  <a:schemeClr val="tx2"/>
                </a:solidFill>
                <a:latin typeface="Arial" charset="0"/>
                <a:cs typeface="Arial" charset="0"/>
              </a:rPr>
              <a:t>jellemzői</a:t>
            </a:r>
          </a:p>
        </p:txBody>
      </p:sp>
      <p:sp>
        <p:nvSpPr>
          <p:cNvPr id="14340" name="Alcím 2"/>
          <p:cNvSpPr txBox="1">
            <a:spLocks/>
          </p:cNvSpPr>
          <p:nvPr/>
        </p:nvSpPr>
        <p:spPr bwMode="auto">
          <a:xfrm>
            <a:off x="152400" y="954088"/>
            <a:ext cx="6096000" cy="573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400"/>
              <a:t>Könnyen másolható és könnyen módosítható (kivéve DRM), nincs eredeti példány (kivéve NFT).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400"/>
              <a:t>Sérülékeny, egyszerűen törölhető, könnyen értelmezhetetlenné válik.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400"/>
              <a:t>Ha elveszett, nem lehet újradigitalizálni.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400"/>
              <a:t>Technológia nélkül használhatatlan.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400"/>
              <a:t>Kiterjedésben és/vagy időben sokszor nincs lezárva.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400"/>
              <a:t>Nincs kapuőr, nincs kánon, sok a szemét (de egy szemétdomb is értékes forrás).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400"/>
              <a:t>Nincs katalógus és nincs stabil lelőhely. 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400"/>
              <a:t>A nyilvánossági szint és a szerzői jogi helyzet nem mindig egyértelmű.</a:t>
            </a:r>
          </a:p>
        </p:txBody>
      </p:sp>
      <p:grpSp>
        <p:nvGrpSpPr>
          <p:cNvPr id="23566" name="Group 14"/>
          <p:cNvGrpSpPr>
            <a:grpSpLocks/>
          </p:cNvGrpSpPr>
          <p:nvPr/>
        </p:nvGrpSpPr>
        <p:grpSpPr bwMode="auto">
          <a:xfrm>
            <a:off x="6523038" y="225425"/>
            <a:ext cx="5402262" cy="6237288"/>
            <a:chOff x="4277" y="238"/>
            <a:chExt cx="3403" cy="3929"/>
          </a:xfrm>
        </p:grpSpPr>
        <p:pic>
          <p:nvPicPr>
            <p:cNvPr id="2048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77" y="238"/>
              <a:ext cx="3287" cy="3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487" name="Group 16"/>
            <p:cNvGrpSpPr>
              <a:grpSpLocks/>
            </p:cNvGrpSpPr>
            <p:nvPr/>
          </p:nvGrpSpPr>
          <p:grpSpPr bwMode="auto">
            <a:xfrm>
              <a:off x="4279" y="3643"/>
              <a:ext cx="3401" cy="524"/>
              <a:chOff x="4191" y="3699"/>
              <a:chExt cx="3401" cy="524"/>
            </a:xfrm>
          </p:grpSpPr>
          <p:sp>
            <p:nvSpPr>
              <p:cNvPr id="20488" name="Text Box 6"/>
              <p:cNvSpPr txBox="1">
                <a:spLocks noChangeArrowheads="1"/>
              </p:cNvSpPr>
              <p:nvPr/>
            </p:nvSpPr>
            <p:spPr bwMode="auto">
              <a:xfrm>
                <a:off x="4191" y="3699"/>
                <a:ext cx="3401" cy="524"/>
              </a:xfrm>
              <a:prstGeom prst="rect">
                <a:avLst/>
              </a:prstGeom>
              <a:solidFill>
                <a:srgbClr val="11182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spcBef>
                    <a:spcPct val="50000"/>
                  </a:spcBef>
                </a:pPr>
                <a:r>
                  <a:rPr lang="hu-HU">
                    <a:solidFill>
                      <a:schemeClr val="bg1"/>
                    </a:solidFill>
                  </a:rPr>
                  <a:t> A képet generálta: </a:t>
                </a:r>
              </a:p>
            </p:txBody>
          </p:sp>
          <p:pic>
            <p:nvPicPr>
              <p:cNvPr id="20489" name="Picture 7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624" y="3709"/>
                <a:ext cx="1968" cy="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12022138" y="6573838"/>
            <a:ext cx="16986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72000" bIns="72000">
            <a:spAutoFit/>
          </a:bodyPr>
          <a:lstStyle/>
          <a:p>
            <a:r>
              <a:rPr lang="hu-HU" sz="1400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Tartalom hely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Cím 1"/>
          <p:cNvSpPr>
            <a:spLocks noGrp="1"/>
          </p:cNvSpPr>
          <p:nvPr>
            <p:ph type="title" idx="4294967295"/>
          </p:nvPr>
        </p:nvSpPr>
        <p:spPr>
          <a:xfrm>
            <a:off x="355600" y="268288"/>
            <a:ext cx="5745163" cy="503237"/>
          </a:xfrm>
        </p:spPr>
        <p:txBody>
          <a:bodyPr>
            <a:spAutoFit/>
          </a:bodyPr>
          <a:lstStyle/>
          <a:p>
            <a:pPr eaLnBrk="1" hangingPunct="1"/>
            <a:r>
              <a:rPr lang="hu-HU" sz="3000" b="1" smtClean="0">
                <a:solidFill>
                  <a:schemeClr val="tx2"/>
                </a:solidFill>
                <a:latin typeface="Arial" charset="0"/>
              </a:rPr>
              <a:t>A „born digital” </a:t>
            </a:r>
            <a:r>
              <a:rPr lang="hu-HU" sz="3000" b="1" smtClean="0">
                <a:solidFill>
                  <a:schemeClr val="tx2"/>
                </a:solidFill>
                <a:latin typeface="Arial" charset="0"/>
                <a:cs typeface="Arial" charset="0"/>
              </a:rPr>
              <a:t>megőrzése</a:t>
            </a:r>
          </a:p>
        </p:txBody>
      </p:sp>
      <p:sp>
        <p:nvSpPr>
          <p:cNvPr id="14340" name="Alcím 2"/>
          <p:cNvSpPr txBox="1">
            <a:spLocks/>
          </p:cNvSpPr>
          <p:nvPr/>
        </p:nvSpPr>
        <p:spPr bwMode="auto">
          <a:xfrm>
            <a:off x="152400" y="885825"/>
            <a:ext cx="64262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 u="sng"/>
              <a:t>Gyűjtőkör definiálása</a:t>
            </a:r>
            <a:r>
              <a:rPr lang="hu-HU" sz="2200"/>
              <a:t/>
            </a:r>
            <a:br>
              <a:rPr lang="hu-HU" sz="2200"/>
            </a:br>
            <a:r>
              <a:rPr lang="hu-HU" sz="2200"/>
              <a:t>(téma, műfaj, formátum, minőség, nyilvánossági és veszélyeztetettségi szint)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 u="sng"/>
              <a:t>Mit akarunk megőrizni?</a:t>
            </a:r>
            <a:r>
              <a:rPr lang="hu-HU" sz="2200"/>
              <a:t> </a:t>
            </a:r>
            <a:br>
              <a:rPr lang="hu-HU" sz="2200"/>
            </a:br>
            <a:r>
              <a:rPr lang="hu-HU" sz="2200"/>
              <a:t>(tartalom, forma, interaktivitás, időbeli változás)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 u="sng"/>
              <a:t>Kontextus megőrzése </a:t>
            </a:r>
            <a:r>
              <a:rPr lang="hu-HU" sz="2200"/>
              <a:t/>
            </a:r>
            <a:br>
              <a:rPr lang="hu-HU" sz="2200"/>
            </a:br>
            <a:r>
              <a:rPr lang="hu-HU" sz="2200"/>
              <a:t>(kommentek, lájkok, reklámok, ajánlott linkek)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 u="sng"/>
              <a:t>Formátum megőrzése</a:t>
            </a:r>
            <a:r>
              <a:rPr lang="hu-HU" sz="2200"/>
              <a:t/>
            </a:r>
            <a:br>
              <a:rPr lang="hu-HU" sz="2200"/>
            </a:br>
            <a:r>
              <a:rPr lang="hu-HU" sz="2200"/>
              <a:t>(LIT, AZW?, DOC, Flash, Java applet, DjVu)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 u="sng"/>
              <a:t>Futtató környezet megőrzése/emulálása</a:t>
            </a:r>
            <a:r>
              <a:rPr lang="hu-HU" sz="2200"/>
              <a:t/>
            </a:r>
            <a:br>
              <a:rPr lang="hu-HU" sz="2200"/>
            </a:br>
            <a:r>
              <a:rPr lang="hu-HU" sz="2200"/>
              <a:t>(operációs rendszer, böngésző, lejátszó vagy megjelenítő program, mobil applikáció)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 u="sng"/>
              <a:t>Metaadatok megőrzése</a:t>
            </a:r>
            <a:r>
              <a:rPr lang="hu-HU" sz="2200"/>
              <a:t/>
            </a:r>
            <a:br>
              <a:rPr lang="hu-HU" sz="2200"/>
            </a:br>
            <a:r>
              <a:rPr lang="hu-HU" sz="2200"/>
              <a:t>(leíró, adminisztrációs, technikai adatok)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/>
              <a:t>Szabályzatok, szabványok, technológia, munkafolyamatok, szakértelem, lépéstartás</a:t>
            </a:r>
          </a:p>
        </p:txBody>
      </p:sp>
      <p:grpSp>
        <p:nvGrpSpPr>
          <p:cNvPr id="24587" name="Group 11"/>
          <p:cNvGrpSpPr>
            <a:grpSpLocks/>
          </p:cNvGrpSpPr>
          <p:nvPr/>
        </p:nvGrpSpPr>
        <p:grpSpPr bwMode="auto">
          <a:xfrm>
            <a:off x="6538913" y="215900"/>
            <a:ext cx="5399087" cy="6310313"/>
            <a:chOff x="4279" y="184"/>
            <a:chExt cx="3401" cy="3975"/>
          </a:xfrm>
        </p:grpSpPr>
        <p:grpSp>
          <p:nvGrpSpPr>
            <p:cNvPr id="21510" name="Group 16"/>
            <p:cNvGrpSpPr>
              <a:grpSpLocks/>
            </p:cNvGrpSpPr>
            <p:nvPr/>
          </p:nvGrpSpPr>
          <p:grpSpPr bwMode="auto">
            <a:xfrm>
              <a:off x="4279" y="3635"/>
              <a:ext cx="3401" cy="524"/>
              <a:chOff x="4191" y="3699"/>
              <a:chExt cx="3401" cy="524"/>
            </a:xfrm>
          </p:grpSpPr>
          <p:sp>
            <p:nvSpPr>
              <p:cNvPr id="21512" name="Text Box 6"/>
              <p:cNvSpPr txBox="1">
                <a:spLocks noChangeArrowheads="1"/>
              </p:cNvSpPr>
              <p:nvPr/>
            </p:nvSpPr>
            <p:spPr bwMode="auto">
              <a:xfrm>
                <a:off x="4191" y="3699"/>
                <a:ext cx="3401" cy="524"/>
              </a:xfrm>
              <a:prstGeom prst="rect">
                <a:avLst/>
              </a:prstGeom>
              <a:solidFill>
                <a:srgbClr val="11182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spcBef>
                    <a:spcPct val="50000"/>
                  </a:spcBef>
                </a:pPr>
                <a:r>
                  <a:rPr lang="hu-HU">
                    <a:solidFill>
                      <a:schemeClr val="bg1"/>
                    </a:solidFill>
                  </a:rPr>
                  <a:t> A képet generálta: </a:t>
                </a:r>
              </a:p>
            </p:txBody>
          </p:sp>
          <p:pic>
            <p:nvPicPr>
              <p:cNvPr id="21513" name="Picture 7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624" y="3709"/>
                <a:ext cx="1968" cy="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1511" name="Picture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13" y="184"/>
              <a:ext cx="3287" cy="3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09" name="Rectangle 10"/>
          <p:cNvSpPr>
            <a:spLocks noChangeArrowheads="1"/>
          </p:cNvSpPr>
          <p:nvPr/>
        </p:nvSpPr>
        <p:spPr bwMode="auto">
          <a:xfrm>
            <a:off x="12022138" y="6573838"/>
            <a:ext cx="16986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72000" bIns="72000">
            <a:spAutoFit/>
          </a:bodyPr>
          <a:lstStyle/>
          <a:p>
            <a:r>
              <a:rPr lang="hu-HU" sz="140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Tartalom hely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Cím 1"/>
          <p:cNvSpPr>
            <a:spLocks noGrp="1"/>
          </p:cNvSpPr>
          <p:nvPr>
            <p:ph type="title" idx="4294967295"/>
          </p:nvPr>
        </p:nvSpPr>
        <p:spPr>
          <a:xfrm>
            <a:off x="355600" y="268288"/>
            <a:ext cx="5745163" cy="503237"/>
          </a:xfrm>
        </p:spPr>
        <p:txBody>
          <a:bodyPr>
            <a:spAutoFit/>
          </a:bodyPr>
          <a:lstStyle/>
          <a:p>
            <a:pPr eaLnBrk="1" hangingPunct="1"/>
            <a:r>
              <a:rPr lang="hu-HU" sz="3000" b="1" smtClean="0">
                <a:solidFill>
                  <a:schemeClr val="tx2"/>
                </a:solidFill>
                <a:latin typeface="Arial" charset="0"/>
              </a:rPr>
              <a:t>A „born digital” </a:t>
            </a:r>
            <a:r>
              <a:rPr lang="hu-HU" sz="3000" b="1" smtClean="0">
                <a:solidFill>
                  <a:schemeClr val="tx2"/>
                </a:solidFill>
                <a:latin typeface="Arial" charset="0"/>
                <a:cs typeface="Arial" charset="0"/>
              </a:rPr>
              <a:t>az OSZK-ban</a:t>
            </a:r>
          </a:p>
        </p:txBody>
      </p:sp>
      <p:sp>
        <p:nvSpPr>
          <p:cNvPr id="14340" name="Alcím 2"/>
          <p:cNvSpPr txBox="1">
            <a:spLocks/>
          </p:cNvSpPr>
          <p:nvPr/>
        </p:nvSpPr>
        <p:spPr bwMode="auto">
          <a:xfrm>
            <a:off x="231775" y="1144588"/>
            <a:ext cx="60960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ts val="1300"/>
              </a:spcBef>
              <a:buFont typeface="Arial" charset="0"/>
              <a:buChar char="•"/>
            </a:pPr>
            <a:r>
              <a:rPr lang="hu-HU" sz="2400">
                <a:hlinkClick r:id="rId3"/>
              </a:rPr>
              <a:t>Magyar Elektronikus Könyvtár</a:t>
            </a:r>
            <a:r>
              <a:rPr lang="hu-HU" sz="2400"/>
              <a:t> (1994)</a:t>
            </a:r>
            <a:br>
              <a:rPr lang="hu-HU" sz="2400"/>
            </a:br>
            <a:r>
              <a:rPr lang="hu-HU" sz="2400"/>
              <a:t>(1999-től az OSZK-ban)</a:t>
            </a:r>
          </a:p>
          <a:p>
            <a:pPr marL="177800" indent="-177800">
              <a:spcBef>
                <a:spcPts val="1300"/>
              </a:spcBef>
              <a:buFont typeface="Arial" charset="0"/>
              <a:buChar char="•"/>
            </a:pPr>
            <a:r>
              <a:rPr lang="hu-HU" sz="2400">
                <a:hlinkClick r:id="rId4"/>
              </a:rPr>
              <a:t>Elektronikus Periodika Archívum </a:t>
            </a:r>
            <a:br>
              <a:rPr lang="hu-HU" sz="2400">
                <a:hlinkClick r:id="rId4"/>
              </a:rPr>
            </a:br>
            <a:r>
              <a:rPr lang="hu-HU" sz="2400">
                <a:hlinkClick r:id="rId4"/>
              </a:rPr>
              <a:t>és Adatbázis</a:t>
            </a:r>
            <a:r>
              <a:rPr lang="hu-HU" sz="2400"/>
              <a:t> (2004)</a:t>
            </a:r>
          </a:p>
          <a:p>
            <a:pPr marL="177800" indent="-177800">
              <a:spcBef>
                <a:spcPts val="1300"/>
              </a:spcBef>
              <a:buFont typeface="Arial" charset="0"/>
              <a:buChar char="•"/>
            </a:pPr>
            <a:r>
              <a:rPr lang="hu-HU" sz="2400">
                <a:hlinkClick r:id="rId5"/>
              </a:rPr>
              <a:t>Digitális Képarchívum</a:t>
            </a:r>
            <a:r>
              <a:rPr lang="hu-HU" sz="2400"/>
              <a:t> (2007)</a:t>
            </a:r>
          </a:p>
          <a:p>
            <a:pPr marL="177800" indent="-177800">
              <a:spcBef>
                <a:spcPts val="1300"/>
              </a:spcBef>
              <a:buFont typeface="Arial" charset="0"/>
              <a:buChar char="•"/>
            </a:pPr>
            <a:r>
              <a:rPr lang="hu-HU" sz="2400">
                <a:hlinkClick r:id="rId6"/>
              </a:rPr>
              <a:t>OSZK Digitális Könyvtár</a:t>
            </a:r>
            <a:r>
              <a:rPr lang="hu-HU" sz="2400"/>
              <a:t> (2007)</a:t>
            </a:r>
          </a:p>
          <a:p>
            <a:pPr marL="177800" indent="-177800">
              <a:spcBef>
                <a:spcPts val="1300"/>
              </a:spcBef>
              <a:buFont typeface="Arial" charset="0"/>
              <a:buChar char="•"/>
            </a:pPr>
            <a:r>
              <a:rPr lang="hu-HU" sz="2400">
                <a:hlinkClick r:id="rId7"/>
              </a:rPr>
              <a:t>Magyar Internet Archívum</a:t>
            </a:r>
            <a:r>
              <a:rPr lang="hu-HU" sz="2400"/>
              <a:t> - teszt (2006)</a:t>
            </a:r>
          </a:p>
          <a:p>
            <a:pPr marL="177800" indent="-177800">
              <a:spcBef>
                <a:spcPts val="1300"/>
              </a:spcBef>
              <a:buFont typeface="Arial" charset="0"/>
              <a:buChar char="•"/>
            </a:pPr>
            <a:r>
              <a:rPr lang="hu-HU" sz="2400">
                <a:hlinkClick r:id="rId8"/>
              </a:rPr>
              <a:t>OSZK Webarchívum</a:t>
            </a:r>
            <a:r>
              <a:rPr lang="hu-HU" sz="2400"/>
              <a:t> (2017)</a:t>
            </a:r>
            <a:br>
              <a:rPr lang="hu-HU" sz="2400"/>
            </a:br>
            <a:endParaRPr lang="hu-HU" sz="2400"/>
          </a:p>
          <a:p>
            <a:pPr marL="177800" indent="-177800">
              <a:spcBef>
                <a:spcPts val="1300"/>
              </a:spcBef>
              <a:buFont typeface="Arial" charset="0"/>
              <a:buChar char="•"/>
            </a:pPr>
            <a:r>
              <a:rPr lang="hu-HU" sz="2400"/>
              <a:t>Digitális Bölcsészeti Központ (2022)</a:t>
            </a:r>
          </a:p>
        </p:txBody>
      </p:sp>
      <p:grpSp>
        <p:nvGrpSpPr>
          <p:cNvPr id="22532" name="Group 13"/>
          <p:cNvGrpSpPr>
            <a:grpSpLocks/>
          </p:cNvGrpSpPr>
          <p:nvPr/>
        </p:nvGrpSpPr>
        <p:grpSpPr bwMode="auto">
          <a:xfrm>
            <a:off x="6689725" y="273050"/>
            <a:ext cx="5310188" cy="6267450"/>
            <a:chOff x="4214" y="172"/>
            <a:chExt cx="3345" cy="3948"/>
          </a:xfrm>
        </p:grpSpPr>
        <p:pic>
          <p:nvPicPr>
            <p:cNvPr id="22534" name="Picture 10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/>
            <a:srcRect l="3769" r="3546"/>
            <a:stretch>
              <a:fillRect/>
            </a:stretch>
          </p:blipFill>
          <p:spPr bwMode="auto">
            <a:xfrm>
              <a:off x="4214" y="172"/>
              <a:ext cx="3345" cy="3664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2535" name="Rectangle 11"/>
            <p:cNvSpPr>
              <a:spLocks noChangeArrowheads="1"/>
            </p:cNvSpPr>
            <p:nvPr/>
          </p:nvSpPr>
          <p:spPr bwMode="auto">
            <a:xfrm>
              <a:off x="4994" y="3908"/>
              <a:ext cx="1886" cy="21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600"/>
                <a:t>A MEK „alapítólevele” 1994-ből</a:t>
              </a:r>
            </a:p>
          </p:txBody>
        </p:sp>
      </p:grpSp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12022138" y="6573838"/>
            <a:ext cx="16986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72000" bIns="72000">
            <a:spAutoFit/>
          </a:bodyPr>
          <a:lstStyle/>
          <a:p>
            <a:r>
              <a:rPr lang="hu-HU" sz="1400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516</Words>
  <Application>Microsoft Office PowerPoint</Application>
  <PresentationFormat>Custom</PresentationFormat>
  <Paragraphs>110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Calibri Light</vt:lpstr>
      <vt:lpstr>Calibri</vt:lpstr>
      <vt:lpstr>Office-téma</vt:lpstr>
      <vt:lpstr>Digitálisan született tartalom megőrzése a nemzeti könyvtárban </vt:lpstr>
      <vt:lpstr>A „born digital” …</vt:lpstr>
      <vt:lpstr>A „born digital” eredete</vt:lpstr>
      <vt:lpstr>A „born digital” fogalma</vt:lpstr>
      <vt:lpstr>A „born digital” típusai</vt:lpstr>
      <vt:lpstr>A „born digital” fontossága</vt:lpstr>
      <vt:lpstr>A „born digital” jellemzői</vt:lpstr>
      <vt:lpstr>A „born digital” megőrzése</vt:lpstr>
      <vt:lpstr>A „born digital” az OSZK-ban</vt:lpstr>
      <vt:lpstr>Eredmények</vt:lpstr>
      <vt:lpstr>Feladatok</vt:lpstr>
      <vt:lpstr>12. dia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Digitálisan született tartalom megőrzése a nemzeti könyvtárban</dc:title>
  <dc:creator>Drótos László</dc:creator>
  <cp:lastModifiedBy>DL</cp:lastModifiedBy>
  <cp:revision>79</cp:revision>
  <dcterms:created xsi:type="dcterms:W3CDTF">2021-04-22T08:34:32Z</dcterms:created>
  <dcterms:modified xsi:type="dcterms:W3CDTF">2023-02-25T20:58:35Z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0x010100FE1845AA0062EF4580691E99FF268867</vt:lpwstr>
  </property>
</Properties>
</file>