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36" autoAdjust="0"/>
  </p:normalViewPr>
  <p:slideViewPr>
    <p:cSldViewPr>
      <p:cViewPr varScale="1">
        <p:scale>
          <a:sx n="98" d="100"/>
          <a:sy n="98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C472FC9-6E45-433E-9BD4-7C226BF11B88}" type="datetimeFigureOut">
              <a:rPr lang="hu-HU"/>
              <a:pPr>
                <a:defRPr/>
              </a:pPr>
              <a:t>2023. 02. 25.</a:t>
            </a:fld>
            <a:endParaRPr lang="hu-H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41B7B90-B3C3-446C-BEAE-E069ABC6D8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>
                <a:latin typeface="Arial" charset="0"/>
              </a:rPr>
              <a:t>https://cink.hu/ime-otven-jo-allapotu-fosszilia-a-magyar-internet-hajna-1593089940</a:t>
            </a:r>
          </a:p>
          <a:p>
            <a:pPr eaLnBrk="1" hangingPunct="1"/>
            <a:r>
              <a:rPr lang="hu-HU" smtClean="0">
                <a:latin typeface="Arial" charset="0"/>
              </a:rPr>
              <a:t>https://www.archiveteam.org/index.php?title=Category:Lost_Sites</a:t>
            </a:r>
          </a:p>
          <a:p>
            <a:pPr eaLnBrk="1" hangingPunct="1"/>
            <a:r>
              <a:rPr lang="hu-HU" smtClean="0">
                <a:latin typeface="Arial" charset="0"/>
              </a:rPr>
              <a:t>https://www.archiveteam.org/index.php?title=Category:Rescued_Sites</a:t>
            </a:r>
          </a:p>
          <a:p>
            <a:pPr eaLnBrk="1" hangingPunct="1"/>
            <a:r>
              <a:rPr lang="hu-HU" smtClean="0">
                <a:latin typeface="Arial" charset="0"/>
              </a:rPr>
              <a:t>https://en.wikipedia.org/wiki/Category:Discontinued_Yahoo!_services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B649B-7F9D-4DB9-A3C2-7EE71DEB88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F5727-8505-44EE-AE6B-74F461AA2A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83AD-EAE9-41BD-9D57-300CB1344D0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D1847-ECE2-463E-9F61-EA651CBBE3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B663B-FED0-477C-B57B-C09FD52E919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2FFBF-4B23-4DCE-9E25-D57B12483DB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4047-FF16-4AAB-8610-E67A4957BD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53328-9D62-4886-BF48-48E27AFFE6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E2753-8F4D-4710-A68C-5B7FFCF865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77941-0E04-4D8B-80D0-BFE982DB3B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4175-FE98-4F74-B4F3-B80FC31031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C847A8F-649C-4619-A8F9-207A6D912E5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s://www.zerohedge.com/sites/default/files/images/user3303/imageroot/2017/08/08/20170812_web1_0.jpg"/>
          <p:cNvPicPr>
            <a:picLocks noChangeAspect="1" noChangeArrowheads="1"/>
          </p:cNvPicPr>
          <p:nvPr/>
        </p:nvPicPr>
        <p:blipFill>
          <a:blip r:embed="rId3"/>
          <a:srcRect t="6068" b="2455"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52388"/>
            <a:ext cx="9144000" cy="6962776"/>
          </a:xfrm>
          <a:solidFill>
            <a:schemeClr val="accent1">
              <a:alpha val="47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Az internet folyamatosan pusztul!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Minden percben rengeteg weboldal,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sőt komplett webhely tűnik el róla.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Még a legnagyobb dinoszauroszok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is kihalnak. 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Íme néhány hazai és külföldi példa...</a:t>
            </a:r>
            <a:br>
              <a:rPr lang="hu-HU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hu-HU" sz="4000" b="1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1204913"/>
            <a:ext cx="7219950" cy="55372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en-US" sz="1400"/>
              <a:t>del.icio.us</a:t>
            </a:r>
            <a:r>
              <a:rPr lang="hu-HU" sz="1400"/>
              <a:t> webcímen működő </a:t>
            </a:r>
            <a:r>
              <a:rPr lang="en-US" sz="1400" b="1"/>
              <a:t>Delicious</a:t>
            </a:r>
            <a:r>
              <a:rPr lang="hu-HU" sz="1400" b="1"/>
              <a:t> </a:t>
            </a:r>
            <a:r>
              <a:rPr lang="hu-HU" sz="1400"/>
              <a:t>a világ talán legnépszerűbb közösségi könyvjelző-megosztó platformja volt. 2008 végén már 5.3 millió felhasználó 180 millió, tematikusan címkézett URL címet osztott meg rajta. </a:t>
            </a:r>
            <a:br>
              <a:rPr lang="hu-HU" sz="1400"/>
            </a:br>
            <a:r>
              <a:rPr lang="hu-HU" sz="1400"/>
              <a:t>2003-as alapítását követően 2005-ben megvette a Yahoo, majd 2011-ben eladta és többszöri tulajdonosváltás után a Pinboardhoz került, de ez a cég a saját fizetős szolgáltatása érdekében 2017-ben leállította. 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1268413"/>
            <a:ext cx="8748713" cy="54816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magyar </a:t>
            </a:r>
            <a:r>
              <a:rPr lang="hu-HU" sz="1400" b="1"/>
              <a:t>iWiW</a:t>
            </a:r>
            <a:r>
              <a:rPr lang="hu-HU" sz="1400"/>
              <a:t> egyike volt a világ első ismerettségi hálózatainak. A szolgáltatás 2002. április 14-én kezdte meg működését WiW néven. 2005 és 2010 között a leglátogatottabb magyar weboldal volt. 2012 januárjában az iWiW 4,7 millió regisztrált és 1,6 millió heti felhasználóval rendelkezett. Az Origo Zrt. 2014. május 15-én bejelentette, hogy a szolgáltatást 12 év után megszüntetik. Az iWiW végül 2014. június 30-án állt le.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File:Extra hu screenshot 20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4450"/>
            <a:ext cx="4652963" cy="681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6199188" y="7938"/>
            <a:ext cx="2944812" cy="682307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sz="1400"/>
              <a:t>Az </a:t>
            </a:r>
            <a:r>
              <a:rPr lang="en-US" sz="1400" b="1"/>
              <a:t>extra.hu</a:t>
            </a:r>
            <a:r>
              <a:rPr lang="en-US" sz="1400"/>
              <a:t> </a:t>
            </a:r>
            <a:r>
              <a:rPr lang="hu-HU" sz="1400"/>
              <a:t>az egyik legelső és legnagyobb magyar webtárhely szolgáltatás volt. 199</a:t>
            </a:r>
            <a:r>
              <a:rPr lang="en-US" sz="1400"/>
              <a:t>8 v</a:t>
            </a:r>
            <a:r>
              <a:rPr lang="hu-HU" sz="1400"/>
              <a:t>égén indult és kezdetben 20 MB ingyenes tárhelyet és e-mail postafiókot kínált a regisztrált felhasználóinak</a:t>
            </a:r>
            <a:r>
              <a:rPr lang="en-US" sz="1400"/>
              <a:t>.</a:t>
            </a:r>
            <a:r>
              <a:rPr lang="hu-HU" sz="1400"/>
              <a:t> 2007-re a tárhely 2 GB-ra nőtt és </a:t>
            </a:r>
            <a:r>
              <a:rPr lang="en-US" sz="1400"/>
              <a:t>eg</a:t>
            </a:r>
            <a:r>
              <a:rPr lang="hu-HU" sz="1400"/>
              <a:t>yebek mellett blogot vagy képtárat is lehetett rajta csinálni. Fénykorában </a:t>
            </a:r>
            <a:r>
              <a:rPr lang="en-US" sz="1400"/>
              <a:t>sok </a:t>
            </a:r>
            <a:r>
              <a:rPr lang="hu-HU" sz="1400"/>
              <a:t>százezer weboldalnak adott helyet és napi 300 ezer látogatója volt. 2008-ban a DoclerWeb felvásárolta, majd ennek leányvállalata, a DotRoll vette át. 2010 januárjában bejelentették, hogy az ingyenes szolgáltatást március végén megszüntetik, már csak a fizető felhasználók oldalait tartják fenn tovább. Az extra.hu szerverei végül 2010 őszén álltak le.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260350"/>
            <a:ext cx="6985000" cy="6288088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7235825" y="0"/>
            <a:ext cx="1908175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hu-HU" sz="1400" b="1"/>
              <a:t>fr</a:t>
            </a:r>
            <a:r>
              <a:rPr lang="en-US" sz="1400" b="1"/>
              <a:t>eeblog</a:t>
            </a:r>
            <a:r>
              <a:rPr lang="hu-HU" sz="1400" b="1"/>
              <a:t>.hu</a:t>
            </a:r>
            <a:r>
              <a:rPr lang="en-US" sz="1400"/>
              <a:t> </a:t>
            </a:r>
            <a:r>
              <a:rPr lang="hu-HU" sz="1400"/>
              <a:t>egy ingyenes blogtárhely volt 2003 és 2013 között. 2006-ban egy videoblog platform is elindult mellette  a </a:t>
            </a:r>
            <a:r>
              <a:rPr lang="en-US" sz="1400"/>
              <a:t>freevlog.hu</a:t>
            </a:r>
            <a:r>
              <a:rPr lang="hu-HU" sz="1400"/>
              <a:t> címen (mindkettőt a Magyar Vendor Kft. üzemel-tette). A videós site 2012 októberében állt le, a </a:t>
            </a:r>
            <a:r>
              <a:rPr lang="en-US" sz="1400"/>
              <a:t>freeblog.hu </a:t>
            </a:r>
            <a:r>
              <a:rPr lang="hu-HU" sz="1400"/>
              <a:t>pedig 2013 őszén. </a:t>
            </a:r>
            <a:br>
              <a:rPr lang="hu-HU" sz="1400"/>
            </a:br>
            <a:r>
              <a:rPr lang="hu-HU" sz="1400"/>
              <a:t>A felhasználók csak töredékesen tudták kimenteni a blogjaikat a már korábban is sok technikai problémával küszködő szolgáltatásból.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3"/>
          <a:srcRect b="8499"/>
          <a:stretch>
            <a:fillRect/>
          </a:stretch>
        </p:blipFill>
        <p:spPr bwMode="auto">
          <a:xfrm>
            <a:off x="882650" y="1341438"/>
            <a:ext cx="7650163" cy="541813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en-US" sz="1400" b="1"/>
              <a:t>hotdog.hu</a:t>
            </a:r>
            <a:r>
              <a:rPr lang="en-US" sz="1400"/>
              <a:t> </a:t>
            </a:r>
            <a:r>
              <a:rPr lang="hu-HU" sz="1400"/>
              <a:t>egy népszerű magyar ifjúsági portál és közösségi háló volt </a:t>
            </a:r>
            <a:r>
              <a:rPr lang="en-US" sz="1400"/>
              <a:t>2005</a:t>
            </a:r>
            <a:r>
              <a:rPr lang="hu-HU" sz="1400"/>
              <a:t> októbere és 2017 májusa között. Fénykorában, 2008-2009 környékén mintegy fél millió regisztrált tagja volt. 2013-ban az akkori tulajdonosa, a Sanoma médiavállalat eladta a Dynamo Online cégnek, amely nem tudta nyereségesen működtetni, így 2017 április végén bejelentették a site bezárását.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7" descr="https://i.kinja-img.com/gawker-media/image/upload/s--o0-j3X8W--/c_scale,f_auto,fl_progressive,q_80,w_800/774793782935685806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b="1"/>
          </a:p>
        </p:txBody>
      </p:sp>
      <p:sp>
        <p:nvSpPr>
          <p:cNvPr id="24578" name="AutoShape 9" descr="https://i.kinja-img.com/gawker-media/image/upload/s--o0-j3X8W--/c_scale,f_auto,fl_progressive,q_80,w_800/774793782935685806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b="1"/>
          </a:p>
        </p:txBody>
      </p:sp>
      <p:sp>
        <p:nvSpPr>
          <p:cNvPr id="24579" name="AutoShape 11" descr="https://i.kinja-img.com/gawker-media/image/upload/s--o0-j3X8W--/c_scale,f_auto,fl_progressive,q_80,w_800/774793782935685806.jp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u-HU" b="1"/>
          </a:p>
        </p:txBody>
      </p:sp>
      <p:pic>
        <p:nvPicPr>
          <p:cNvPr id="2458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1484313"/>
            <a:ext cx="7559675" cy="52752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0" y="9525"/>
            <a:ext cx="9144000" cy="1258888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Az </a:t>
            </a:r>
            <a:r>
              <a:rPr lang="hu-HU" sz="1400" b="1"/>
              <a:t>INteRNeTTo</a:t>
            </a:r>
            <a:r>
              <a:rPr lang="hu-HU" sz="1400"/>
              <a:t> az első és az 1990-es években a legfontosabb magyar online hírforrás volt. 1995-ben indult és 1998-ra elérte a napi nyolc ezer olvasót. 1999 tavaszán a szerkesztőség és a fenntartó IDG közötti, a</a:t>
            </a:r>
            <a:r>
              <a:rPr lang="en-US" sz="1400"/>
              <a:t> </a:t>
            </a:r>
            <a:r>
              <a:rPr lang="hu-HU" sz="1400"/>
              <a:t>külső </a:t>
            </a:r>
            <a:r>
              <a:rPr lang="en-US" sz="1400"/>
              <a:t>befektet</a:t>
            </a:r>
            <a:r>
              <a:rPr lang="hu-HU" sz="1400"/>
              <a:t>ők bevonására és a továbbfejlődésre vonatkozó ellentétes </a:t>
            </a:r>
            <a:r>
              <a:rPr lang="en-US" sz="1400"/>
              <a:t>elk</a:t>
            </a:r>
            <a:r>
              <a:rPr lang="hu-HU" sz="1400"/>
              <a:t>épzelések miatt a iNteRNeTTo vezetői előbb megpróbálták kivásárolni a lapot, majd megalapították az index.hu hírportált. Végül csak 2002-ben kerültek az INteRNeTTo </a:t>
            </a:r>
            <a:r>
              <a:rPr lang="en-US" sz="1400"/>
              <a:t>jogai az </a:t>
            </a:r>
            <a:r>
              <a:rPr lang="hu-HU" sz="1400"/>
              <a:t>index.hu Zrt</a:t>
            </a:r>
            <a:r>
              <a:rPr lang="en-US" sz="1400"/>
              <a:t>-he</a:t>
            </a:r>
            <a:r>
              <a:rPr lang="hu-HU" sz="1400"/>
              <a:t>z, de a régi internetto.hu címen ma már csak néhány cikk van mutatóban.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022600" y="107950"/>
            <a:ext cx="6013450" cy="1881188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sz="1400"/>
              <a:t>Az </a:t>
            </a:r>
            <a:r>
              <a:rPr lang="en-US" sz="1400" b="1"/>
              <a:t>eOldal.hu</a:t>
            </a:r>
            <a:r>
              <a:rPr lang="en-US" sz="1400"/>
              <a:t> </a:t>
            </a:r>
            <a:r>
              <a:rPr lang="hu-HU" sz="1400"/>
              <a:t>nevű magyarországi webhely szolgáltató 2007 körül indult és 2023. január 31-én zárt be. 2022 októberében egy blogbejegyzésben tájékoztatták a honlapok tulajdonosait, hogy másolják le vagy az adminisztrációs felületen át exportálják ki a az oldalaikat, mert február </a:t>
            </a:r>
            <a:br>
              <a:rPr lang="hu-HU" sz="1400"/>
            </a:br>
            <a:r>
              <a:rPr lang="hu-HU" sz="1400"/>
              <a:t>1-től az adatok végérvényesen törtésre kerülnek. Az eredetileg biztonsági mentésre használt export csomagot fel lehetett tölteni az ugyanolyan CMS rendszert használó, de csak szlovák nyelvű estranky.sk szerverre. </a:t>
            </a:r>
          </a:p>
        </p:txBody>
      </p:sp>
      <p:pic>
        <p:nvPicPr>
          <p:cNvPr id="32773" name="Picture 5" descr="Hungarian website creating servi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1438"/>
            <a:ext cx="2763838" cy="6742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2132013"/>
            <a:ext cx="3362325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6" name="Text Box 3"/>
          <p:cNvSpPr txBox="1">
            <a:spLocks noChangeArrowheads="1"/>
          </p:cNvSpPr>
          <p:nvPr/>
        </p:nvSpPr>
        <p:spPr bwMode="auto">
          <a:xfrm>
            <a:off x="6516688" y="1989138"/>
            <a:ext cx="2519362" cy="29035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hu-HU" sz="1400"/>
              <a:t>Az Archive Team a leállás előtti napokban 17.477 aldomént tudott felderíteni </a:t>
            </a:r>
            <a:br>
              <a:rPr lang="hu-HU" sz="1400"/>
            </a:br>
            <a:r>
              <a:rPr lang="hu-HU" sz="1400"/>
              <a:t>az eoldal.hu alatt és ezek többségét sikerült is lementeniük 874 GB összméretben. Az OSZK Webarchívuma is lefutatott egy aratást január 24-én, ami 16.186 URL címre terjedt ki és 500 GB-ot gyűjtött be.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http://ascii.textfiles.com/wp-content/uploads/2009/11/geocities-199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76338"/>
            <a:ext cx="7993062" cy="56022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025525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Az 1994-ben alapított </a:t>
            </a:r>
            <a:r>
              <a:rPr lang="en-US" sz="1400" b="1"/>
              <a:t>GeoCities</a:t>
            </a:r>
            <a:r>
              <a:rPr lang="en-US" sz="1400"/>
              <a:t> </a:t>
            </a:r>
            <a:r>
              <a:rPr lang="hu-HU" sz="1400"/>
              <a:t>egy időben a világ harmadik leglátogatottabb webes szolgáltatása volt, ahol 15 MB ingyenes tárhelyet kaptak a felhasználók az általuk létrehozott weboldalakon elhelyezett reklámokért cserébe. 1999-ben megvette a Yahoo, majd 2009 október 27-én bezárta. A több mint 38 millió weblap egy részét az utolsó pillanatokban még sikerült kimenteni önkénteseknek, ezeket azután más szerverekre töltötték fel.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73025" y="1524000"/>
            <a:ext cx="8999538" cy="523398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0" y="26988"/>
            <a:ext cx="9144000" cy="1258887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</a:pPr>
            <a:r>
              <a:rPr lang="hu-HU" sz="1400"/>
              <a:t>A </a:t>
            </a:r>
            <a:r>
              <a:rPr lang="en-US" sz="1400" b="1"/>
              <a:t>Panoramio</a:t>
            </a:r>
            <a:r>
              <a:rPr lang="en-US" sz="1400"/>
              <a:t> </a:t>
            </a:r>
            <a:r>
              <a:rPr lang="hu-HU" sz="1400"/>
              <a:t>egy 2005-ben indult képmegosztó platform volt, ahol a feltöltött fotókat készítési helyük koordinátái alapján a Google Maps-re lehetett vetíteni. 2006-ban megvette a Google, majd 2016 novemberében bezárta. </a:t>
            </a:r>
            <a:br>
              <a:rPr lang="hu-HU" sz="1400"/>
            </a:br>
            <a:r>
              <a:rPr lang="hu-HU" sz="1400"/>
              <a:t>A Google Earth alkalmazásban 2018 januárig volt elérhető a Panoramio fotókat tartalmazó réteg. A 47 nyelven használható szolgáltatás leállítása előtt közel 100 millió képet tartalmazott, melyet több mint 4 millióan töltöttek fel a világ minden pontjáról.</a:t>
            </a:r>
            <a:endParaRPr lang="en-US" sz="1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673</Words>
  <Application>Microsoft Office PowerPoint</Application>
  <PresentationFormat>On-screen Show (4:3)</PresentationFormat>
  <Paragraphs>15</Paragraphs>
  <Slides>10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Alapértelmezett terv</vt:lpstr>
      <vt:lpstr> Az internet folyamatosan pusztul!  Minden percben rengeteg weboldal,  sőt komplett webhely tűnik el róla.   Még a legnagyobb dinoszauroszok  is kihalnak.   Íme néhány hazai és külföldi példa...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internet folyamatosan pusztul!</dc:title>
  <dc:creator/>
  <cp:lastModifiedBy>DL</cp:lastModifiedBy>
  <cp:revision>42</cp:revision>
  <dcterms:created xsi:type="dcterms:W3CDTF">2018-06-26T15:19:08Z</dcterms:created>
  <dcterms:modified xsi:type="dcterms:W3CDTF">2023-02-25T22:03:03Z</dcterms:modified>
</cp:coreProperties>
</file>