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FD3"/>
    <a:srgbClr val="49AAB1"/>
    <a:srgbClr val="679DC1"/>
    <a:srgbClr val="FF3300"/>
    <a:srgbClr val="85A7A6"/>
    <a:srgbClr val="6ABCC2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75" autoAdjust="0"/>
  </p:normalViewPr>
  <p:slideViewPr>
    <p:cSldViewPr>
      <p:cViewPr varScale="1">
        <p:scale>
          <a:sx n="69" d="100"/>
          <a:sy n="69" d="100"/>
        </p:scale>
        <p:origin x="-86" y="-3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19EFD-0841-4377-A8E5-53A68256C9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4D68B-2C39-4290-997B-D5F5842626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8412C-8E71-4F1E-B1CA-785FBE95AE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45F0-2E84-4C7D-9662-98D34F5503E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03CC3-60C2-4C4F-B862-8EA1847B21E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5EA2-6B04-4BE0-8C58-F4F9AE17D8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E1892-E1DB-47DF-9ADF-BD2DD7A94B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50A65-94F4-4F3E-91D5-843B5BFF01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2E10A-DB53-45BD-A9CF-DD2B0DA0EF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AE7A-3386-49BB-94D3-3ACB4EA39B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11042-56C5-42E8-8CB9-72575B327F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A4B00ED-88B9-4F7C-9E02-EE9FFEFCBD7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82563" y="188913"/>
            <a:ext cx="3708400" cy="771525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u-HU" sz="2200"/>
              <a:t>A szelektív webarchiválás </a:t>
            </a:r>
            <a:br>
              <a:rPr lang="hu-HU" sz="2200"/>
            </a:br>
            <a:r>
              <a:rPr lang="hu-HU" sz="2200"/>
              <a:t>munkafolyamata</a:t>
            </a: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4356100" y="117475"/>
            <a:ext cx="1295400" cy="358775"/>
          </a:xfrm>
          <a:prstGeom prst="flowChartDocument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Válogatás</a:t>
            </a: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7343775" y="115888"/>
            <a:ext cx="1368425" cy="288925"/>
          </a:xfrm>
          <a:prstGeom prst="flowChartDocument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Ajánlás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6084888" y="1020763"/>
            <a:ext cx="1944687" cy="504825"/>
          </a:xfrm>
          <a:prstGeom prst="flowChartMultidocument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Webhely címek</a:t>
            </a:r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4211638" y="955675"/>
            <a:ext cx="1584325" cy="633413"/>
          </a:xfrm>
          <a:prstGeom prst="flowChartPunchedCard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u-HU" sz="1400" b="0"/>
              <a:t>Előzetes</a:t>
            </a:r>
            <a:br>
              <a:rPr lang="hu-HU" sz="1400" b="0"/>
            </a:br>
            <a:r>
              <a:rPr lang="hu-HU" sz="1400" b="0"/>
              <a:t>metaadatolás</a:t>
            </a:r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3887788" y="1952625"/>
            <a:ext cx="2232025" cy="504825"/>
          </a:xfrm>
          <a:prstGeom prst="flowChartDocument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Előzetes felmérés</a:t>
            </a:r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4103688" y="3644900"/>
            <a:ext cx="1800225" cy="431800"/>
          </a:xfrm>
          <a:prstGeom prst="flowChartPreparation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Aratás</a:t>
            </a:r>
          </a:p>
        </p:txBody>
      </p:sp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2376488" y="3860800"/>
            <a:ext cx="1368425" cy="720725"/>
          </a:xfrm>
          <a:prstGeom prst="flowChartDocument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Minőség-</a:t>
            </a:r>
            <a:br>
              <a:rPr lang="hu-HU" sz="1400" b="0"/>
            </a:br>
            <a:r>
              <a:rPr lang="hu-HU" sz="1400" b="0"/>
              <a:t>ellenőrzés</a:t>
            </a:r>
          </a:p>
        </p:txBody>
      </p:sp>
      <p:sp>
        <p:nvSpPr>
          <p:cNvPr id="2099" name="AutoShape 51"/>
          <p:cNvSpPr>
            <a:spLocks noChangeArrowheads="1"/>
          </p:cNvSpPr>
          <p:nvPr/>
        </p:nvSpPr>
        <p:spPr bwMode="auto">
          <a:xfrm>
            <a:off x="4257675" y="5229225"/>
            <a:ext cx="1493838" cy="574675"/>
          </a:xfrm>
          <a:prstGeom prst="flowChartPunchedCard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28398" dir="3806097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Metaadatolás</a:t>
            </a:r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1835150" y="5335588"/>
            <a:ext cx="1368425" cy="360362"/>
          </a:xfrm>
          <a:prstGeom prst="flowChartDocument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Engedélykérés</a:t>
            </a:r>
          </a:p>
        </p:txBody>
      </p:sp>
      <p:sp>
        <p:nvSpPr>
          <p:cNvPr id="2106" name="AutoShape 58"/>
          <p:cNvSpPr>
            <a:spLocks noChangeArrowheads="1"/>
          </p:cNvSpPr>
          <p:nvPr/>
        </p:nvSpPr>
        <p:spPr bwMode="auto">
          <a:xfrm>
            <a:off x="539750" y="6178550"/>
            <a:ext cx="1441450" cy="477838"/>
          </a:xfrm>
          <a:prstGeom prst="flowChartMagneticDisk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Zárt archívum</a:t>
            </a:r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4103688" y="4437063"/>
            <a:ext cx="1800225" cy="431800"/>
          </a:xfrm>
          <a:prstGeom prst="flowChartPreparation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28398" dir="3806097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Indexelés</a:t>
            </a:r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2843213" y="6200775"/>
            <a:ext cx="1728787" cy="433388"/>
          </a:xfrm>
          <a:prstGeom prst="flowChartMagneticDisk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Nyilvános archívum</a:t>
            </a:r>
          </a:p>
        </p:txBody>
      </p:sp>
      <p:sp>
        <p:nvSpPr>
          <p:cNvPr id="2111" name="AutoShape 63"/>
          <p:cNvSpPr>
            <a:spLocks noChangeArrowheads="1"/>
          </p:cNvSpPr>
          <p:nvPr/>
        </p:nvSpPr>
        <p:spPr bwMode="auto">
          <a:xfrm>
            <a:off x="1835150" y="2492375"/>
            <a:ext cx="1368425" cy="360363"/>
          </a:xfrm>
          <a:prstGeom prst="flowChartDocument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Ütemezés</a:t>
            </a:r>
          </a:p>
        </p:txBody>
      </p:sp>
      <p:sp>
        <p:nvSpPr>
          <p:cNvPr id="2112" name="AutoShape 64"/>
          <p:cNvSpPr>
            <a:spLocks noChangeArrowheads="1"/>
          </p:cNvSpPr>
          <p:nvPr/>
        </p:nvSpPr>
        <p:spPr bwMode="auto">
          <a:xfrm>
            <a:off x="142875" y="3897313"/>
            <a:ext cx="1116013" cy="647700"/>
          </a:xfrm>
          <a:prstGeom prst="flowChartDocument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Hibajavítás</a:t>
            </a:r>
          </a:p>
        </p:txBody>
      </p:sp>
      <p:sp>
        <p:nvSpPr>
          <p:cNvPr id="2117" name="AutoShape 69"/>
          <p:cNvSpPr>
            <a:spLocks noChangeArrowheads="1"/>
          </p:cNvSpPr>
          <p:nvPr/>
        </p:nvSpPr>
        <p:spPr bwMode="auto">
          <a:xfrm>
            <a:off x="6732588" y="1844675"/>
            <a:ext cx="647700" cy="720725"/>
          </a:xfrm>
          <a:prstGeom prst="flowChartPredefinedProcess">
            <a:avLst/>
          </a:prstGeom>
          <a:solidFill>
            <a:schemeClr val="accent1">
              <a:alpha val="39999"/>
            </a:schemeClr>
          </a:solidFill>
          <a:ln w="9525" cap="rnd" algn="ctr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Seed</a:t>
            </a:r>
            <a:br>
              <a:rPr lang="hu-HU" sz="1400" b="0"/>
            </a:br>
            <a:r>
              <a:rPr lang="hu-HU" sz="1400" b="0"/>
              <a:t>lista</a:t>
            </a:r>
          </a:p>
        </p:txBody>
      </p:sp>
      <p:sp>
        <p:nvSpPr>
          <p:cNvPr id="2120" name="AutoShape 72"/>
          <p:cNvSpPr>
            <a:spLocks noChangeArrowheads="1"/>
          </p:cNvSpPr>
          <p:nvPr/>
        </p:nvSpPr>
        <p:spPr bwMode="auto">
          <a:xfrm>
            <a:off x="3995738" y="2781300"/>
            <a:ext cx="2016125" cy="503238"/>
          </a:xfrm>
          <a:prstGeom prst="flowChartDocument">
            <a:avLst/>
          </a:prstGeom>
          <a:solidFill>
            <a:schemeClr val="accent1">
              <a:alpha val="39999"/>
            </a:schemeClr>
          </a:solidFill>
          <a:ln w="9525" cap="rnd" algn="ctr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Robot konfigurálás</a:t>
            </a:r>
          </a:p>
        </p:txBody>
      </p:sp>
      <p:cxnSp>
        <p:nvCxnSpPr>
          <p:cNvPr id="13330" name="AutoShape 77"/>
          <p:cNvCxnSpPr>
            <a:cxnSpLocks noChangeShapeType="1"/>
            <a:stCxn id="2077" idx="2"/>
            <a:endCxn id="2081" idx="0"/>
          </p:cNvCxnSpPr>
          <p:nvPr/>
        </p:nvCxnSpPr>
        <p:spPr bwMode="auto">
          <a:xfrm>
            <a:off x="5003800" y="455613"/>
            <a:ext cx="2054225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31" name="AutoShape 78"/>
          <p:cNvCxnSpPr>
            <a:cxnSpLocks noChangeShapeType="1"/>
            <a:stCxn id="2078" idx="2"/>
            <a:endCxn id="2081" idx="0"/>
          </p:cNvCxnSpPr>
          <p:nvPr/>
        </p:nvCxnSpPr>
        <p:spPr bwMode="auto">
          <a:xfrm flipH="1">
            <a:off x="7058025" y="388938"/>
            <a:ext cx="969963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27" name="AutoShape 79"/>
          <p:cNvSpPr>
            <a:spLocks noChangeArrowheads="1"/>
          </p:cNvSpPr>
          <p:nvPr/>
        </p:nvSpPr>
        <p:spPr bwMode="auto">
          <a:xfrm>
            <a:off x="6659563" y="4941888"/>
            <a:ext cx="1079500" cy="574675"/>
          </a:xfrm>
          <a:prstGeom prst="plaque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 cap="rnd" algn="ctr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u-HU" sz="1400" b="0"/>
              <a:t>WARC</a:t>
            </a:r>
            <a:br>
              <a:rPr lang="hu-HU" sz="1400" b="0"/>
            </a:br>
            <a:r>
              <a:rPr lang="hu-HU" sz="1400" b="0"/>
              <a:t>fájlok</a:t>
            </a:r>
          </a:p>
        </p:txBody>
      </p:sp>
      <p:cxnSp>
        <p:nvCxnSpPr>
          <p:cNvPr id="13333" name="AutoShape 80"/>
          <p:cNvCxnSpPr>
            <a:cxnSpLocks noChangeShapeType="1"/>
            <a:stCxn id="2081" idx="2"/>
            <a:endCxn id="2117" idx="0"/>
          </p:cNvCxnSpPr>
          <p:nvPr/>
        </p:nvCxnSpPr>
        <p:spPr bwMode="auto">
          <a:xfrm flipH="1">
            <a:off x="7056438" y="1485900"/>
            <a:ext cx="1587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34" name="AutoShape 81"/>
          <p:cNvCxnSpPr>
            <a:cxnSpLocks noChangeShapeType="1"/>
            <a:stCxn id="2081" idx="1"/>
            <a:endCxn id="2088" idx="3"/>
          </p:cNvCxnSpPr>
          <p:nvPr/>
        </p:nvCxnSpPr>
        <p:spPr bwMode="auto">
          <a:xfrm flipH="1">
            <a:off x="5795963" y="1273175"/>
            <a:ext cx="288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35" name="AutoShape 82"/>
          <p:cNvCxnSpPr>
            <a:cxnSpLocks noChangeShapeType="1"/>
            <a:stCxn id="2088" idx="2"/>
            <a:endCxn id="2089" idx="0"/>
          </p:cNvCxnSpPr>
          <p:nvPr/>
        </p:nvCxnSpPr>
        <p:spPr bwMode="auto">
          <a:xfrm>
            <a:off x="5003800" y="1589088"/>
            <a:ext cx="0" cy="363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36" name="AutoShape 83"/>
          <p:cNvCxnSpPr>
            <a:cxnSpLocks noChangeShapeType="1"/>
            <a:stCxn id="2089" idx="2"/>
            <a:endCxn id="2120" idx="0"/>
          </p:cNvCxnSpPr>
          <p:nvPr/>
        </p:nvCxnSpPr>
        <p:spPr bwMode="auto">
          <a:xfrm>
            <a:off x="5003800" y="2428875"/>
            <a:ext cx="0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37" name="AutoShape 86"/>
          <p:cNvCxnSpPr>
            <a:cxnSpLocks noChangeShapeType="1"/>
            <a:stCxn id="2117" idx="2"/>
          </p:cNvCxnSpPr>
          <p:nvPr/>
        </p:nvCxnSpPr>
        <p:spPr bwMode="auto">
          <a:xfrm rot="5400000">
            <a:off x="5598319" y="1970881"/>
            <a:ext cx="863600" cy="20526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3338" name="AutoShape 87"/>
          <p:cNvCxnSpPr>
            <a:cxnSpLocks noChangeShapeType="1"/>
            <a:stCxn id="2120" idx="2"/>
            <a:endCxn id="2091" idx="0"/>
          </p:cNvCxnSpPr>
          <p:nvPr/>
        </p:nvCxnSpPr>
        <p:spPr bwMode="auto">
          <a:xfrm>
            <a:off x="5003800" y="32559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37" name="AutoShape 89"/>
          <p:cNvSpPr>
            <a:spLocks noChangeArrowheads="1"/>
          </p:cNvSpPr>
          <p:nvPr/>
        </p:nvSpPr>
        <p:spPr bwMode="auto">
          <a:xfrm>
            <a:off x="6804025" y="4005263"/>
            <a:ext cx="1295400" cy="647700"/>
          </a:xfrm>
          <a:prstGeom prst="plaque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 cap="rnd" algn="ctr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Log és </a:t>
            </a:r>
            <a:br>
              <a:rPr lang="hu-HU" sz="1400" b="0"/>
            </a:br>
            <a:r>
              <a:rPr lang="hu-HU" sz="1400" b="0"/>
              <a:t>report fájlok</a:t>
            </a:r>
          </a:p>
        </p:txBody>
      </p:sp>
      <p:cxnSp>
        <p:nvCxnSpPr>
          <p:cNvPr id="13340" name="AutoShape 90"/>
          <p:cNvCxnSpPr>
            <a:cxnSpLocks noChangeShapeType="1"/>
            <a:stCxn id="2091" idx="3"/>
            <a:endCxn id="2137" idx="1"/>
          </p:cNvCxnSpPr>
          <p:nvPr/>
        </p:nvCxnSpPr>
        <p:spPr bwMode="auto">
          <a:xfrm>
            <a:off x="5903913" y="3860800"/>
            <a:ext cx="900112" cy="468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41" name="AutoShape 91"/>
          <p:cNvCxnSpPr>
            <a:cxnSpLocks noChangeShapeType="1"/>
            <a:stCxn id="2091" idx="3"/>
          </p:cNvCxnSpPr>
          <p:nvPr/>
        </p:nvCxnSpPr>
        <p:spPr bwMode="auto">
          <a:xfrm>
            <a:off x="5903913" y="3860800"/>
            <a:ext cx="815975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42" name="AutoShape 94"/>
          <p:cNvSpPr>
            <a:spLocks noChangeArrowheads="1"/>
          </p:cNvSpPr>
          <p:nvPr/>
        </p:nvSpPr>
        <p:spPr bwMode="auto">
          <a:xfrm>
            <a:off x="5724525" y="6165850"/>
            <a:ext cx="3311525" cy="539750"/>
          </a:xfrm>
          <a:prstGeom prst="bevel">
            <a:avLst>
              <a:gd name="adj" fmla="val 12500"/>
            </a:avLst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Raktározás és hosszú távú megőrzés</a:t>
            </a:r>
          </a:p>
        </p:txBody>
      </p:sp>
      <p:cxnSp>
        <p:nvCxnSpPr>
          <p:cNvPr id="13343" name="AutoShape 95"/>
          <p:cNvCxnSpPr>
            <a:cxnSpLocks noChangeShapeType="1"/>
            <a:stCxn id="2127" idx="2"/>
          </p:cNvCxnSpPr>
          <p:nvPr/>
        </p:nvCxnSpPr>
        <p:spPr bwMode="auto">
          <a:xfrm flipH="1">
            <a:off x="7196138" y="5516563"/>
            <a:ext cx="3175" cy="585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44" name="AutoShape 96"/>
          <p:cNvCxnSpPr>
            <a:cxnSpLocks noChangeShapeType="1"/>
            <a:stCxn id="2091" idx="2"/>
            <a:endCxn id="2108" idx="0"/>
          </p:cNvCxnSpPr>
          <p:nvPr/>
        </p:nvCxnSpPr>
        <p:spPr bwMode="auto">
          <a:xfrm>
            <a:off x="5003800" y="4076700"/>
            <a:ext cx="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45" name="AutoShape 97"/>
          <p:cNvCxnSpPr>
            <a:cxnSpLocks noChangeShapeType="1"/>
            <a:stCxn id="2103" idx="2"/>
            <a:endCxn id="2106" idx="1"/>
          </p:cNvCxnSpPr>
          <p:nvPr/>
        </p:nvCxnSpPr>
        <p:spPr bwMode="auto">
          <a:xfrm flipH="1">
            <a:off x="1260475" y="5675313"/>
            <a:ext cx="12588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3346" name="AutoShape 98"/>
          <p:cNvCxnSpPr>
            <a:cxnSpLocks noChangeShapeType="1"/>
            <a:stCxn id="2103" idx="2"/>
            <a:endCxn id="2109" idx="1"/>
          </p:cNvCxnSpPr>
          <p:nvPr/>
        </p:nvCxnSpPr>
        <p:spPr bwMode="auto">
          <a:xfrm>
            <a:off x="2519363" y="5675313"/>
            <a:ext cx="1189037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3347" name="AutoShape 100"/>
          <p:cNvCxnSpPr>
            <a:cxnSpLocks noChangeShapeType="1"/>
            <a:stCxn id="2098" idx="2"/>
            <a:endCxn id="2103" idx="0"/>
          </p:cNvCxnSpPr>
          <p:nvPr/>
        </p:nvCxnSpPr>
        <p:spPr bwMode="auto">
          <a:xfrm flipH="1">
            <a:off x="2519363" y="4541838"/>
            <a:ext cx="541337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3348" name="AutoShape 101"/>
          <p:cNvCxnSpPr>
            <a:cxnSpLocks noChangeShapeType="1"/>
            <a:stCxn id="2098" idx="1"/>
            <a:endCxn id="2112" idx="3"/>
          </p:cNvCxnSpPr>
          <p:nvPr/>
        </p:nvCxnSpPr>
        <p:spPr bwMode="auto">
          <a:xfrm flipH="1">
            <a:off x="1258888" y="4221163"/>
            <a:ext cx="1117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3349" name="AutoShape 104"/>
          <p:cNvCxnSpPr>
            <a:cxnSpLocks noChangeShapeType="1"/>
            <a:stCxn id="2112" idx="3"/>
            <a:endCxn id="2103" idx="0"/>
          </p:cNvCxnSpPr>
          <p:nvPr/>
        </p:nvCxnSpPr>
        <p:spPr bwMode="auto">
          <a:xfrm>
            <a:off x="1258888" y="4221163"/>
            <a:ext cx="1260475" cy="11144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3350" name="AutoShape 105"/>
          <p:cNvCxnSpPr>
            <a:cxnSpLocks noChangeShapeType="1"/>
            <a:stCxn id="2098" idx="0"/>
            <a:endCxn id="2120" idx="1"/>
          </p:cNvCxnSpPr>
          <p:nvPr/>
        </p:nvCxnSpPr>
        <p:spPr bwMode="auto">
          <a:xfrm flipV="1">
            <a:off x="3060700" y="3033713"/>
            <a:ext cx="935038" cy="8270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3351" name="AutoShape 106"/>
          <p:cNvCxnSpPr>
            <a:cxnSpLocks noChangeShapeType="1"/>
            <a:stCxn id="2098" idx="2"/>
            <a:endCxn id="2099" idx="0"/>
          </p:cNvCxnSpPr>
          <p:nvPr/>
        </p:nvCxnSpPr>
        <p:spPr bwMode="auto">
          <a:xfrm>
            <a:off x="3060700" y="4541838"/>
            <a:ext cx="1944688" cy="687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52" name="AutoShape 107"/>
          <p:cNvCxnSpPr>
            <a:cxnSpLocks noChangeShapeType="1"/>
            <a:stCxn id="2089" idx="1"/>
            <a:endCxn id="2089" idx="1"/>
          </p:cNvCxnSpPr>
          <p:nvPr/>
        </p:nvCxnSpPr>
        <p:spPr bwMode="auto">
          <a:xfrm>
            <a:off x="3887788" y="22050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56" name="Rectangle 113"/>
          <p:cNvSpPr>
            <a:spLocks noChangeArrowheads="1"/>
          </p:cNvSpPr>
          <p:nvPr/>
        </p:nvSpPr>
        <p:spPr bwMode="auto">
          <a:xfrm>
            <a:off x="1187450" y="5734050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nincs</a:t>
            </a:r>
          </a:p>
        </p:txBody>
      </p:sp>
      <p:sp>
        <p:nvSpPr>
          <p:cNvPr id="13357" name="Rectangle 114"/>
          <p:cNvSpPr>
            <a:spLocks noChangeArrowheads="1"/>
          </p:cNvSpPr>
          <p:nvPr/>
        </p:nvSpPr>
        <p:spPr bwMode="auto">
          <a:xfrm>
            <a:off x="3203575" y="5734050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van</a:t>
            </a:r>
          </a:p>
        </p:txBody>
      </p:sp>
      <p:sp>
        <p:nvSpPr>
          <p:cNvPr id="13358" name="Rectangle 115"/>
          <p:cNvSpPr>
            <a:spLocks noChangeArrowheads="1"/>
          </p:cNvSpPr>
          <p:nvPr/>
        </p:nvSpPr>
        <p:spPr bwMode="auto">
          <a:xfrm>
            <a:off x="2914650" y="4725988"/>
            <a:ext cx="504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elég jó</a:t>
            </a:r>
          </a:p>
        </p:txBody>
      </p:sp>
      <p:sp>
        <p:nvSpPr>
          <p:cNvPr id="13359" name="Rectangle 116"/>
          <p:cNvSpPr>
            <a:spLocks noChangeArrowheads="1"/>
          </p:cNvSpPr>
          <p:nvPr/>
        </p:nvSpPr>
        <p:spPr bwMode="auto">
          <a:xfrm>
            <a:off x="1331913" y="4724400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javítva</a:t>
            </a:r>
          </a:p>
        </p:txBody>
      </p:sp>
      <p:sp>
        <p:nvSpPr>
          <p:cNvPr id="13360" name="Rectangle 117"/>
          <p:cNvSpPr>
            <a:spLocks noChangeArrowheads="1"/>
          </p:cNvSpPr>
          <p:nvPr/>
        </p:nvSpPr>
        <p:spPr bwMode="auto">
          <a:xfrm>
            <a:off x="1619250" y="3933825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javítható</a:t>
            </a:r>
          </a:p>
        </p:txBody>
      </p:sp>
      <p:sp>
        <p:nvSpPr>
          <p:cNvPr id="13362" name="Rectangle 119"/>
          <p:cNvSpPr>
            <a:spLocks noChangeArrowheads="1"/>
          </p:cNvSpPr>
          <p:nvPr/>
        </p:nvSpPr>
        <p:spPr bwMode="auto">
          <a:xfrm>
            <a:off x="3348038" y="3573463"/>
            <a:ext cx="504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nem jó</a:t>
            </a:r>
          </a:p>
        </p:txBody>
      </p:sp>
      <p:cxnSp>
        <p:nvCxnSpPr>
          <p:cNvPr id="13364" name="AutoShape 81"/>
          <p:cNvCxnSpPr>
            <a:cxnSpLocks noChangeShapeType="1"/>
            <a:stCxn id="2089" idx="3"/>
            <a:endCxn id="2117" idx="1"/>
          </p:cNvCxnSpPr>
          <p:nvPr/>
        </p:nvCxnSpPr>
        <p:spPr bwMode="auto">
          <a:xfrm>
            <a:off x="6119813" y="2205038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65" name="AutoShape 53"/>
          <p:cNvCxnSpPr>
            <a:cxnSpLocks noChangeShapeType="1"/>
            <a:endCxn id="2098" idx="3"/>
          </p:cNvCxnSpPr>
          <p:nvPr/>
        </p:nvCxnSpPr>
        <p:spPr bwMode="auto">
          <a:xfrm flipH="1">
            <a:off x="3744913" y="4221163"/>
            <a:ext cx="1258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8" name="AutoShape 110"/>
          <p:cNvSpPr>
            <a:spLocks noChangeArrowheads="1"/>
          </p:cNvSpPr>
          <p:nvPr/>
        </p:nvSpPr>
        <p:spPr bwMode="auto">
          <a:xfrm>
            <a:off x="7235825" y="3213100"/>
            <a:ext cx="1296988" cy="503238"/>
          </a:xfrm>
          <a:prstGeom prst="flowChartDocument">
            <a:avLst/>
          </a:prstGeom>
          <a:solidFill>
            <a:schemeClr val="accent1">
              <a:alpha val="39999"/>
            </a:scheme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Oldalképek</a:t>
            </a:r>
          </a:p>
        </p:txBody>
      </p:sp>
      <p:cxnSp>
        <p:nvCxnSpPr>
          <p:cNvPr id="13368" name="AutoShape 56"/>
          <p:cNvCxnSpPr>
            <a:cxnSpLocks noChangeShapeType="1"/>
            <a:stCxn id="2117" idx="3"/>
            <a:endCxn id="2158" idx="0"/>
          </p:cNvCxnSpPr>
          <p:nvPr/>
        </p:nvCxnSpPr>
        <p:spPr bwMode="auto">
          <a:xfrm>
            <a:off x="7380288" y="2205038"/>
            <a:ext cx="504825" cy="10080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69" name="AutoShape 57"/>
          <p:cNvCxnSpPr>
            <a:cxnSpLocks noChangeShapeType="1"/>
            <a:stCxn id="2158" idx="3"/>
          </p:cNvCxnSpPr>
          <p:nvPr/>
        </p:nvCxnSpPr>
        <p:spPr bwMode="auto">
          <a:xfrm>
            <a:off x="8532813" y="3465513"/>
            <a:ext cx="209550" cy="26590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70" name="AutoShape 58"/>
          <p:cNvCxnSpPr>
            <a:cxnSpLocks noChangeShapeType="1"/>
            <a:stCxn id="2089" idx="1"/>
            <a:endCxn id="2111" idx="0"/>
          </p:cNvCxnSpPr>
          <p:nvPr/>
        </p:nvCxnSpPr>
        <p:spPr bwMode="auto">
          <a:xfrm rot="10800000" flipV="1">
            <a:off x="2519363" y="2205038"/>
            <a:ext cx="1368425" cy="2873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73" name="AutoShape 61"/>
          <p:cNvCxnSpPr>
            <a:cxnSpLocks noChangeShapeType="1"/>
            <a:stCxn id="2111" idx="2"/>
          </p:cNvCxnSpPr>
          <p:nvPr/>
        </p:nvCxnSpPr>
        <p:spPr bwMode="auto">
          <a:xfrm rot="16200000" flipH="1">
            <a:off x="3455194" y="1896269"/>
            <a:ext cx="596900" cy="24685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74" name="AutoShape 62"/>
          <p:cNvCxnSpPr>
            <a:cxnSpLocks noChangeShapeType="1"/>
            <a:stCxn id="2137" idx="3"/>
          </p:cNvCxnSpPr>
          <p:nvPr/>
        </p:nvCxnSpPr>
        <p:spPr bwMode="auto">
          <a:xfrm>
            <a:off x="8099425" y="4329113"/>
            <a:ext cx="144463" cy="17557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 animBg="1"/>
      <p:bldP spid="2078" grpId="0" animBg="1"/>
      <p:bldP spid="2081" grpId="0" animBg="1"/>
      <p:bldP spid="2088" grpId="0" animBg="1"/>
      <p:bldP spid="2089" grpId="0" animBg="1"/>
      <p:bldP spid="2091" grpId="0" animBg="1"/>
      <p:bldP spid="2098" grpId="0" animBg="1"/>
      <p:bldP spid="2099" grpId="0" animBg="1"/>
      <p:bldP spid="2103" grpId="0" animBg="1"/>
      <p:bldP spid="2106" grpId="1" animBg="1"/>
      <p:bldP spid="2108" grpId="0" animBg="1"/>
      <p:bldP spid="2109" grpId="1" animBg="1"/>
      <p:bldP spid="2111" grpId="0" animBg="1"/>
      <p:bldP spid="2112" grpId="0" animBg="1"/>
      <p:bldP spid="2117" grpId="1" animBg="1"/>
      <p:bldP spid="2120" grpId="0" animBg="1"/>
      <p:bldP spid="2120" grpId="1" animBg="1"/>
      <p:bldP spid="2127" grpId="0" animBg="1"/>
      <p:bldP spid="2137" grpId="0" animBg="1"/>
      <p:bldP spid="2142" grpId="0" animBg="1"/>
      <p:bldP spid="13356" grpId="0"/>
      <p:bldP spid="13357" grpId="0"/>
      <p:bldP spid="13358" grpId="0"/>
      <p:bldP spid="13359" grpId="0"/>
      <p:bldP spid="13360" grpId="0"/>
      <p:bldP spid="13362" grpId="0"/>
      <p:bldP spid="21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182563" y="188913"/>
            <a:ext cx="3708400" cy="771525"/>
          </a:xfrm>
          <a:prstGeom prst="rect">
            <a:avLst/>
          </a:prstGeom>
          <a:solidFill>
            <a:srgbClr val="95CFD3">
              <a:alpha val="30196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u-HU" sz="2200"/>
              <a:t>A szelektív webarchiválás </a:t>
            </a:r>
            <a:br>
              <a:rPr lang="hu-HU" sz="2200"/>
            </a:br>
            <a:r>
              <a:rPr lang="hu-HU" sz="2200"/>
              <a:t>munkafolyamata</a:t>
            </a:r>
          </a:p>
        </p:txBody>
      </p:sp>
      <p:sp>
        <p:nvSpPr>
          <p:cNvPr id="15363" name="AutoShape 29"/>
          <p:cNvSpPr>
            <a:spLocks noChangeArrowheads="1"/>
          </p:cNvSpPr>
          <p:nvPr/>
        </p:nvSpPr>
        <p:spPr bwMode="auto">
          <a:xfrm>
            <a:off x="4356100" y="117475"/>
            <a:ext cx="1295400" cy="358775"/>
          </a:xfrm>
          <a:prstGeom prst="flowChartDocument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Válogatás</a:t>
            </a:r>
          </a:p>
        </p:txBody>
      </p:sp>
      <p:sp>
        <p:nvSpPr>
          <p:cNvPr id="15364" name="AutoShape 30"/>
          <p:cNvSpPr>
            <a:spLocks noChangeArrowheads="1"/>
          </p:cNvSpPr>
          <p:nvPr/>
        </p:nvSpPr>
        <p:spPr bwMode="auto">
          <a:xfrm>
            <a:off x="7343775" y="115888"/>
            <a:ext cx="1368425" cy="288925"/>
          </a:xfrm>
          <a:prstGeom prst="flowChartDocument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Ajánlás</a:t>
            </a:r>
          </a:p>
        </p:txBody>
      </p:sp>
      <p:sp>
        <p:nvSpPr>
          <p:cNvPr id="15365" name="AutoShape 33"/>
          <p:cNvSpPr>
            <a:spLocks noChangeArrowheads="1"/>
          </p:cNvSpPr>
          <p:nvPr/>
        </p:nvSpPr>
        <p:spPr bwMode="auto">
          <a:xfrm>
            <a:off x="6084888" y="1020763"/>
            <a:ext cx="1944687" cy="504825"/>
          </a:xfrm>
          <a:prstGeom prst="flowChartMultidocument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Webhely címek</a:t>
            </a:r>
          </a:p>
        </p:txBody>
      </p:sp>
      <p:sp>
        <p:nvSpPr>
          <p:cNvPr id="15366" name="AutoShape 40"/>
          <p:cNvSpPr>
            <a:spLocks noChangeArrowheads="1"/>
          </p:cNvSpPr>
          <p:nvPr/>
        </p:nvSpPr>
        <p:spPr bwMode="auto">
          <a:xfrm>
            <a:off x="4211638" y="955675"/>
            <a:ext cx="1584325" cy="633413"/>
          </a:xfrm>
          <a:prstGeom prst="flowChartPunchedCard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hu-HU" sz="1400" b="0"/>
              <a:t>Előzetes</a:t>
            </a:r>
            <a:br>
              <a:rPr lang="hu-HU" sz="1400" b="0"/>
            </a:br>
            <a:r>
              <a:rPr lang="hu-HU" sz="1400" b="0"/>
              <a:t>metaadatolás</a:t>
            </a:r>
          </a:p>
        </p:txBody>
      </p:sp>
      <p:sp>
        <p:nvSpPr>
          <p:cNvPr id="15367" name="AutoShape 41"/>
          <p:cNvSpPr>
            <a:spLocks noChangeArrowheads="1"/>
          </p:cNvSpPr>
          <p:nvPr/>
        </p:nvSpPr>
        <p:spPr bwMode="auto">
          <a:xfrm>
            <a:off x="3887788" y="1952625"/>
            <a:ext cx="2232025" cy="504825"/>
          </a:xfrm>
          <a:prstGeom prst="flowChartDocument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Előzetes felmérés</a:t>
            </a:r>
          </a:p>
        </p:txBody>
      </p:sp>
      <p:sp>
        <p:nvSpPr>
          <p:cNvPr id="15368" name="AutoShape 43"/>
          <p:cNvSpPr>
            <a:spLocks noChangeArrowheads="1"/>
          </p:cNvSpPr>
          <p:nvPr/>
        </p:nvSpPr>
        <p:spPr bwMode="auto">
          <a:xfrm>
            <a:off x="4103688" y="3644900"/>
            <a:ext cx="1800225" cy="431800"/>
          </a:xfrm>
          <a:prstGeom prst="flowChartPreparation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Aratás</a:t>
            </a:r>
          </a:p>
        </p:txBody>
      </p:sp>
      <p:sp>
        <p:nvSpPr>
          <p:cNvPr id="15369" name="AutoShape 50"/>
          <p:cNvSpPr>
            <a:spLocks noChangeArrowheads="1"/>
          </p:cNvSpPr>
          <p:nvPr/>
        </p:nvSpPr>
        <p:spPr bwMode="auto">
          <a:xfrm>
            <a:off x="2376488" y="3860800"/>
            <a:ext cx="1368425" cy="720725"/>
          </a:xfrm>
          <a:prstGeom prst="flowChartDocument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Minőség-</a:t>
            </a:r>
            <a:br>
              <a:rPr lang="hu-HU" sz="1400" b="0"/>
            </a:br>
            <a:r>
              <a:rPr lang="hu-HU" sz="1400" b="0"/>
              <a:t>ellenőrzés</a:t>
            </a:r>
          </a:p>
        </p:txBody>
      </p:sp>
      <p:sp>
        <p:nvSpPr>
          <p:cNvPr id="15370" name="AutoShape 51"/>
          <p:cNvSpPr>
            <a:spLocks noChangeArrowheads="1"/>
          </p:cNvSpPr>
          <p:nvPr/>
        </p:nvSpPr>
        <p:spPr bwMode="auto">
          <a:xfrm>
            <a:off x="4257675" y="5229225"/>
            <a:ext cx="1493838" cy="574675"/>
          </a:xfrm>
          <a:prstGeom prst="flowChartPunchedCard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28398" dir="3806097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Metaadatolás</a:t>
            </a:r>
          </a:p>
        </p:txBody>
      </p:sp>
      <p:sp>
        <p:nvSpPr>
          <p:cNvPr id="15371" name="AutoShape 55"/>
          <p:cNvSpPr>
            <a:spLocks noChangeArrowheads="1"/>
          </p:cNvSpPr>
          <p:nvPr/>
        </p:nvSpPr>
        <p:spPr bwMode="auto">
          <a:xfrm>
            <a:off x="1835150" y="5335588"/>
            <a:ext cx="1368425" cy="360362"/>
          </a:xfrm>
          <a:prstGeom prst="flowChartDocument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Engedélykérés</a:t>
            </a:r>
          </a:p>
        </p:txBody>
      </p:sp>
      <p:sp>
        <p:nvSpPr>
          <p:cNvPr id="15372" name="AutoShape 58"/>
          <p:cNvSpPr>
            <a:spLocks noChangeArrowheads="1"/>
          </p:cNvSpPr>
          <p:nvPr/>
        </p:nvSpPr>
        <p:spPr bwMode="auto">
          <a:xfrm>
            <a:off x="539750" y="6178550"/>
            <a:ext cx="1441450" cy="477838"/>
          </a:xfrm>
          <a:prstGeom prst="flowChartMagneticDisk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Zárt archívum</a:t>
            </a:r>
          </a:p>
        </p:txBody>
      </p:sp>
      <p:sp>
        <p:nvSpPr>
          <p:cNvPr id="15373" name="AutoShape 60"/>
          <p:cNvSpPr>
            <a:spLocks noChangeArrowheads="1"/>
          </p:cNvSpPr>
          <p:nvPr/>
        </p:nvSpPr>
        <p:spPr bwMode="auto">
          <a:xfrm>
            <a:off x="4103688" y="4437063"/>
            <a:ext cx="1800225" cy="431800"/>
          </a:xfrm>
          <a:prstGeom prst="flowChartPreparation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28398" dir="3806097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Indexelés</a:t>
            </a:r>
          </a:p>
        </p:txBody>
      </p:sp>
      <p:sp>
        <p:nvSpPr>
          <p:cNvPr id="15374" name="AutoShape 61"/>
          <p:cNvSpPr>
            <a:spLocks noChangeArrowheads="1"/>
          </p:cNvSpPr>
          <p:nvPr/>
        </p:nvSpPr>
        <p:spPr bwMode="auto">
          <a:xfrm>
            <a:off x="2843213" y="6200775"/>
            <a:ext cx="1728787" cy="433388"/>
          </a:xfrm>
          <a:prstGeom prst="flowChartMagneticDisk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Nyilvános archívum</a:t>
            </a:r>
          </a:p>
        </p:txBody>
      </p:sp>
      <p:sp>
        <p:nvSpPr>
          <p:cNvPr id="15375" name="AutoShape 63"/>
          <p:cNvSpPr>
            <a:spLocks noChangeArrowheads="1"/>
          </p:cNvSpPr>
          <p:nvPr/>
        </p:nvSpPr>
        <p:spPr bwMode="auto">
          <a:xfrm>
            <a:off x="1835150" y="2492375"/>
            <a:ext cx="1368425" cy="360363"/>
          </a:xfrm>
          <a:prstGeom prst="flowChartDocument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Ütemezés</a:t>
            </a:r>
          </a:p>
        </p:txBody>
      </p:sp>
      <p:sp>
        <p:nvSpPr>
          <p:cNvPr id="15376" name="AutoShape 64"/>
          <p:cNvSpPr>
            <a:spLocks noChangeArrowheads="1"/>
          </p:cNvSpPr>
          <p:nvPr/>
        </p:nvSpPr>
        <p:spPr bwMode="auto">
          <a:xfrm>
            <a:off x="142875" y="3897313"/>
            <a:ext cx="1116013" cy="647700"/>
          </a:xfrm>
          <a:prstGeom prst="flowChartDocument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Hibajavítás</a:t>
            </a:r>
          </a:p>
        </p:txBody>
      </p:sp>
      <p:sp>
        <p:nvSpPr>
          <p:cNvPr id="15377" name="AutoShape 69"/>
          <p:cNvSpPr>
            <a:spLocks noChangeArrowheads="1"/>
          </p:cNvSpPr>
          <p:nvPr/>
        </p:nvSpPr>
        <p:spPr bwMode="auto">
          <a:xfrm>
            <a:off x="6732588" y="1844675"/>
            <a:ext cx="647700" cy="720725"/>
          </a:xfrm>
          <a:prstGeom prst="flowChartPredefinedProcess">
            <a:avLst/>
          </a:prstGeom>
          <a:solidFill>
            <a:srgbClr val="95CFD3">
              <a:alpha val="39999"/>
            </a:srgbClr>
          </a:solidFill>
          <a:ln w="9525" cap="rnd" algn="ctr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Seed</a:t>
            </a:r>
            <a:br>
              <a:rPr lang="hu-HU" sz="1400" b="0"/>
            </a:br>
            <a:r>
              <a:rPr lang="hu-HU" sz="1400" b="0"/>
              <a:t>lista</a:t>
            </a:r>
          </a:p>
        </p:txBody>
      </p:sp>
      <p:sp>
        <p:nvSpPr>
          <p:cNvPr id="15378" name="AutoShape 72"/>
          <p:cNvSpPr>
            <a:spLocks noChangeArrowheads="1"/>
          </p:cNvSpPr>
          <p:nvPr/>
        </p:nvSpPr>
        <p:spPr bwMode="auto">
          <a:xfrm>
            <a:off x="3995738" y="2781300"/>
            <a:ext cx="2016125" cy="503238"/>
          </a:xfrm>
          <a:prstGeom prst="flowChartDocument">
            <a:avLst/>
          </a:prstGeom>
          <a:solidFill>
            <a:srgbClr val="95CFD3">
              <a:alpha val="39999"/>
            </a:srgbClr>
          </a:solidFill>
          <a:ln w="9525" cap="rnd" algn="ctr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Robot konfigurálás</a:t>
            </a:r>
          </a:p>
        </p:txBody>
      </p:sp>
      <p:cxnSp>
        <p:nvCxnSpPr>
          <p:cNvPr id="15379" name="AutoShape 77"/>
          <p:cNvCxnSpPr>
            <a:cxnSpLocks noChangeShapeType="1"/>
            <a:stCxn id="15363" idx="2"/>
            <a:endCxn id="15365" idx="0"/>
          </p:cNvCxnSpPr>
          <p:nvPr/>
        </p:nvCxnSpPr>
        <p:spPr bwMode="auto">
          <a:xfrm>
            <a:off x="5003800" y="455613"/>
            <a:ext cx="2054225" cy="565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0" name="AutoShape 78"/>
          <p:cNvCxnSpPr>
            <a:cxnSpLocks noChangeShapeType="1"/>
            <a:stCxn id="15364" idx="2"/>
            <a:endCxn id="15365" idx="0"/>
          </p:cNvCxnSpPr>
          <p:nvPr/>
        </p:nvCxnSpPr>
        <p:spPr bwMode="auto">
          <a:xfrm flipH="1">
            <a:off x="7058025" y="388938"/>
            <a:ext cx="969963" cy="631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81" name="AutoShape 79"/>
          <p:cNvSpPr>
            <a:spLocks noChangeArrowheads="1"/>
          </p:cNvSpPr>
          <p:nvPr/>
        </p:nvSpPr>
        <p:spPr bwMode="auto">
          <a:xfrm>
            <a:off x="6659563" y="4941888"/>
            <a:ext cx="1079500" cy="574675"/>
          </a:xfrm>
          <a:prstGeom prst="plaque">
            <a:avLst>
              <a:gd name="adj" fmla="val 16667"/>
            </a:avLst>
          </a:prstGeom>
          <a:solidFill>
            <a:srgbClr val="95CFD3">
              <a:alpha val="39999"/>
            </a:srgbClr>
          </a:solidFill>
          <a:ln w="9525" cap="rnd" algn="ctr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WARC</a:t>
            </a:r>
            <a:br>
              <a:rPr lang="hu-HU" sz="1400" b="0"/>
            </a:br>
            <a:r>
              <a:rPr lang="hu-HU" sz="1400" b="0"/>
              <a:t>fájlok</a:t>
            </a:r>
          </a:p>
        </p:txBody>
      </p:sp>
      <p:cxnSp>
        <p:nvCxnSpPr>
          <p:cNvPr id="15382" name="AutoShape 80"/>
          <p:cNvCxnSpPr>
            <a:cxnSpLocks noChangeShapeType="1"/>
            <a:stCxn id="15365" idx="2"/>
            <a:endCxn id="15377" idx="0"/>
          </p:cNvCxnSpPr>
          <p:nvPr/>
        </p:nvCxnSpPr>
        <p:spPr bwMode="auto">
          <a:xfrm flipH="1">
            <a:off x="7056438" y="1485900"/>
            <a:ext cx="1587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3" name="AutoShape 81"/>
          <p:cNvCxnSpPr>
            <a:cxnSpLocks noChangeShapeType="1"/>
            <a:stCxn id="15365" idx="1"/>
            <a:endCxn id="15366" idx="3"/>
          </p:cNvCxnSpPr>
          <p:nvPr/>
        </p:nvCxnSpPr>
        <p:spPr bwMode="auto">
          <a:xfrm flipH="1">
            <a:off x="5795963" y="1273175"/>
            <a:ext cx="2889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4" name="AutoShape 82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>
            <a:off x="5003800" y="1589088"/>
            <a:ext cx="0" cy="363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5" name="AutoShape 83"/>
          <p:cNvCxnSpPr>
            <a:cxnSpLocks noChangeShapeType="1"/>
            <a:stCxn id="15367" idx="2"/>
            <a:endCxn id="15378" idx="0"/>
          </p:cNvCxnSpPr>
          <p:nvPr/>
        </p:nvCxnSpPr>
        <p:spPr bwMode="auto">
          <a:xfrm>
            <a:off x="5003800" y="2428875"/>
            <a:ext cx="0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6" name="AutoShape 86"/>
          <p:cNvCxnSpPr>
            <a:cxnSpLocks noChangeShapeType="1"/>
            <a:stCxn id="15377" idx="2"/>
          </p:cNvCxnSpPr>
          <p:nvPr/>
        </p:nvCxnSpPr>
        <p:spPr bwMode="auto">
          <a:xfrm rot="5400000">
            <a:off x="5598319" y="1970881"/>
            <a:ext cx="863600" cy="20526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87" name="AutoShape 87"/>
          <p:cNvCxnSpPr>
            <a:cxnSpLocks noChangeShapeType="1"/>
            <a:stCxn id="15378" idx="2"/>
            <a:endCxn id="15368" idx="0"/>
          </p:cNvCxnSpPr>
          <p:nvPr/>
        </p:nvCxnSpPr>
        <p:spPr bwMode="auto">
          <a:xfrm>
            <a:off x="5003800" y="3255963"/>
            <a:ext cx="0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88" name="AutoShape 89"/>
          <p:cNvSpPr>
            <a:spLocks noChangeArrowheads="1"/>
          </p:cNvSpPr>
          <p:nvPr/>
        </p:nvSpPr>
        <p:spPr bwMode="auto">
          <a:xfrm>
            <a:off x="6804025" y="4005263"/>
            <a:ext cx="1295400" cy="647700"/>
          </a:xfrm>
          <a:prstGeom prst="plaque">
            <a:avLst>
              <a:gd name="adj" fmla="val 16667"/>
            </a:avLst>
          </a:prstGeom>
          <a:solidFill>
            <a:srgbClr val="95CFD3">
              <a:alpha val="39999"/>
            </a:srgbClr>
          </a:solidFill>
          <a:ln w="9525" cap="rnd" algn="ctr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Log és </a:t>
            </a:r>
            <a:br>
              <a:rPr lang="hu-HU" sz="1400" b="0"/>
            </a:br>
            <a:r>
              <a:rPr lang="hu-HU" sz="1400" b="0"/>
              <a:t>report fájlok</a:t>
            </a:r>
          </a:p>
        </p:txBody>
      </p:sp>
      <p:cxnSp>
        <p:nvCxnSpPr>
          <p:cNvPr id="15389" name="AutoShape 90"/>
          <p:cNvCxnSpPr>
            <a:cxnSpLocks noChangeShapeType="1"/>
            <a:stCxn id="15368" idx="3"/>
            <a:endCxn id="15388" idx="1"/>
          </p:cNvCxnSpPr>
          <p:nvPr/>
        </p:nvCxnSpPr>
        <p:spPr bwMode="auto">
          <a:xfrm>
            <a:off x="5903913" y="3860800"/>
            <a:ext cx="900112" cy="468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0" name="AutoShape 91"/>
          <p:cNvCxnSpPr>
            <a:cxnSpLocks noChangeShapeType="1"/>
            <a:stCxn id="15368" idx="3"/>
          </p:cNvCxnSpPr>
          <p:nvPr/>
        </p:nvCxnSpPr>
        <p:spPr bwMode="auto">
          <a:xfrm>
            <a:off x="5903913" y="3860800"/>
            <a:ext cx="815975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1" name="AutoShape 94"/>
          <p:cNvSpPr>
            <a:spLocks noChangeArrowheads="1"/>
          </p:cNvSpPr>
          <p:nvPr/>
        </p:nvSpPr>
        <p:spPr bwMode="auto">
          <a:xfrm>
            <a:off x="5724525" y="6165850"/>
            <a:ext cx="3311525" cy="539750"/>
          </a:xfrm>
          <a:prstGeom prst="bevel">
            <a:avLst>
              <a:gd name="adj" fmla="val 12500"/>
            </a:avLst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Raktározás és hosszú távú megőrzés</a:t>
            </a:r>
          </a:p>
        </p:txBody>
      </p:sp>
      <p:cxnSp>
        <p:nvCxnSpPr>
          <p:cNvPr id="15392" name="AutoShape 95"/>
          <p:cNvCxnSpPr>
            <a:cxnSpLocks noChangeShapeType="1"/>
            <a:stCxn id="15381" idx="2"/>
          </p:cNvCxnSpPr>
          <p:nvPr/>
        </p:nvCxnSpPr>
        <p:spPr bwMode="auto">
          <a:xfrm flipH="1">
            <a:off x="7196138" y="5516563"/>
            <a:ext cx="3175" cy="585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3" name="AutoShape 96"/>
          <p:cNvCxnSpPr>
            <a:cxnSpLocks noChangeShapeType="1"/>
            <a:stCxn id="15368" idx="2"/>
            <a:endCxn id="15373" idx="0"/>
          </p:cNvCxnSpPr>
          <p:nvPr/>
        </p:nvCxnSpPr>
        <p:spPr bwMode="auto">
          <a:xfrm>
            <a:off x="5003800" y="4076700"/>
            <a:ext cx="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4" name="AutoShape 97"/>
          <p:cNvCxnSpPr>
            <a:cxnSpLocks noChangeShapeType="1"/>
            <a:stCxn id="15371" idx="2"/>
            <a:endCxn id="15372" idx="1"/>
          </p:cNvCxnSpPr>
          <p:nvPr/>
        </p:nvCxnSpPr>
        <p:spPr bwMode="auto">
          <a:xfrm flipH="1">
            <a:off x="1260475" y="5675313"/>
            <a:ext cx="1258888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395" name="AutoShape 98"/>
          <p:cNvCxnSpPr>
            <a:cxnSpLocks noChangeShapeType="1"/>
            <a:stCxn id="15371" idx="2"/>
            <a:endCxn id="15374" idx="1"/>
          </p:cNvCxnSpPr>
          <p:nvPr/>
        </p:nvCxnSpPr>
        <p:spPr bwMode="auto">
          <a:xfrm>
            <a:off x="2519363" y="5675313"/>
            <a:ext cx="1189037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396" name="AutoShape 100"/>
          <p:cNvCxnSpPr>
            <a:cxnSpLocks noChangeShapeType="1"/>
            <a:stCxn id="15369" idx="2"/>
            <a:endCxn id="15371" idx="0"/>
          </p:cNvCxnSpPr>
          <p:nvPr/>
        </p:nvCxnSpPr>
        <p:spPr bwMode="auto">
          <a:xfrm flipH="1">
            <a:off x="2519363" y="4541838"/>
            <a:ext cx="541337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397" name="AutoShape 101"/>
          <p:cNvCxnSpPr>
            <a:cxnSpLocks noChangeShapeType="1"/>
            <a:stCxn id="15369" idx="1"/>
            <a:endCxn id="15376" idx="3"/>
          </p:cNvCxnSpPr>
          <p:nvPr/>
        </p:nvCxnSpPr>
        <p:spPr bwMode="auto">
          <a:xfrm flipH="1">
            <a:off x="1258888" y="4221163"/>
            <a:ext cx="1117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398" name="AutoShape 104"/>
          <p:cNvCxnSpPr>
            <a:cxnSpLocks noChangeShapeType="1"/>
            <a:stCxn id="15376" idx="3"/>
            <a:endCxn id="15371" idx="0"/>
          </p:cNvCxnSpPr>
          <p:nvPr/>
        </p:nvCxnSpPr>
        <p:spPr bwMode="auto">
          <a:xfrm>
            <a:off x="1258888" y="4221163"/>
            <a:ext cx="1260475" cy="11144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399" name="AutoShape 105"/>
          <p:cNvCxnSpPr>
            <a:cxnSpLocks noChangeShapeType="1"/>
            <a:stCxn id="15369" idx="0"/>
            <a:endCxn id="15378" idx="1"/>
          </p:cNvCxnSpPr>
          <p:nvPr/>
        </p:nvCxnSpPr>
        <p:spPr bwMode="auto">
          <a:xfrm flipV="1">
            <a:off x="3060700" y="3033713"/>
            <a:ext cx="935038" cy="8270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5400" name="AutoShape 106"/>
          <p:cNvCxnSpPr>
            <a:cxnSpLocks noChangeShapeType="1"/>
            <a:stCxn id="15369" idx="2"/>
            <a:endCxn id="15370" idx="0"/>
          </p:cNvCxnSpPr>
          <p:nvPr/>
        </p:nvCxnSpPr>
        <p:spPr bwMode="auto">
          <a:xfrm>
            <a:off x="3060700" y="4541838"/>
            <a:ext cx="1944688" cy="687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401" name="AutoShape 107"/>
          <p:cNvCxnSpPr>
            <a:cxnSpLocks noChangeShapeType="1"/>
            <a:stCxn id="15367" idx="1"/>
            <a:endCxn id="15367" idx="1"/>
          </p:cNvCxnSpPr>
          <p:nvPr/>
        </p:nvCxnSpPr>
        <p:spPr bwMode="auto">
          <a:xfrm>
            <a:off x="3887788" y="22050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56" name="Rectangle 113"/>
          <p:cNvSpPr>
            <a:spLocks noChangeArrowheads="1"/>
          </p:cNvSpPr>
          <p:nvPr/>
        </p:nvSpPr>
        <p:spPr bwMode="auto">
          <a:xfrm>
            <a:off x="1187450" y="5734050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nincs</a:t>
            </a:r>
          </a:p>
        </p:txBody>
      </p:sp>
      <p:sp>
        <p:nvSpPr>
          <p:cNvPr id="13357" name="Rectangle 114"/>
          <p:cNvSpPr>
            <a:spLocks noChangeArrowheads="1"/>
          </p:cNvSpPr>
          <p:nvPr/>
        </p:nvSpPr>
        <p:spPr bwMode="auto">
          <a:xfrm>
            <a:off x="3203575" y="5734050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van</a:t>
            </a:r>
          </a:p>
        </p:txBody>
      </p:sp>
      <p:sp>
        <p:nvSpPr>
          <p:cNvPr id="13358" name="Rectangle 115"/>
          <p:cNvSpPr>
            <a:spLocks noChangeArrowheads="1"/>
          </p:cNvSpPr>
          <p:nvPr/>
        </p:nvSpPr>
        <p:spPr bwMode="auto">
          <a:xfrm>
            <a:off x="2914650" y="4725988"/>
            <a:ext cx="504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elég jó</a:t>
            </a:r>
          </a:p>
        </p:txBody>
      </p:sp>
      <p:sp>
        <p:nvSpPr>
          <p:cNvPr id="13359" name="Rectangle 116"/>
          <p:cNvSpPr>
            <a:spLocks noChangeArrowheads="1"/>
          </p:cNvSpPr>
          <p:nvPr/>
        </p:nvSpPr>
        <p:spPr bwMode="auto">
          <a:xfrm>
            <a:off x="1331913" y="4724400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javítva</a:t>
            </a:r>
          </a:p>
        </p:txBody>
      </p:sp>
      <p:sp>
        <p:nvSpPr>
          <p:cNvPr id="13360" name="Rectangle 117"/>
          <p:cNvSpPr>
            <a:spLocks noChangeArrowheads="1"/>
          </p:cNvSpPr>
          <p:nvPr/>
        </p:nvSpPr>
        <p:spPr bwMode="auto">
          <a:xfrm>
            <a:off x="1619250" y="3933825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javítható</a:t>
            </a:r>
          </a:p>
        </p:txBody>
      </p:sp>
      <p:sp>
        <p:nvSpPr>
          <p:cNvPr id="13362" name="Rectangle 119"/>
          <p:cNvSpPr>
            <a:spLocks noChangeArrowheads="1"/>
          </p:cNvSpPr>
          <p:nvPr/>
        </p:nvSpPr>
        <p:spPr bwMode="auto">
          <a:xfrm>
            <a:off x="3348038" y="3573463"/>
            <a:ext cx="5048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200">
                <a:solidFill>
                  <a:schemeClr val="bg2"/>
                </a:solidFill>
              </a:rPr>
              <a:t>nem jó</a:t>
            </a:r>
          </a:p>
        </p:txBody>
      </p:sp>
      <p:cxnSp>
        <p:nvCxnSpPr>
          <p:cNvPr id="15408" name="AutoShape 81"/>
          <p:cNvCxnSpPr>
            <a:cxnSpLocks noChangeShapeType="1"/>
            <a:stCxn id="15367" idx="3"/>
            <a:endCxn id="15377" idx="1"/>
          </p:cNvCxnSpPr>
          <p:nvPr/>
        </p:nvCxnSpPr>
        <p:spPr bwMode="auto">
          <a:xfrm>
            <a:off x="6119813" y="2205038"/>
            <a:ext cx="612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409" name="AutoShape 53"/>
          <p:cNvCxnSpPr>
            <a:cxnSpLocks noChangeShapeType="1"/>
            <a:endCxn id="15369" idx="3"/>
          </p:cNvCxnSpPr>
          <p:nvPr/>
        </p:nvCxnSpPr>
        <p:spPr bwMode="auto">
          <a:xfrm flipH="1">
            <a:off x="3744913" y="4221163"/>
            <a:ext cx="1258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410" name="AutoShape 110"/>
          <p:cNvSpPr>
            <a:spLocks noChangeArrowheads="1"/>
          </p:cNvSpPr>
          <p:nvPr/>
        </p:nvSpPr>
        <p:spPr bwMode="auto">
          <a:xfrm>
            <a:off x="7235825" y="3213100"/>
            <a:ext cx="1296988" cy="503238"/>
          </a:xfrm>
          <a:prstGeom prst="flowChartDocument">
            <a:avLst/>
          </a:prstGeom>
          <a:solidFill>
            <a:srgbClr val="95CFD3">
              <a:alpha val="39999"/>
            </a:srgbClr>
          </a:solidFill>
          <a:ln w="9525" cap="rnd">
            <a:solidFill>
              <a:srgbClr val="49AAB1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rgbClr val="95CFD3"/>
            </a:outerShdw>
          </a:effectLst>
        </p:spPr>
        <p:txBody>
          <a:bodyPr wrap="none" anchor="ctr"/>
          <a:lstStyle/>
          <a:p>
            <a:pPr algn="ctr"/>
            <a:r>
              <a:rPr lang="hu-HU" sz="1400" b="0"/>
              <a:t>Oldalképek</a:t>
            </a:r>
          </a:p>
        </p:txBody>
      </p:sp>
      <p:cxnSp>
        <p:nvCxnSpPr>
          <p:cNvPr id="15411" name="AutoShape 51"/>
          <p:cNvCxnSpPr>
            <a:cxnSpLocks noChangeShapeType="1"/>
            <a:stCxn id="15377" idx="3"/>
            <a:endCxn id="15410" idx="0"/>
          </p:cNvCxnSpPr>
          <p:nvPr/>
        </p:nvCxnSpPr>
        <p:spPr bwMode="auto">
          <a:xfrm>
            <a:off x="7380288" y="2205038"/>
            <a:ext cx="504825" cy="10080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412" name="AutoShape 52"/>
          <p:cNvCxnSpPr>
            <a:cxnSpLocks noChangeShapeType="1"/>
            <a:stCxn id="15410" idx="3"/>
          </p:cNvCxnSpPr>
          <p:nvPr/>
        </p:nvCxnSpPr>
        <p:spPr bwMode="auto">
          <a:xfrm>
            <a:off x="8532813" y="3465513"/>
            <a:ext cx="209550" cy="26590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413" name="AutoShape 53"/>
          <p:cNvCxnSpPr>
            <a:cxnSpLocks noChangeShapeType="1"/>
            <a:stCxn id="15367" idx="1"/>
            <a:endCxn id="15375" idx="0"/>
          </p:cNvCxnSpPr>
          <p:nvPr/>
        </p:nvCxnSpPr>
        <p:spPr bwMode="auto">
          <a:xfrm rot="10800000" flipV="1">
            <a:off x="2519363" y="2205038"/>
            <a:ext cx="1368425" cy="2873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414" name="AutoShape 54"/>
          <p:cNvCxnSpPr>
            <a:cxnSpLocks noChangeShapeType="1"/>
            <a:stCxn id="15375" idx="2"/>
          </p:cNvCxnSpPr>
          <p:nvPr/>
        </p:nvCxnSpPr>
        <p:spPr bwMode="auto">
          <a:xfrm rot="16200000" flipH="1">
            <a:off x="3455194" y="1896269"/>
            <a:ext cx="596900" cy="24685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415" name="AutoShape 55"/>
          <p:cNvCxnSpPr>
            <a:cxnSpLocks noChangeShapeType="1"/>
            <a:stCxn id="15388" idx="3"/>
          </p:cNvCxnSpPr>
          <p:nvPr/>
        </p:nvCxnSpPr>
        <p:spPr bwMode="auto">
          <a:xfrm>
            <a:off x="8099425" y="4329113"/>
            <a:ext cx="144463" cy="17557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96</Words>
  <Application>Microsoft Office PowerPoint</Application>
  <PresentationFormat>Diavetítés a képernyőre (4:3 oldalarány)</PresentationFormat>
  <Paragraphs>54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Tervezősablon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Arial</vt:lpstr>
      <vt:lpstr>Calibri</vt:lpstr>
      <vt:lpstr>Alapértelmezett terv</vt:lpstr>
      <vt:lpstr>1. dia</vt:lpstr>
      <vt:lpstr>2.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/>
  <cp:lastModifiedBy>DL</cp:lastModifiedBy>
  <cp:revision>26</cp:revision>
  <dcterms:created xsi:type="dcterms:W3CDTF">2018-06-30T16:52:05Z</dcterms:created>
  <dcterms:modified xsi:type="dcterms:W3CDTF">2018-12-04T19:24:37Z</dcterms:modified>
</cp:coreProperties>
</file>