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61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59" r:id="rId2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hu-HU" altLang="en-US"/>
              <a:t>Mintacím szerkesztése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hu-HU" altLang="en-US"/>
              <a:t>Alcím mintájának szerkesztése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DCD7FEE-6FA2-4953-8E41-358E21CCF386}" type="slidenum">
              <a:rPr lang="hu-HU" altLang="en-US"/>
              <a:pPr/>
              <a:t>‹#›</a:t>
            </a:fld>
            <a:endParaRPr lang="hu-HU" altLang="en-US"/>
          </a:p>
        </p:txBody>
      </p:sp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15369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0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1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2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3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4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5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6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7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8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79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0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1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2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3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4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5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6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7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8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89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0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1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2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3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4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5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6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7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8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399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5400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28A9B-6DD4-4D91-8243-7C74E28B9648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4B8F1-9D04-4DE9-9D4E-299013E25A37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31CEB-6CE1-47B2-BA5A-390CB0ED3EA6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DFCF5-F53E-46DF-B04E-A6C83CAF44CA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6CC2E-E327-43EC-81C1-BF460A43C42C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C141-7ADC-4477-8F97-625F0EE71722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02A90-A25A-4CAE-B8D4-6DA4884D213B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1814D-2945-4894-A3D1-8FC2BC825D83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F34C3-508E-4C7C-9984-863AC8EE8C8D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3D31E-F178-4108-9EA2-E18A767226AE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hu-HU" alt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hu-HU" alt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716739E2-C4DF-4330-AC12-B6865EEDF737}" type="slidenum">
              <a:rPr lang="hu-HU" altLang="en-US"/>
              <a:pPr/>
              <a:t>‹#›</a:t>
            </a:fld>
            <a:endParaRPr lang="hu-HU" altLang="en-US"/>
          </a:p>
        </p:txBody>
      </p:sp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434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7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7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7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7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7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7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  <a:cs typeface="+mn-cs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394200"/>
          </a:xfr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hu-HU">
                <a:solidFill>
                  <a:schemeClr val="tx2"/>
                </a:solidFill>
              </a:rPr>
              <a:t>A hibák lehetséges okai:</a:t>
            </a:r>
          </a:p>
          <a:p>
            <a:r>
              <a:rPr lang="hu-HU">
                <a:solidFill>
                  <a:schemeClr val="tx2"/>
                </a:solidFill>
              </a:rPr>
              <a:t>az eredeti webhely hibái</a:t>
            </a:r>
          </a:p>
          <a:p>
            <a:r>
              <a:rPr lang="hu-HU">
                <a:solidFill>
                  <a:schemeClr val="tx2"/>
                </a:solidFill>
              </a:rPr>
              <a:t>a webhelyen használt megoldások</a:t>
            </a:r>
          </a:p>
          <a:p>
            <a:r>
              <a:rPr lang="hu-HU">
                <a:solidFill>
                  <a:schemeClr val="tx2"/>
                </a:solidFill>
              </a:rPr>
              <a:t>a robots.txt fájlban levő tiltások</a:t>
            </a:r>
          </a:p>
          <a:p>
            <a:r>
              <a:rPr lang="hu-HU">
                <a:solidFill>
                  <a:schemeClr val="tx2"/>
                </a:solidFill>
              </a:rPr>
              <a:t>az archiváló program korlátai</a:t>
            </a:r>
          </a:p>
          <a:p>
            <a:r>
              <a:rPr lang="hu-HU">
                <a:solidFill>
                  <a:schemeClr val="tx2"/>
                </a:solidFill>
              </a:rPr>
              <a:t>az archiváló program beállításai</a:t>
            </a:r>
          </a:p>
          <a:p>
            <a:r>
              <a:rPr lang="hu-HU">
                <a:solidFill>
                  <a:schemeClr val="tx2"/>
                </a:solidFill>
              </a:rPr>
              <a:t>a megjelenítő program korlátai</a:t>
            </a:r>
          </a:p>
          <a:p>
            <a:r>
              <a:rPr lang="hu-HU">
                <a:solidFill>
                  <a:schemeClr val="tx2"/>
                </a:solidFill>
              </a:rPr>
              <a:t>elavuló technológiák, formátumok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  <a:noFill/>
          <a:ln/>
        </p:spPr>
        <p:txBody>
          <a:bodyPr anchor="ctr"/>
          <a:lstStyle/>
          <a:p>
            <a:r>
              <a:rPr lang="hu-HU"/>
              <a:t>Webarchiválási problémák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179388" y="1484313"/>
            <a:ext cx="6337300" cy="5068887"/>
            <a:chOff x="113" y="935"/>
            <a:chExt cx="3992" cy="3193"/>
          </a:xfrm>
        </p:grpSpPr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935"/>
              <a:ext cx="3992" cy="319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0484" name="Text Box 4"/>
            <p:cNvSpPr txBox="1">
              <a:spLocks noChangeArrowheads="1"/>
            </p:cNvSpPr>
            <p:nvPr/>
          </p:nvSpPr>
          <p:spPr bwMode="auto">
            <a:xfrm>
              <a:off x="158" y="3612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347663"/>
            <a:ext cx="7750175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képeket egy speciális Javascript töltené be</a:t>
            </a:r>
          </a:p>
        </p:txBody>
      </p: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2411413" y="1685925"/>
            <a:ext cx="6408737" cy="5127625"/>
            <a:chOff x="1519" y="1062"/>
            <a:chExt cx="4037" cy="3230"/>
          </a:xfrm>
        </p:grpSpPr>
        <p:pic>
          <p:nvPicPr>
            <p:cNvPr id="20490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19" y="1062"/>
              <a:ext cx="4037" cy="323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1610" y="3657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6" name="Group 12"/>
          <p:cNvGrpSpPr>
            <a:grpSpLocks/>
          </p:cNvGrpSpPr>
          <p:nvPr/>
        </p:nvGrpSpPr>
        <p:grpSpPr bwMode="auto">
          <a:xfrm>
            <a:off x="325438" y="1211263"/>
            <a:ext cx="6551612" cy="5241925"/>
            <a:chOff x="68" y="754"/>
            <a:chExt cx="4127" cy="3302"/>
          </a:xfrm>
        </p:grpSpPr>
        <p:pic>
          <p:nvPicPr>
            <p:cNvPr id="21513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" y="754"/>
              <a:ext cx="4127" cy="330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1111" y="3430"/>
              <a:ext cx="2132" cy="4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 oldal, de a linkek az élő webhelyre mutatnak...</a:t>
              </a:r>
            </a:p>
          </p:txBody>
        </p:sp>
      </p:grpSp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jelenlegi időt mutató óra widget és az élő honlapra átugró linkek a hírarchívumban</a:t>
            </a:r>
          </a:p>
        </p:txBody>
      </p:sp>
      <p:grpSp>
        <p:nvGrpSpPr>
          <p:cNvPr id="21515" name="Group 11"/>
          <p:cNvGrpSpPr>
            <a:grpSpLocks/>
          </p:cNvGrpSpPr>
          <p:nvPr/>
        </p:nvGrpSpPr>
        <p:grpSpPr bwMode="auto">
          <a:xfrm>
            <a:off x="2339975" y="1700213"/>
            <a:ext cx="6192838" cy="4954587"/>
            <a:chOff x="1474" y="1071"/>
            <a:chExt cx="3901" cy="3121"/>
          </a:xfrm>
        </p:grpSpPr>
        <p:pic>
          <p:nvPicPr>
            <p:cNvPr id="21514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" y="1071"/>
              <a:ext cx="3901" cy="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1701" y="3702"/>
              <a:ext cx="2041" cy="4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... ahol már nincsenek is meg a hivatkozott oldalak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41438"/>
            <a:ext cx="6729413" cy="538321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19100" y="6237288"/>
            <a:ext cx="1489075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Eredeti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427913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 weboldalba egy AJAX scripttel beszúrt hírek</a:t>
            </a:r>
          </a:p>
        </p:txBody>
      </p:sp>
      <p:grpSp>
        <p:nvGrpSpPr>
          <p:cNvPr id="22540" name="Group 12"/>
          <p:cNvGrpSpPr>
            <a:grpSpLocks/>
          </p:cNvGrpSpPr>
          <p:nvPr/>
        </p:nvGrpSpPr>
        <p:grpSpPr bwMode="auto">
          <a:xfrm>
            <a:off x="2555875" y="1697038"/>
            <a:ext cx="6192838" cy="4954587"/>
            <a:chOff x="1610" y="1069"/>
            <a:chExt cx="3901" cy="3121"/>
          </a:xfrm>
        </p:grpSpPr>
        <p:pic>
          <p:nvPicPr>
            <p:cNvPr id="22538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1069"/>
              <a:ext cx="3901" cy="3121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1973" y="3793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3" name="Group 11"/>
          <p:cNvGrpSpPr>
            <a:grpSpLocks/>
          </p:cNvGrpSpPr>
          <p:nvPr/>
        </p:nvGrpSpPr>
        <p:grpSpPr bwMode="auto">
          <a:xfrm>
            <a:off x="323850" y="1341438"/>
            <a:ext cx="6513513" cy="5210175"/>
            <a:chOff x="204" y="845"/>
            <a:chExt cx="4103" cy="3282"/>
          </a:xfrm>
        </p:grpSpPr>
        <p:pic>
          <p:nvPicPr>
            <p:cNvPr id="23561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" y="845"/>
              <a:ext cx="4103" cy="328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295" y="3838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6994525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</a:t>
            </a:r>
            <a:r>
              <a:rPr lang="en-US" sz="2200">
                <a:solidFill>
                  <a:schemeClr val="tx1"/>
                </a:solidFill>
              </a:rPr>
              <a:t>k</a:t>
            </a:r>
            <a:r>
              <a:rPr lang="hu-HU" sz="2200">
                <a:solidFill>
                  <a:schemeClr val="tx1"/>
                </a:solidFill>
              </a:rPr>
              <a:t>épeket tartalmazó cache/ alkönyvtárból ki vannak tiltva a robotok (és a főmenü sem látszik)</a:t>
            </a:r>
          </a:p>
        </p:txBody>
      </p: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2916238" y="1987550"/>
            <a:ext cx="5759450" cy="4606925"/>
            <a:chOff x="1837" y="1252"/>
            <a:chExt cx="3628" cy="2902"/>
          </a:xfrm>
        </p:grpSpPr>
        <p:pic>
          <p:nvPicPr>
            <p:cNvPr id="23562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37" y="1252"/>
              <a:ext cx="3628" cy="290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2064" y="3838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4572000" y="2420938"/>
            <a:ext cx="4392613" cy="3584575"/>
            <a:chOff x="2880" y="1525"/>
            <a:chExt cx="2767" cy="2258"/>
          </a:xfrm>
        </p:grpSpPr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1525"/>
              <a:ext cx="2767" cy="2258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3565" name="Text Box 13"/>
            <p:cNvSpPr txBox="1">
              <a:spLocks noChangeArrowheads="1"/>
            </p:cNvSpPr>
            <p:nvPr/>
          </p:nvSpPr>
          <p:spPr bwMode="auto">
            <a:xfrm>
              <a:off x="4377" y="3385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A robots.txt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7" name="Group 11"/>
          <p:cNvGrpSpPr>
            <a:grpSpLocks/>
          </p:cNvGrpSpPr>
          <p:nvPr/>
        </p:nvGrpSpPr>
        <p:grpSpPr bwMode="auto">
          <a:xfrm>
            <a:off x="250825" y="1341438"/>
            <a:ext cx="6586538" cy="5268912"/>
            <a:chOff x="158" y="845"/>
            <a:chExt cx="4149" cy="3319"/>
          </a:xfrm>
        </p:grpSpPr>
        <p:pic>
          <p:nvPicPr>
            <p:cNvPr id="24585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845"/>
              <a:ext cx="4149" cy="331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249" y="3748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Túl mélyen levő tartalom, ahová nem ment le a robot</a:t>
            </a:r>
          </a:p>
        </p:txBody>
      </p:sp>
      <p:grpSp>
        <p:nvGrpSpPr>
          <p:cNvPr id="24588" name="Group 12"/>
          <p:cNvGrpSpPr>
            <a:grpSpLocks/>
          </p:cNvGrpSpPr>
          <p:nvPr/>
        </p:nvGrpSpPr>
        <p:grpSpPr bwMode="auto">
          <a:xfrm>
            <a:off x="1403350" y="2205038"/>
            <a:ext cx="7416800" cy="4427537"/>
            <a:chOff x="884" y="1389"/>
            <a:chExt cx="4672" cy="2789"/>
          </a:xfrm>
        </p:grpSpPr>
        <p:pic>
          <p:nvPicPr>
            <p:cNvPr id="2458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1389"/>
              <a:ext cx="4672" cy="278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1111" y="3793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323850" y="1484313"/>
            <a:ext cx="6192838" cy="5070475"/>
            <a:chOff x="204" y="935"/>
            <a:chExt cx="3901" cy="3194"/>
          </a:xfrm>
        </p:grpSpPr>
        <p:pic>
          <p:nvPicPr>
            <p:cNvPr id="25609" name="Picture 9"/>
            <p:cNvPicPr>
              <a:picLocks noChangeAspect="1" noChangeArrowheads="1"/>
            </p:cNvPicPr>
            <p:nvPr/>
          </p:nvPicPr>
          <p:blipFill>
            <a:blip r:embed="rId2"/>
            <a:srcRect r="2280"/>
            <a:stretch>
              <a:fillRect/>
            </a:stretch>
          </p:blipFill>
          <p:spPr bwMode="auto">
            <a:xfrm>
              <a:off x="204" y="935"/>
              <a:ext cx="3901" cy="3194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2290" y="3702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Külső szerverről beágyazott tartalmak és reklámok</a:t>
            </a:r>
          </a:p>
        </p:txBody>
      </p:sp>
      <p:grpSp>
        <p:nvGrpSpPr>
          <p:cNvPr id="25613" name="Group 13"/>
          <p:cNvGrpSpPr>
            <a:grpSpLocks/>
          </p:cNvGrpSpPr>
          <p:nvPr/>
        </p:nvGrpSpPr>
        <p:grpSpPr bwMode="auto">
          <a:xfrm>
            <a:off x="2268538" y="1628775"/>
            <a:ext cx="6264275" cy="5097463"/>
            <a:chOff x="1429" y="1026"/>
            <a:chExt cx="3946" cy="3211"/>
          </a:xfrm>
        </p:grpSpPr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3"/>
            <a:srcRect r="1683"/>
            <a:stretch>
              <a:fillRect/>
            </a:stretch>
          </p:blipFill>
          <p:spPr bwMode="auto">
            <a:xfrm>
              <a:off x="1429" y="1026"/>
              <a:ext cx="3946" cy="3211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3470" y="3748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250825" y="1411288"/>
            <a:ext cx="6192838" cy="4954587"/>
            <a:chOff x="158" y="889"/>
            <a:chExt cx="3901" cy="3121"/>
          </a:xfrm>
        </p:grpSpPr>
        <p:pic>
          <p:nvPicPr>
            <p:cNvPr id="26633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889"/>
              <a:ext cx="3901" cy="3121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6628" name="Text Box 4"/>
            <p:cNvSpPr txBox="1">
              <a:spLocks noChangeArrowheads="1"/>
            </p:cNvSpPr>
            <p:nvPr/>
          </p:nvSpPr>
          <p:spPr bwMode="auto">
            <a:xfrm>
              <a:off x="204" y="3748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Csak görgetésre betöltődő és emiatt nem mentett régebbi tartalom</a:t>
            </a:r>
          </a:p>
        </p:txBody>
      </p:sp>
      <p:grpSp>
        <p:nvGrpSpPr>
          <p:cNvPr id="26636" name="Group 12"/>
          <p:cNvGrpSpPr>
            <a:grpSpLocks/>
          </p:cNvGrpSpPr>
          <p:nvPr/>
        </p:nvGrpSpPr>
        <p:grpSpPr bwMode="auto">
          <a:xfrm>
            <a:off x="2627313" y="1728788"/>
            <a:ext cx="6265862" cy="5011737"/>
            <a:chOff x="1655" y="1089"/>
            <a:chExt cx="3947" cy="3157"/>
          </a:xfrm>
        </p:grpSpPr>
        <p:pic>
          <p:nvPicPr>
            <p:cNvPr id="26634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55" y="1089"/>
              <a:ext cx="3947" cy="3157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6632" name="Text Box 8"/>
            <p:cNvSpPr txBox="1">
              <a:spLocks noChangeArrowheads="1"/>
            </p:cNvSpPr>
            <p:nvPr/>
          </p:nvSpPr>
          <p:spPr bwMode="auto">
            <a:xfrm>
              <a:off x="1746" y="3884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9" name="Group 11"/>
          <p:cNvGrpSpPr>
            <a:grpSpLocks/>
          </p:cNvGrpSpPr>
          <p:nvPr/>
        </p:nvGrpSpPr>
        <p:grpSpPr bwMode="auto">
          <a:xfrm>
            <a:off x="323850" y="1268413"/>
            <a:ext cx="6553200" cy="5241925"/>
            <a:chOff x="204" y="799"/>
            <a:chExt cx="4128" cy="3302"/>
          </a:xfrm>
        </p:grpSpPr>
        <p:pic>
          <p:nvPicPr>
            <p:cNvPr id="27657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" y="799"/>
              <a:ext cx="4128" cy="330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249" y="3657"/>
              <a:ext cx="1632" cy="4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A mentett változatban a keresőűrlap...</a:t>
              </a:r>
            </a:p>
          </p:txBody>
        </p:sp>
      </p:grp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347663"/>
            <a:ext cx="767715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Nem működő belső kereső és javascriptes lapozónyilak</a:t>
            </a:r>
          </a:p>
        </p:txBody>
      </p:sp>
      <p:grpSp>
        <p:nvGrpSpPr>
          <p:cNvPr id="27662" name="Group 14"/>
          <p:cNvGrpSpPr>
            <a:grpSpLocks/>
          </p:cNvGrpSpPr>
          <p:nvPr/>
        </p:nvGrpSpPr>
        <p:grpSpPr bwMode="auto">
          <a:xfrm>
            <a:off x="1370013" y="1412875"/>
            <a:ext cx="6657975" cy="5326063"/>
            <a:chOff x="863" y="890"/>
            <a:chExt cx="4194" cy="3355"/>
          </a:xfrm>
        </p:grpSpPr>
        <p:pic>
          <p:nvPicPr>
            <p:cNvPr id="27658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3" y="890"/>
              <a:ext cx="4194" cy="3355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7656" name="Text Box 8"/>
            <p:cNvSpPr txBox="1">
              <a:spLocks noChangeArrowheads="1"/>
            </p:cNvSpPr>
            <p:nvPr/>
          </p:nvSpPr>
          <p:spPr bwMode="auto">
            <a:xfrm>
              <a:off x="930" y="3521"/>
              <a:ext cx="1587" cy="4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... és a Javascripttel működő lapozás...</a:t>
              </a:r>
            </a:p>
          </p:txBody>
        </p:sp>
      </p:grpSp>
      <p:grpSp>
        <p:nvGrpSpPr>
          <p:cNvPr id="27663" name="Group 15"/>
          <p:cNvGrpSpPr>
            <a:grpSpLocks/>
          </p:cNvGrpSpPr>
          <p:nvPr/>
        </p:nvGrpSpPr>
        <p:grpSpPr bwMode="auto">
          <a:xfrm>
            <a:off x="1331913" y="2492375"/>
            <a:ext cx="7521575" cy="3132138"/>
            <a:chOff x="839" y="1570"/>
            <a:chExt cx="4738" cy="1973"/>
          </a:xfrm>
        </p:grpSpPr>
        <p:pic>
          <p:nvPicPr>
            <p:cNvPr id="27660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9" y="1570"/>
              <a:ext cx="4738" cy="197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7661" name="Text Box 13"/>
            <p:cNvSpPr txBox="1">
              <a:spLocks noChangeArrowheads="1"/>
            </p:cNvSpPr>
            <p:nvPr/>
          </p:nvSpPr>
          <p:spPr bwMode="auto">
            <a:xfrm>
              <a:off x="1020" y="3249"/>
              <a:ext cx="2313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... egyaránt hibaüzenethez vezet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323850" y="1281113"/>
            <a:ext cx="6553200" cy="5243512"/>
            <a:chOff x="204" y="754"/>
            <a:chExt cx="4128" cy="3303"/>
          </a:xfrm>
        </p:grpSpPr>
        <p:pic>
          <p:nvPicPr>
            <p:cNvPr id="28681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" y="754"/>
              <a:ext cx="4128" cy="330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8676" name="Text Box 4"/>
            <p:cNvSpPr txBox="1">
              <a:spLocks noChangeArrowheads="1"/>
            </p:cNvSpPr>
            <p:nvPr/>
          </p:nvSpPr>
          <p:spPr bwMode="auto">
            <a:xfrm>
              <a:off x="264" y="3789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videók ki voltak zárva az aratásból</a:t>
            </a:r>
          </a:p>
        </p:txBody>
      </p:sp>
      <p:grpSp>
        <p:nvGrpSpPr>
          <p:cNvPr id="28684" name="Group 12"/>
          <p:cNvGrpSpPr>
            <a:grpSpLocks/>
          </p:cNvGrpSpPr>
          <p:nvPr/>
        </p:nvGrpSpPr>
        <p:grpSpPr bwMode="auto">
          <a:xfrm>
            <a:off x="2019300" y="1546225"/>
            <a:ext cx="6584950" cy="5267325"/>
            <a:chOff x="1272" y="974"/>
            <a:chExt cx="4148" cy="3318"/>
          </a:xfrm>
        </p:grpSpPr>
        <p:pic>
          <p:nvPicPr>
            <p:cNvPr id="28682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72" y="974"/>
              <a:ext cx="4148" cy="3318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8680" name="Text Box 8"/>
            <p:cNvSpPr txBox="1">
              <a:spLocks noChangeArrowheads="1"/>
            </p:cNvSpPr>
            <p:nvPr/>
          </p:nvSpPr>
          <p:spPr bwMode="auto">
            <a:xfrm>
              <a:off x="1338" y="3974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250825" y="1412875"/>
            <a:ext cx="6516688" cy="5213350"/>
            <a:chOff x="158" y="890"/>
            <a:chExt cx="4105" cy="3284"/>
          </a:xfrm>
        </p:grpSpPr>
        <p:pic>
          <p:nvPicPr>
            <p:cNvPr id="29705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890"/>
              <a:ext cx="4105" cy="3284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9700" name="Text Box 4"/>
            <p:cNvSpPr txBox="1">
              <a:spLocks noChangeArrowheads="1"/>
            </p:cNvSpPr>
            <p:nvPr/>
          </p:nvSpPr>
          <p:spPr bwMode="auto">
            <a:xfrm>
              <a:off x="204" y="3838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GoogleMaps és Facebook widget nem jelenik meg</a:t>
            </a:r>
          </a:p>
        </p:txBody>
      </p:sp>
      <p:grpSp>
        <p:nvGrpSpPr>
          <p:cNvPr id="29708" name="Group 12"/>
          <p:cNvGrpSpPr>
            <a:grpSpLocks/>
          </p:cNvGrpSpPr>
          <p:nvPr/>
        </p:nvGrpSpPr>
        <p:grpSpPr bwMode="auto">
          <a:xfrm>
            <a:off x="2339975" y="1819275"/>
            <a:ext cx="6153150" cy="4922838"/>
            <a:chOff x="1474" y="1146"/>
            <a:chExt cx="3876" cy="3101"/>
          </a:xfrm>
        </p:grpSpPr>
        <p:pic>
          <p:nvPicPr>
            <p:cNvPr id="2970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" y="1146"/>
              <a:ext cx="3876" cy="3101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4014" y="3566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Széteső elrendezés</a:t>
            </a: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395288" y="1412875"/>
            <a:ext cx="7056437" cy="4968875"/>
            <a:chOff x="249" y="1073"/>
            <a:chExt cx="4081" cy="294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/>
            <a:srcRect t="9740"/>
            <a:stretch>
              <a:fillRect/>
            </a:stretch>
          </p:blipFill>
          <p:spPr bwMode="auto">
            <a:xfrm>
              <a:off x="249" y="1073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340" y="3747"/>
              <a:ext cx="726" cy="21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2051050" y="1844675"/>
            <a:ext cx="6911975" cy="4822825"/>
            <a:chOff x="1565" y="1253"/>
            <a:chExt cx="4081" cy="2947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/>
            <a:srcRect t="9740"/>
            <a:stretch>
              <a:fillRect/>
            </a:stretch>
          </p:blipFill>
          <p:spPr bwMode="auto">
            <a:xfrm>
              <a:off x="1565" y="1253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1656" y="3566"/>
              <a:ext cx="726" cy="22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1" name="Group 11"/>
          <p:cNvGrpSpPr>
            <a:grpSpLocks/>
          </p:cNvGrpSpPr>
          <p:nvPr/>
        </p:nvGrpSpPr>
        <p:grpSpPr bwMode="auto">
          <a:xfrm>
            <a:off x="179388" y="1268413"/>
            <a:ext cx="6727825" cy="5380037"/>
            <a:chOff x="113" y="799"/>
            <a:chExt cx="4238" cy="3389"/>
          </a:xfrm>
        </p:grpSpPr>
        <p:pic>
          <p:nvPicPr>
            <p:cNvPr id="30729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799"/>
              <a:ext cx="4238" cy="338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0724" name="Text Box 4"/>
            <p:cNvSpPr txBox="1">
              <a:spLocks noChangeArrowheads="1"/>
            </p:cNvSpPr>
            <p:nvPr/>
          </p:nvSpPr>
          <p:spPr bwMode="auto">
            <a:xfrm>
              <a:off x="166" y="3887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diavetítők és a videólejátszók nem működnek</a:t>
            </a:r>
          </a:p>
        </p:txBody>
      </p:sp>
      <p:grpSp>
        <p:nvGrpSpPr>
          <p:cNvPr id="30732" name="Group 12"/>
          <p:cNvGrpSpPr>
            <a:grpSpLocks/>
          </p:cNvGrpSpPr>
          <p:nvPr/>
        </p:nvGrpSpPr>
        <p:grpSpPr bwMode="auto">
          <a:xfrm>
            <a:off x="2339975" y="1700213"/>
            <a:ext cx="6335713" cy="5067300"/>
            <a:chOff x="1338" y="1071"/>
            <a:chExt cx="3991" cy="3192"/>
          </a:xfrm>
        </p:grpSpPr>
        <p:pic>
          <p:nvPicPr>
            <p:cNvPr id="30730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38" y="1071"/>
              <a:ext cx="3991" cy="319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0728" name="Text Box 8"/>
            <p:cNvSpPr txBox="1">
              <a:spLocks noChangeArrowheads="1"/>
            </p:cNvSpPr>
            <p:nvPr/>
          </p:nvSpPr>
          <p:spPr bwMode="auto">
            <a:xfrm>
              <a:off x="1429" y="3475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"/>
          <a:srcRect t="726" r="2354"/>
          <a:stretch>
            <a:fillRect/>
          </a:stretch>
        </p:blipFill>
        <p:spPr bwMode="auto">
          <a:xfrm>
            <a:off x="250825" y="1484313"/>
            <a:ext cx="6188075" cy="50323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787900" y="3429000"/>
            <a:ext cx="148907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Eredeti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Flash-alapú térképnézegető nem indul el</a:t>
            </a:r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2338388" y="1773238"/>
            <a:ext cx="6121400" cy="4979987"/>
            <a:chOff x="1338" y="1183"/>
            <a:chExt cx="3856" cy="3137"/>
          </a:xfrm>
        </p:grpSpPr>
        <p:pic>
          <p:nvPicPr>
            <p:cNvPr id="31754" name="Picture 10"/>
            <p:cNvPicPr>
              <a:picLocks noChangeAspect="1" noChangeArrowheads="1"/>
            </p:cNvPicPr>
            <p:nvPr/>
          </p:nvPicPr>
          <p:blipFill>
            <a:blip r:embed="rId3"/>
            <a:srcRect r="1657"/>
            <a:stretch>
              <a:fillRect/>
            </a:stretch>
          </p:blipFill>
          <p:spPr bwMode="auto">
            <a:xfrm>
              <a:off x="1338" y="1183"/>
              <a:ext cx="3856" cy="3137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1752" name="Text Box 8"/>
            <p:cNvSpPr txBox="1">
              <a:spLocks noChangeArrowheads="1"/>
            </p:cNvSpPr>
            <p:nvPr/>
          </p:nvSpPr>
          <p:spPr bwMode="auto">
            <a:xfrm>
              <a:off x="4105" y="2024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250825" y="1487488"/>
            <a:ext cx="6697663" cy="4894262"/>
            <a:chOff x="295" y="1117"/>
            <a:chExt cx="4081" cy="294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/>
            <a:srcRect t="9740"/>
            <a:stretch>
              <a:fillRect/>
            </a:stretch>
          </p:blipFill>
          <p:spPr bwMode="auto">
            <a:xfrm>
              <a:off x="295" y="1117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5124" name="Text Box 4"/>
            <p:cNvSpPr txBox="1">
              <a:spLocks noChangeArrowheads="1"/>
            </p:cNvSpPr>
            <p:nvPr/>
          </p:nvSpPr>
          <p:spPr bwMode="auto">
            <a:xfrm>
              <a:off x="385" y="3566"/>
              <a:ext cx="907" cy="22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Kitiltott robot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2051050" y="2274888"/>
            <a:ext cx="6840538" cy="4394200"/>
            <a:chOff x="1474" y="1661"/>
            <a:chExt cx="4081" cy="2496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" y="1661"/>
              <a:ext cx="4081" cy="2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5128" name="Text Box 8"/>
            <p:cNvSpPr txBox="1">
              <a:spLocks noChangeArrowheads="1"/>
            </p:cNvSpPr>
            <p:nvPr/>
          </p:nvSpPr>
          <p:spPr bwMode="auto">
            <a:xfrm>
              <a:off x="1655" y="3702"/>
              <a:ext cx="907" cy="20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0" name="Group 14"/>
          <p:cNvGrpSpPr>
            <a:grpSpLocks/>
          </p:cNvGrpSpPr>
          <p:nvPr/>
        </p:nvGrpSpPr>
        <p:grpSpPr bwMode="auto">
          <a:xfrm>
            <a:off x="323850" y="1420813"/>
            <a:ext cx="6769100" cy="4887912"/>
            <a:chOff x="204" y="895"/>
            <a:chExt cx="4264" cy="307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/>
            <a:srcRect t="9740"/>
            <a:stretch>
              <a:fillRect/>
            </a:stretch>
          </p:blipFill>
          <p:spPr bwMode="auto">
            <a:xfrm>
              <a:off x="204" y="895"/>
              <a:ext cx="4264" cy="307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295" y="3113"/>
              <a:ext cx="726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Hiányzó stílusfájl</a:t>
            </a: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2124075" y="2060575"/>
            <a:ext cx="6840538" cy="4681538"/>
            <a:chOff x="1565" y="1344"/>
            <a:chExt cx="4081" cy="2857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/>
            <a:srcRect t="9740" b="2757"/>
            <a:stretch>
              <a:fillRect/>
            </a:stretch>
          </p:blipFill>
          <p:spPr bwMode="auto">
            <a:xfrm>
              <a:off x="1565" y="1344"/>
              <a:ext cx="4081" cy="28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610" y="3385"/>
              <a:ext cx="726" cy="22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</a:t>
            </a:r>
            <a:r>
              <a:rPr lang="pt-BR" sz="2200">
                <a:solidFill>
                  <a:schemeClr val="tx1"/>
                </a:solidFill>
              </a:rPr>
              <a:t> menü az akadálymentes felületre visz</a:t>
            </a:r>
            <a:endParaRPr lang="hu-HU" sz="2200">
              <a:solidFill>
                <a:schemeClr val="tx1"/>
              </a:solidFill>
            </a:endParaRPr>
          </a:p>
        </p:txBody>
      </p:sp>
      <p:grpSp>
        <p:nvGrpSpPr>
          <p:cNvPr id="6160" name="Group 16"/>
          <p:cNvGrpSpPr>
            <a:grpSpLocks/>
          </p:cNvGrpSpPr>
          <p:nvPr/>
        </p:nvGrpSpPr>
        <p:grpSpPr bwMode="auto">
          <a:xfrm>
            <a:off x="179388" y="1671638"/>
            <a:ext cx="6489700" cy="4716462"/>
            <a:chOff x="113" y="1053"/>
            <a:chExt cx="4088" cy="2971"/>
          </a:xfrm>
        </p:grpSpPr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2"/>
            <a:srcRect b="9299"/>
            <a:stretch>
              <a:fillRect/>
            </a:stretch>
          </p:blipFill>
          <p:spPr bwMode="auto">
            <a:xfrm>
              <a:off x="113" y="1053"/>
              <a:ext cx="4088" cy="2967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113" y="3793"/>
              <a:ext cx="1316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 kezdőlap</a:t>
              </a:r>
            </a:p>
          </p:txBody>
        </p:sp>
      </p:grp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2486025" y="1989138"/>
            <a:ext cx="6407150" cy="4654550"/>
            <a:chOff x="1566" y="1224"/>
            <a:chExt cx="4036" cy="2932"/>
          </a:xfrm>
        </p:grpSpPr>
        <p:pic>
          <p:nvPicPr>
            <p:cNvPr id="6158" name="Picture 14"/>
            <p:cNvPicPr>
              <a:picLocks noChangeAspect="1" noChangeArrowheads="1"/>
            </p:cNvPicPr>
            <p:nvPr/>
          </p:nvPicPr>
          <p:blipFill>
            <a:blip r:embed="rId3"/>
            <a:srcRect b="9222"/>
            <a:stretch>
              <a:fillRect/>
            </a:stretch>
          </p:blipFill>
          <p:spPr bwMode="auto">
            <a:xfrm>
              <a:off x="1566" y="1224"/>
              <a:ext cx="4036" cy="293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6159" name="Text Box 15"/>
            <p:cNvSpPr txBox="1">
              <a:spLocks noChangeArrowheads="1"/>
            </p:cNvSpPr>
            <p:nvPr/>
          </p:nvSpPr>
          <p:spPr bwMode="auto">
            <a:xfrm>
              <a:off x="2426" y="3838"/>
              <a:ext cx="1134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 aloldal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3" name="Group 11"/>
          <p:cNvGrpSpPr>
            <a:grpSpLocks/>
          </p:cNvGrpSpPr>
          <p:nvPr/>
        </p:nvGrpSpPr>
        <p:grpSpPr bwMode="auto">
          <a:xfrm>
            <a:off x="323850" y="1484313"/>
            <a:ext cx="6480175" cy="4692650"/>
            <a:chOff x="476" y="935"/>
            <a:chExt cx="4082" cy="2956"/>
          </a:xfrm>
        </p:grpSpPr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2"/>
            <a:srcRect r="1114"/>
            <a:stretch>
              <a:fillRect/>
            </a:stretch>
          </p:blipFill>
          <p:spPr bwMode="auto">
            <a:xfrm>
              <a:off x="476" y="935"/>
              <a:ext cx="4082" cy="2956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8196" name="Text Box 4"/>
            <p:cNvSpPr txBox="1">
              <a:spLocks noChangeArrowheads="1"/>
            </p:cNvSpPr>
            <p:nvPr/>
          </p:nvSpPr>
          <p:spPr bwMode="auto">
            <a:xfrm>
              <a:off x="476" y="3657"/>
              <a:ext cx="680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javascriptes almenük nem nyithatók le</a:t>
            </a:r>
          </a:p>
        </p:txBody>
      </p: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2555875" y="1989138"/>
            <a:ext cx="6192838" cy="4522787"/>
            <a:chOff x="1610" y="1344"/>
            <a:chExt cx="3833" cy="2758"/>
          </a:xfrm>
        </p:grpSpPr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3"/>
            <a:srcRect r="740"/>
            <a:stretch>
              <a:fillRect/>
            </a:stretch>
          </p:blipFill>
          <p:spPr bwMode="auto">
            <a:xfrm>
              <a:off x="1610" y="1344"/>
              <a:ext cx="3833" cy="2758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1746" y="3838"/>
              <a:ext cx="928" cy="22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7" name="Group 13"/>
          <p:cNvGrpSpPr>
            <a:grpSpLocks/>
          </p:cNvGrpSpPr>
          <p:nvPr/>
        </p:nvGrpSpPr>
        <p:grpSpPr bwMode="auto">
          <a:xfrm>
            <a:off x="179388" y="1196975"/>
            <a:ext cx="6481762" cy="4754563"/>
            <a:chOff x="68" y="1207"/>
            <a:chExt cx="4083" cy="2995"/>
          </a:xfrm>
        </p:grpSpPr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" y="1207"/>
              <a:ext cx="4083" cy="2995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>
              <a:off x="1020" y="3748"/>
              <a:ext cx="1860" cy="4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A magyar kezdőlap egy prta/ alkönytár alatt van</a:t>
              </a:r>
            </a:p>
          </p:txBody>
        </p:sp>
      </p:grp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347663"/>
            <a:ext cx="7821612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Az angol felület feljebb levő alkönyvtárban van, mint a seed címnek megadott magyar és a robot nem ment fel</a:t>
            </a:r>
          </a:p>
        </p:txBody>
      </p:sp>
      <p:grpSp>
        <p:nvGrpSpPr>
          <p:cNvPr id="16400" name="Group 16"/>
          <p:cNvGrpSpPr>
            <a:grpSpLocks/>
          </p:cNvGrpSpPr>
          <p:nvPr/>
        </p:nvGrpSpPr>
        <p:grpSpPr bwMode="auto">
          <a:xfrm>
            <a:off x="468313" y="1700213"/>
            <a:ext cx="6192837" cy="4652962"/>
            <a:chOff x="295" y="1117"/>
            <a:chExt cx="3901" cy="2931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1117"/>
              <a:ext cx="3901" cy="2931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2245" y="2251"/>
              <a:ext cx="1814" cy="5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Az angol verzió egy szinttel feljebb, egy en/ alkönyvtárból nyílik</a:t>
              </a:r>
            </a:p>
          </p:txBody>
        </p:sp>
      </p:grpSp>
      <p:grpSp>
        <p:nvGrpSpPr>
          <p:cNvPr id="16403" name="Group 19"/>
          <p:cNvGrpSpPr>
            <a:grpSpLocks/>
          </p:cNvGrpSpPr>
          <p:nvPr/>
        </p:nvGrpSpPr>
        <p:grpSpPr bwMode="auto">
          <a:xfrm>
            <a:off x="900113" y="2205038"/>
            <a:ext cx="6264275" cy="4608512"/>
            <a:chOff x="567" y="1389"/>
            <a:chExt cx="3946" cy="2903"/>
          </a:xfrm>
        </p:grpSpPr>
        <p:pic>
          <p:nvPicPr>
            <p:cNvPr id="16398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7" y="1389"/>
              <a:ext cx="3946" cy="290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6399" name="Text Box 15"/>
            <p:cNvSpPr txBox="1">
              <a:spLocks noChangeArrowheads="1"/>
            </p:cNvSpPr>
            <p:nvPr/>
          </p:nvSpPr>
          <p:spPr bwMode="auto">
            <a:xfrm>
              <a:off x="1474" y="3843"/>
              <a:ext cx="2041" cy="4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A robot a www.prta.hu/prta/ címről indult lefelé...</a:t>
              </a:r>
            </a:p>
          </p:txBody>
        </p:sp>
      </p:grpSp>
      <p:grpSp>
        <p:nvGrpSpPr>
          <p:cNvPr id="16404" name="Group 20"/>
          <p:cNvGrpSpPr>
            <a:grpSpLocks/>
          </p:cNvGrpSpPr>
          <p:nvPr/>
        </p:nvGrpSpPr>
        <p:grpSpPr bwMode="auto">
          <a:xfrm>
            <a:off x="1403350" y="2924175"/>
            <a:ext cx="7200900" cy="2974975"/>
            <a:chOff x="884" y="1842"/>
            <a:chExt cx="4536" cy="1874"/>
          </a:xfrm>
        </p:grpSpPr>
        <p:pic>
          <p:nvPicPr>
            <p:cNvPr id="16401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4" y="1842"/>
              <a:ext cx="4536" cy="1874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6402" name="Text Box 18"/>
            <p:cNvSpPr txBox="1">
              <a:spLocks noChangeArrowheads="1"/>
            </p:cNvSpPr>
            <p:nvPr/>
          </p:nvSpPr>
          <p:spPr bwMode="auto">
            <a:xfrm>
              <a:off x="2562" y="3253"/>
              <a:ext cx="2767" cy="4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... és a www.prta.hu/en/ alkönyvtárba már nem ment vissza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0" name="Group 12"/>
          <p:cNvGrpSpPr>
            <a:grpSpLocks/>
          </p:cNvGrpSpPr>
          <p:nvPr/>
        </p:nvGrpSpPr>
        <p:grpSpPr bwMode="auto">
          <a:xfrm>
            <a:off x="323850" y="1557338"/>
            <a:ext cx="6505575" cy="5008562"/>
            <a:chOff x="204" y="981"/>
            <a:chExt cx="4098" cy="3155"/>
          </a:xfrm>
        </p:grpSpPr>
        <p:pic>
          <p:nvPicPr>
            <p:cNvPr id="17417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" y="981"/>
              <a:ext cx="4098" cy="3155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295" y="3657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panorámakép megjelenítője nem működik</a:t>
            </a:r>
          </a:p>
        </p:txBody>
      </p:sp>
      <p:grpSp>
        <p:nvGrpSpPr>
          <p:cNvPr id="17419" name="Group 11"/>
          <p:cNvGrpSpPr>
            <a:grpSpLocks/>
          </p:cNvGrpSpPr>
          <p:nvPr/>
        </p:nvGrpSpPr>
        <p:grpSpPr bwMode="auto">
          <a:xfrm>
            <a:off x="2484438" y="1773238"/>
            <a:ext cx="6372225" cy="4816475"/>
            <a:chOff x="1565" y="1117"/>
            <a:chExt cx="4014" cy="3034"/>
          </a:xfrm>
        </p:grpSpPr>
        <p:pic>
          <p:nvPicPr>
            <p:cNvPr id="17418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65" y="1117"/>
              <a:ext cx="4014" cy="3034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7416" name="Text Box 8"/>
            <p:cNvSpPr txBox="1">
              <a:spLocks noChangeArrowheads="1"/>
            </p:cNvSpPr>
            <p:nvPr/>
          </p:nvSpPr>
          <p:spPr bwMode="auto">
            <a:xfrm>
              <a:off x="1655" y="3748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250825" y="1196975"/>
            <a:ext cx="6408738" cy="5127625"/>
            <a:chOff x="158" y="890"/>
            <a:chExt cx="4037" cy="3230"/>
          </a:xfrm>
        </p:grpSpPr>
        <p:pic>
          <p:nvPicPr>
            <p:cNvPr id="18443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890"/>
              <a:ext cx="4037" cy="323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203" y="3290"/>
              <a:ext cx="93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Az Open Wayback fejléce eltakarja a főmenü ikonját</a:t>
            </a:r>
          </a:p>
        </p:txBody>
      </p:sp>
      <p:grpSp>
        <p:nvGrpSpPr>
          <p:cNvPr id="18446" name="Group 14"/>
          <p:cNvGrpSpPr>
            <a:grpSpLocks/>
          </p:cNvGrpSpPr>
          <p:nvPr/>
        </p:nvGrpSpPr>
        <p:grpSpPr bwMode="auto">
          <a:xfrm>
            <a:off x="2339975" y="1700213"/>
            <a:ext cx="6297613" cy="5037137"/>
            <a:chOff x="1474" y="1147"/>
            <a:chExt cx="3967" cy="3173"/>
          </a:xfrm>
        </p:grpSpPr>
        <p:pic>
          <p:nvPicPr>
            <p:cNvPr id="18444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" y="1147"/>
              <a:ext cx="3967" cy="317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1565" y="3702"/>
              <a:ext cx="958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250825" y="1341438"/>
            <a:ext cx="5976938" cy="5165725"/>
            <a:chOff x="158" y="845"/>
            <a:chExt cx="3765" cy="3254"/>
          </a:xfrm>
        </p:grpSpPr>
        <p:pic>
          <p:nvPicPr>
            <p:cNvPr id="19465" name="Picture 9"/>
            <p:cNvPicPr>
              <a:picLocks noChangeAspect="1" noChangeArrowheads="1"/>
            </p:cNvPicPr>
            <p:nvPr/>
          </p:nvPicPr>
          <p:blipFill>
            <a:blip r:embed="rId2"/>
            <a:srcRect t="1364" r="8701"/>
            <a:stretch>
              <a:fillRect/>
            </a:stretch>
          </p:blipFill>
          <p:spPr bwMode="auto">
            <a:xfrm>
              <a:off x="158" y="845"/>
              <a:ext cx="3765" cy="3254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9460" name="Text Box 4"/>
            <p:cNvSpPr txBox="1">
              <a:spLocks noChangeArrowheads="1"/>
            </p:cNvSpPr>
            <p:nvPr/>
          </p:nvSpPr>
          <p:spPr bwMode="auto">
            <a:xfrm>
              <a:off x="203" y="3748"/>
              <a:ext cx="817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Eredeti</a:t>
              </a:r>
            </a:p>
          </p:txBody>
        </p:sp>
      </p:grpSp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7543800" cy="741362"/>
          </a:xfrm>
        </p:spPr>
        <p:txBody>
          <a:bodyPr/>
          <a:lstStyle/>
          <a:p>
            <a:r>
              <a:rPr lang="hu-HU" sz="2200">
                <a:solidFill>
                  <a:schemeClr val="tx1"/>
                </a:solidFill>
              </a:rPr>
              <a:t>A képnézegető alkalmazás nem működik</a:t>
            </a:r>
          </a:p>
        </p:txBody>
      </p:sp>
      <p:grpSp>
        <p:nvGrpSpPr>
          <p:cNvPr id="19468" name="Group 12"/>
          <p:cNvGrpSpPr>
            <a:grpSpLocks/>
          </p:cNvGrpSpPr>
          <p:nvPr/>
        </p:nvGrpSpPr>
        <p:grpSpPr bwMode="auto">
          <a:xfrm>
            <a:off x="2698750" y="1703388"/>
            <a:ext cx="6121400" cy="5038725"/>
            <a:chOff x="1700" y="1073"/>
            <a:chExt cx="3856" cy="3174"/>
          </a:xfrm>
        </p:grpSpPr>
        <p:pic>
          <p:nvPicPr>
            <p:cNvPr id="19466" name="Picture 10"/>
            <p:cNvPicPr>
              <a:picLocks noChangeAspect="1" noChangeArrowheads="1"/>
            </p:cNvPicPr>
            <p:nvPr/>
          </p:nvPicPr>
          <p:blipFill>
            <a:blip r:embed="rId3"/>
            <a:srcRect r="2823"/>
            <a:stretch>
              <a:fillRect/>
            </a:stretch>
          </p:blipFill>
          <p:spPr bwMode="auto">
            <a:xfrm>
              <a:off x="1700" y="1073"/>
              <a:ext cx="3856" cy="3174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1791" y="3929"/>
              <a:ext cx="726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ényes">
  <a:themeElements>
    <a:clrScheme name="Fényes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Fény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ényes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es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es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es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es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es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es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es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es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ényes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260</TotalTime>
  <Words>295</Words>
  <Application>Microsoft Office PowerPoint</Application>
  <PresentationFormat>Diavetítés a képernyőre (4:3 oldalarány)</PresentationFormat>
  <Paragraphs>76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Wingdings</vt:lpstr>
      <vt:lpstr>Fényes</vt:lpstr>
      <vt:lpstr>Webarchiválási problémák</vt:lpstr>
      <vt:lpstr>Széteső elrendezés</vt:lpstr>
      <vt:lpstr>Hiányzó stílusfájl</vt:lpstr>
      <vt:lpstr>A menü az akadálymentes felületre visz</vt:lpstr>
      <vt:lpstr>A javascriptes almenük nem nyithatók le</vt:lpstr>
      <vt:lpstr>Az angol felület feljebb levő alkönyvtárban van, mint a seed címnek megadott magyar és a robot nem ment fel</vt:lpstr>
      <vt:lpstr>A panorámakép megjelenítője nem működik</vt:lpstr>
      <vt:lpstr>Az Open Wayback fejléce eltakarja a főmenü ikonját</vt:lpstr>
      <vt:lpstr>A képnézegető alkalmazás nem működik</vt:lpstr>
      <vt:lpstr>A képeket egy speciális Javascript töltené be</vt:lpstr>
      <vt:lpstr>A jelenlegi időt mutató óra widget és az élő honlapra átugró linkek a hírarchívumban</vt:lpstr>
      <vt:lpstr>A  weboldalba egy AJAX scripttel beszúrt hírek</vt:lpstr>
      <vt:lpstr>A képeket tartalmazó cache/ alkönyvtárból ki vannak tiltva a robotok (és a főmenü sem látszik)</vt:lpstr>
      <vt:lpstr>Túl mélyen levő tartalom, ahová nem ment le a robot</vt:lpstr>
      <vt:lpstr>Külső szerverről beágyazott tartalmak és reklámok</vt:lpstr>
      <vt:lpstr>Csak görgetésre betöltődő és emiatt nem mentett régebbi tartalom</vt:lpstr>
      <vt:lpstr>Nem működő belső kereső és javascriptes lapozónyilak</vt:lpstr>
      <vt:lpstr>A videók ki voltak zárva az aratásból</vt:lpstr>
      <vt:lpstr>GoogleMaps és Facebook widget nem jelenik meg</vt:lpstr>
      <vt:lpstr>A diavetítők és a videólejátszók nem működnek</vt:lpstr>
      <vt:lpstr>A Flash-alapú térképnézegető nem indul el</vt:lpstr>
      <vt:lpstr>Kitiltott robot</vt:lpstr>
    </vt:vector>
  </TitlesOfParts>
  <Company>MEK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Archiválási problémák: széteső elrendezés</dc:title>
  <dc:creator>DL</dc:creator>
  <cp:lastModifiedBy>DL</cp:lastModifiedBy>
  <cp:revision>23</cp:revision>
  <dcterms:created xsi:type="dcterms:W3CDTF">2018-09-29T13:59:16Z</dcterms:created>
  <dcterms:modified xsi:type="dcterms:W3CDTF">2018-09-29T18:21:10Z</dcterms:modified>
</cp:coreProperties>
</file>