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Trebuchet MS" pitchFamily="34" charset="0"/>
      <p:regular r:id="rId50"/>
      <p:bold r:id="rId51"/>
      <p:italic r:id="rId52"/>
      <p:boldItalic r:id="rId53"/>
    </p:embeddedFont>
    <p:embeddedFont>
      <p:font typeface="Roboto Mono" charset="0"/>
      <p:regular r:id="rId54"/>
      <p:bold r:id="rId55"/>
      <p:italic r:id="rId56"/>
      <p:boldItalic r:id="rId57"/>
    </p:embeddedFont>
    <p:embeddedFont>
      <p:font typeface="Roboto Mono Light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gfd367d81de_0_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82;gfd367d81de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Csapatmunka</a:t>
            </a:r>
          </a:p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Mi fér bele: elméleti megfontolások, a részkérdésekről az előadásokban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54;g1002d30ebb1_0_25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A lényeg nem az, hogy milyen jellegű a tartalom, hanem hogy milyen formátumban manifesztálódik.</a:t>
            </a:r>
          </a:p>
        </p:txBody>
      </p:sp>
      <p:sp>
        <p:nvSpPr>
          <p:cNvPr id="33794" name="Google Shape;155;g1002d30ebb1_0_259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62;gfd448b9bbe_0_3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163;gfd448b9bbe_0_32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70;gf89201a142_0_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171;gf89201a142_0_6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78;gfd448b9bbe_0_46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NFT</a:t>
            </a:r>
          </a:p>
        </p:txBody>
      </p:sp>
      <p:sp>
        <p:nvSpPr>
          <p:cNvPr id="39938" name="Google Shape;179;gfd448b9bbe_0_467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87;gfd448b9bbe_0_37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41986" name="Google Shape;188;gfd448b9bbe_0_37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96;g1002d30ebb1_0_14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44034" name="Google Shape;197;g1002d30ebb1_0_14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01;g1002d30ebb1_0_11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46082" name="Google Shape;202;g1002d30ebb1_0_115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09;g1002d30ebb1_0_28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0" name="Google Shape;210;g1002d30ebb1_0_28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15;g1002d30ebb1_0_13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Cambridge Analytica (200 választásba szólt bele!)</a:t>
            </a:r>
          </a:p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Itt kell megemlíteni a web- és e-mail-archiválást</a:t>
            </a:r>
          </a:p>
        </p:txBody>
      </p:sp>
      <p:sp>
        <p:nvSpPr>
          <p:cNvPr id="50178" name="Google Shape;216;g1002d30ebb1_0_135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25;g1002d30ebb1_0_23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52226" name="Google Shape;226;g1002d30ebb1_0_230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6;gfd367d81de_0_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7;gfd367d81de_0_12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33;gfd448b9bbe_0_3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54274" name="Google Shape;234;gfd448b9bbe_0_39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41;gfd448b9bbe_0_24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56322" name="Google Shape;242;gfd448b9bbe_0_248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51;gfd448b9bbe_0_57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58370" name="Google Shape;252;gfd448b9bbe_0_579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59;gfd448b9bbe_0_25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0418" name="Google Shape;260;gfd448b9bbe_0_25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64;gfd448b9bbe_0_7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62466" name="Google Shape;265;gfd448b9bbe_0_712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73;gfd448b9bbe_0_76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4" name="Google Shape;274;gfd448b9bbe_0_76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90;gfd448b9bbe_0_72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562" name="Google Shape;291;gfd448b9bbe_0_7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A sötétített részek külön folyamatok, némelyikre (pl. Ingest) külön szabvány vonatkozik.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95;gfd448b9bbe_0_93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68610" name="Google Shape;296;gfd448b9bbe_0_932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303;g1002d30ebb1_0_25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70658" name="Google Shape;304;g1002d30ebb1_0_251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311;g1002d30ebb1_0_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2706" name="Google Shape;312;g1002d30ebb1_0_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4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95;p2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318;gfd448b9bbe_0_73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74754" name="Google Shape;319;gfd448b9bbe_0_736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327;gfd448b9bbe_0_74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6802" name="Google Shape;328;gfd448b9bbe_0_7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332;gfd448b9bbe_0_75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78850" name="Google Shape;333;gfd448b9bbe_0_754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340;gfd448b9bbe_0_76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0898" name="Google Shape;341;gfd448b9bbe_0_76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Lehetnek más metaadatok is!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348;g1002d30ebb1_0_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Hogyan állnak elő tömegesen ezek a metaadatok? -&gt; automatikusan, BitCurator. Ezek bekerülnek a csomagokba.</a:t>
            </a:r>
          </a:p>
        </p:txBody>
      </p:sp>
      <p:sp>
        <p:nvSpPr>
          <p:cNvPr id="82946" name="Google Shape;349;g1002d30ebb1_0_0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357;g1002d30ebb1_0_12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2. ponthoz: pl. nem tud mindenféle konverziót, de bele lehet integrálni, amire szükség van.</a:t>
            </a:r>
          </a:p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Open Archives Initiative Protocol for Metadata Harvesting</a:t>
            </a:r>
          </a:p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ITT KELL ELMONDANI, HOGY AZ EGÉSZNEK MI AZ ÉRTELME (CSOMAGOLÁS STB.)</a:t>
            </a:r>
          </a:p>
        </p:txBody>
      </p:sp>
      <p:sp>
        <p:nvSpPr>
          <p:cNvPr id="84994" name="Google Shape;358;g1002d30ebb1_0_122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366;gfd448b9bbe_0_56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7042" name="Google Shape;367;gfd448b9bbe_0_56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372;gfd448b9bbe_0_2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89090" name="Google Shape;373;gfd448b9bbe_0_25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380;gfd448b9bbe_0_35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91138" name="Google Shape;381;gfd448b9bbe_0_350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391;g10048b7ee51_0_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Emory University Library (Atlanta, Georgia). Rushdie 2000-től él az USA-ban, tanított az Emoryn.</a:t>
            </a:r>
          </a:p>
        </p:txBody>
      </p:sp>
      <p:sp>
        <p:nvSpPr>
          <p:cNvPr id="93186" name="Google Shape;392;g10048b7ee51_0_0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;gfd448b9bbe_0_1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104;gfd448b9bbe_0_11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400;g1002d30ebb1_0_27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5234" name="Google Shape;401;g1002d30ebb1_0_27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407;g1002d30ebb1_0_27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7282" name="Google Shape;408;g1002d30ebb1_0_27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Google Shape;412;g1002d30ebb1_0_23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99330" name="Google Shape;413;g1002d30ebb1_0_239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marL="0" indent="0" eaLnBrk="1" hangingPunct="1">
              <a:buSzPts val="1100"/>
            </a:pPr>
            <a:r>
              <a:rPr lang="hu-HU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63RD IFLA Council and General Conference</a:t>
            </a:r>
          </a:p>
          <a:p>
            <a:pPr marL="0" indent="0" eaLnBrk="1" hangingPunct="1">
              <a:buSzPts val="1100"/>
            </a:pPr>
            <a:r>
              <a:rPr lang="hu-HU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Workshop: Audiovisual and Multimedia joint with Preservation and Conservation, Information</a:t>
            </a:r>
          </a:p>
          <a:p>
            <a:pPr marL="0" indent="0" eaLnBrk="1" hangingPunct="1">
              <a:buSzPts val="1100"/>
            </a:pPr>
            <a:r>
              <a:rPr lang="hu-HU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Technology, Library Buildings and Equipment, and the PAC Core Programme, September 4, 1997</a:t>
            </a:r>
          </a:p>
          <a:p>
            <a:pPr marL="0" indent="0" eaLnBrk="1" hangingPunct="1">
              <a:buSzPts val="1100"/>
            </a:pPr>
            <a:r>
              <a:rPr lang="hu-HU" sz="1700" smtClean="0">
                <a:latin typeface="Arial" charset="0"/>
                <a:cs typeface="Arial" charset="0"/>
              </a:rPr>
              <a:t>A Digital Dark Ages?</a:t>
            </a:r>
          </a:p>
          <a:p>
            <a:pPr marL="0" indent="0" eaLnBrk="1" hangingPunct="1">
              <a:buSzPts val="1100"/>
            </a:pPr>
            <a:r>
              <a:rPr lang="hu-HU" sz="1700" smtClean="0">
                <a:latin typeface="Arial" charset="0"/>
                <a:cs typeface="Arial" charset="0"/>
              </a:rPr>
              <a:t>Challenges in the Preservation of Electronic Information</a:t>
            </a:r>
          </a:p>
          <a:p>
            <a:pPr marL="0" indent="0" eaLnBrk="1" hangingPunct="1">
              <a:buSzPts val="1100"/>
            </a:pPr>
            <a:r>
              <a:rPr lang="hu-HU" sz="17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Terry Kuny 1</a:t>
            </a:r>
          </a:p>
          <a:p>
            <a:pPr marL="0" indent="0" eaLnBrk="1" hangingPunct="1">
              <a:buSzPts val="1100"/>
            </a:pPr>
            <a:r>
              <a:rPr lang="hu-HU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XIST Inc. / UDT Core Programme</a:t>
            </a:r>
          </a:p>
          <a:p>
            <a:pPr marL="0" indent="0" eaLnBrk="1" hangingPunct="1">
              <a:buSzPts val="1100"/>
            </a:pPr>
            <a:r>
              <a:rPr lang="hu-HU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email: terry.kuny@xist.com</a:t>
            </a:r>
          </a:p>
          <a:p>
            <a:pPr marL="0" indent="0" eaLnBrk="1" hangingPunct="1">
              <a:buSzPts val="1100"/>
            </a:pPr>
            <a:r>
              <a:rPr lang="hu-HU" sz="10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Last revised: August 27, 1997</a:t>
            </a: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101378" name="Google Shape;421;p9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1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A born digital – ha egyetlen fájlból áll is – nem másolható analóggá! Minimum a metaadatok elvesznek (Zsolt doksija).</a:t>
            </a:r>
          </a:p>
        </p:txBody>
      </p:sp>
      <p:sp>
        <p:nvSpPr>
          <p:cNvPr id="23554" name="Google Shape;112;p1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9;gfd448b9bbe_0_1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20;gfd448b9bbe_0_18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7;gfd367d81de_0_4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128;gfd367d81de_0_47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5;gfd448b9bbe_0_4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hu-HU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36;gfd448b9bbe_0_46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44;gfd448b9bbe_0_36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Ricky Erway, OCLC (Online Computer Library Center), ők működtetik a WorldCat-ot és az ETO-t.</a:t>
            </a:r>
          </a:p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Még ebben sincs benne: szoftverek (pl. videojátékok). Az USA-ban, Dallasban videojáték-múzeum van!</a:t>
            </a:r>
          </a:p>
          <a:p>
            <a:pPr marL="0" indent="0" eaLnBrk="1" hangingPunct="1">
              <a:buSzPts val="1100"/>
            </a:pPr>
            <a:r>
              <a:rPr lang="hu-HU" sz="1100" smtClean="0">
                <a:latin typeface="Arial" charset="0"/>
                <a:cs typeface="Arial" charset="0"/>
              </a:rPr>
              <a:t>Lemezképek, teljes működő rendszerek!</a:t>
            </a:r>
          </a:p>
        </p:txBody>
      </p:sp>
      <p:sp>
        <p:nvSpPr>
          <p:cNvPr id="31746" name="Google Shape;145;gfd448b9bbe_0_364:notes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0D74D-6C95-40D3-B29D-595582D725E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C053-642E-4EEB-BE51-C7AAF1A6ED8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281C-466D-443A-92CD-636299FCB7D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D6EF1-3EC1-4F29-81BB-F569F9AC0EB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97657-60C3-45D0-845C-9F249D41FC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E3DD3-0E7C-416A-BF28-F1478A6EE7C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0F076-4400-44FE-8B79-44983386369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13CB8-6C3A-4402-9385-30507B35FFF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75399-FD36-48CC-A99A-5FDEFC185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363C4-9733-49BB-B717-0C86CB0DD5F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49CC7-0FFE-4936-AE95-59FD756BE4F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424536AD-D28A-4FE9-8222-AFE24F9C75F8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oszkdk.oszk.hu/" TargetMode="External"/><Relationship Id="rId4" Type="http://schemas.openxmlformats.org/officeDocument/2006/relationships/hyperlink" Target="http://ki2.oszk.hu/3k/2018/12/a-digitalisan-szuletett-tartalmak-megorzese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oogle Shape;84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Google Shape;157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Google Shape;158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Google Shape;159;p22"/>
          <p:cNvSpPr txBox="1">
            <a:spLocks noGrp="1"/>
          </p:cNvSpPr>
          <p:nvPr>
            <p:ph type="body" idx="4294967295"/>
          </p:nvPr>
        </p:nvSpPr>
        <p:spPr>
          <a:xfrm>
            <a:off x="604838" y="1595438"/>
            <a:ext cx="8883650" cy="4422775"/>
          </a:xfrm>
        </p:spPr>
        <p:txBody>
          <a:bodyPr>
            <a:noAutofit/>
          </a:bodyPr>
          <a:lstStyle/>
          <a:p>
            <a:pPr marL="457200" indent="-355600" eaLnBrk="1" hangingPunct="1">
              <a:lnSpc>
                <a:spcPct val="150000"/>
              </a:lnSpc>
              <a:spcBef>
                <a:spcPts val="1000"/>
              </a:spcBef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Szöveges objektumok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Képek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Audiovizuális tartalmak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Webes tartalom (bármilyen formátumú mentett objektum, beleértve a közösségimédia-exportot is)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E-mail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Adathalmazok, adatbázisok (akár egyszerű táblázatok)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Szoftverek és kiegészítőik (akár működő rendszerek)</a:t>
            </a:r>
          </a:p>
          <a:p>
            <a:pPr marL="457200" indent="-355600" eaLnBrk="1" hangingPunct="1">
              <a:lnSpc>
                <a:spcPct val="150000"/>
              </a:lnSpc>
              <a:buSzPts val="2000"/>
              <a:buFont typeface="Trebuchet MS" pitchFamily="34" charset="0"/>
              <a:buChar char="•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 fentiek keveréke (!) – a born digital általában komplex</a:t>
            </a:r>
          </a:p>
          <a:p>
            <a:pPr marL="457200" indent="-355600" eaLnBrk="1" hangingPunct="1">
              <a:lnSpc>
                <a:spcPct val="150000"/>
              </a:lnSpc>
              <a:spcBef>
                <a:spcPts val="1000"/>
              </a:spcBef>
              <a:buSzPts val="2800"/>
            </a:pPr>
            <a:endParaRPr lang="hu-HU" sz="2000" smtClean="0"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32772" name="Google Shape;160;p22"/>
          <p:cNvSpPr txBox="1">
            <a:spLocks noGrp="1"/>
          </p:cNvSpPr>
          <p:nvPr>
            <p:ph type="title" idx="4294967295"/>
          </p:nvPr>
        </p:nvSpPr>
        <p:spPr>
          <a:xfrm>
            <a:off x="604838" y="269875"/>
            <a:ext cx="8293100" cy="1325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BORN DIGITAL OBJEKTUMOK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oogle Shape;165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Google Shape;166;p23"/>
          <p:cNvSpPr txBox="1">
            <a:spLocks noGrp="1"/>
          </p:cNvSpPr>
          <p:nvPr>
            <p:ph type="ctrTitle"/>
          </p:nvPr>
        </p:nvSpPr>
        <p:spPr>
          <a:xfrm>
            <a:off x="874713" y="2601913"/>
            <a:ext cx="7369175" cy="16541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None/>
            </a:pPr>
            <a:r>
              <a:rPr lang="hu-HU" sz="5400" b="1" smtClean="0">
                <a:latin typeface="Trebuchet MS" pitchFamily="34" charset="0"/>
                <a:cs typeface="Arial" charset="0"/>
                <a:sym typeface="Trebuchet MS" pitchFamily="34" charset="0"/>
              </a:rPr>
              <a:t>3. A BORN DIGITAL MEGŐRZÉS PROBLÉMÁI</a:t>
            </a:r>
          </a:p>
        </p:txBody>
      </p:sp>
      <p:sp>
        <p:nvSpPr>
          <p:cNvPr id="34819" name="Google Shape;167;p23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4820" name="Google Shape;168;p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oogle Shape;173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Google Shape;174;p2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Google Shape;175;p24"/>
          <p:cNvSpPr txBox="1">
            <a:spLocks noGrp="1"/>
          </p:cNvSpPr>
          <p:nvPr>
            <p:ph type="title"/>
          </p:nvPr>
        </p:nvSpPr>
        <p:spPr>
          <a:xfrm>
            <a:off x="3681413" y="301625"/>
            <a:ext cx="8293100" cy="1325563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BORN DIGITAL OBJEKTUMOK</a:t>
            </a:r>
            <a:b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AZ ÖRÖKKÉVALÓSÁGNAK?</a:t>
            </a: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489325" y="1938338"/>
            <a:ext cx="7851775" cy="3525837"/>
          </a:xfrm>
        </p:spPr>
        <p:txBody>
          <a:bodyPr/>
          <a:lstStyle/>
          <a:p>
            <a:pPr indent="-346075" eaLnBrk="1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A kezelésükkel kapcsolatos problémák a digitális létmódjukból adódnak: a nagy mennyiség, a heterogenitás, a gyors elavulás és az értelmezhetőség fenntartása jelentik a legnagyobb kihívást.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Hogyan garantálható a born digital objektumok integritása?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Hogyan kezelhető a tömegességük?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Hogyan garantálható a hosszú távú felhasználhatóságuk?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Hogyan lehet elavult digitális objektumokat megőrizni és szolgáltatni?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Hogyan őrizhetők meg a kontextuális információik?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Google Shape;181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409575" y="366713"/>
            <a:ext cx="876617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alibri" pitchFamily="34" charset="0"/>
              <a:buNone/>
            </a:pPr>
            <a:r>
              <a:rPr lang="hu-HU" sz="3600" b="1" smtClean="0">
                <a:latin typeface="Trebuchet MS" pitchFamily="34" charset="0"/>
                <a:cs typeface="Arial" charset="0"/>
                <a:sym typeface="Trebuchet MS" pitchFamily="34" charset="0"/>
              </a:rPr>
              <a:t>FÁJLINTEGRITÁS: CHECKSUM (FIXITY)</a:t>
            </a:r>
          </a:p>
        </p:txBody>
      </p:sp>
      <p:pic>
        <p:nvPicPr>
          <p:cNvPr id="38915" name="Google Shape;183;p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Google Shape;184;p2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404938"/>
            <a:ext cx="4953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Google Shape;185;p2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775" y="2143125"/>
            <a:ext cx="4286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Google Shape;19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12988"/>
            <a:ext cx="2479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Google Shape;191;p2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913" y="2389188"/>
            <a:ext cx="57054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Google Shape;192;p2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9675" y="2389188"/>
            <a:ext cx="329723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Google Shape;193;p26"/>
          <p:cNvSpPr txBox="1">
            <a:spLocks noGrp="1"/>
          </p:cNvSpPr>
          <p:nvPr>
            <p:ph type="title"/>
          </p:nvPr>
        </p:nvSpPr>
        <p:spPr>
          <a:xfrm>
            <a:off x="642938" y="365125"/>
            <a:ext cx="11101387" cy="10271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ADATHORDOZÓK, MŰKÖDŐ RENDSZEREK</a:t>
            </a:r>
          </a:p>
        </p:txBody>
      </p:sp>
      <p:sp>
        <p:nvSpPr>
          <p:cNvPr id="40965" name="Google Shape;194;p26"/>
          <p:cNvSpPr txBox="1">
            <a:spLocks noChangeArrowheads="1"/>
          </p:cNvSpPr>
          <p:nvPr/>
        </p:nvSpPr>
        <p:spPr bwMode="auto">
          <a:xfrm>
            <a:off x="720725" y="1552575"/>
            <a:ext cx="11099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2000" b="1">
                <a:latin typeface="Trebuchet MS" pitchFamily="34" charset="0"/>
                <a:sym typeface="Trebuchet MS" pitchFamily="34" charset="0"/>
              </a:rPr>
              <a:t>FRED (Forensic Recovery of Evidence Device)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oogle Shape;199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0"/>
            <a:ext cx="864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oogle Shape;204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388"/>
            <a:ext cx="12192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Google Shape;205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TÖMEGES FELDOLGOZÁS: AUTOMATIZÁCIÓ</a:t>
            </a:r>
          </a:p>
        </p:txBody>
      </p:sp>
      <p:pic>
        <p:nvPicPr>
          <p:cNvPr id="45059" name="Google Shape;206;p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Google Shape;207;p2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25" y="2617788"/>
            <a:ext cx="37211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oogle Shape;212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155700"/>
            <a:ext cx="1159033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Google Shape;213;p29"/>
          <p:cNvSpPr txBox="1">
            <a:spLocks noGrp="1"/>
          </p:cNvSpPr>
          <p:nvPr>
            <p:ph type="title"/>
          </p:nvPr>
        </p:nvSpPr>
        <p:spPr>
          <a:xfrm>
            <a:off x="838200" y="227013"/>
            <a:ext cx="10515600" cy="9286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HOSSZÚ TÁVÚ MEGŐRZÉSI FORMÁTUMOK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Google Shape;218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Google Shape;219;p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Google Shape;220;p30"/>
          <p:cNvSpPr txBox="1">
            <a:spLocks noChangeArrowheads="1"/>
          </p:cNvSpPr>
          <p:nvPr/>
        </p:nvSpPr>
        <p:spPr bwMode="auto">
          <a:xfrm>
            <a:off x="431800" y="523875"/>
            <a:ext cx="106711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hu-HU" sz="4000" b="1">
                <a:latin typeface="Trebuchet MS" pitchFamily="34" charset="0"/>
                <a:sym typeface="Trebuchet MS" pitchFamily="34" charset="0"/>
              </a:rPr>
              <a:t>A KONTEXTUS PROBLÉMÁJA:</a:t>
            </a:r>
            <a:br>
              <a:rPr lang="hu-HU" sz="4000" b="1">
                <a:latin typeface="Trebuchet MS" pitchFamily="34" charset="0"/>
                <a:sym typeface="Trebuchet MS" pitchFamily="34" charset="0"/>
              </a:rPr>
            </a:br>
            <a:r>
              <a:rPr lang="hu-HU" sz="4000" b="1">
                <a:latin typeface="Trebuchet MS" pitchFamily="34" charset="0"/>
                <a:sym typeface="Trebuchet MS" pitchFamily="34" charset="0"/>
              </a:rPr>
              <a:t>KÖZÖSSÉGI MÉDIA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290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9156" name="Google Shape;221;p3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525" y="2614613"/>
            <a:ext cx="478948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Google Shape;222;p3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3013" y="3138488"/>
            <a:ext cx="267811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Google Shape;223;p3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64438" y="3233738"/>
            <a:ext cx="32131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Google Shape;228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388"/>
            <a:ext cx="12192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Google Shape;229;p3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Google Shape;230;p3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1660525"/>
            <a:ext cx="58928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Google Shape;231;p31"/>
          <p:cNvSpPr txBox="1">
            <a:spLocks noGrp="1"/>
          </p:cNvSpPr>
          <p:nvPr>
            <p:ph type="title"/>
          </p:nvPr>
        </p:nvSpPr>
        <p:spPr>
          <a:xfrm>
            <a:off x="409575" y="307975"/>
            <a:ext cx="10515600" cy="9175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MIT ŐRZÜNK MEG VÉGÜL?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oogle Shape;89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90;p14"/>
          <p:cNvSpPr txBox="1">
            <a:spLocks noGrp="1"/>
          </p:cNvSpPr>
          <p:nvPr>
            <p:ph type="ctrTitle"/>
          </p:nvPr>
        </p:nvSpPr>
        <p:spPr>
          <a:xfrm>
            <a:off x="874713" y="1122363"/>
            <a:ext cx="5762625" cy="2387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b="1" smtClean="0">
                <a:latin typeface="Trebuchet MS" pitchFamily="34" charset="0"/>
                <a:cs typeface="Arial" charset="0"/>
                <a:sym typeface="Trebuchet MS" pitchFamily="34" charset="0"/>
              </a:rPr>
              <a:t>BEVEZETÉS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hu-HU" sz="3000" smtClean="0">
                <a:latin typeface="Trebuchet MS" pitchFamily="34" charset="0"/>
                <a:cs typeface="Arial" charset="0"/>
                <a:sym typeface="Trebuchet MS" pitchFamily="34" charset="0"/>
              </a:rPr>
              <a:t>Dr. Kalcsó Gyula</a:t>
            </a:r>
            <a:endParaRPr lang="hu-HU" sz="280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algn="l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Petőfi Irodalmi Múzeum</a:t>
            </a:r>
          </a:p>
          <a:p>
            <a:pPr marL="0" indent="0" algn="l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Bölcsészeti Központ</a:t>
            </a:r>
          </a:p>
          <a:p>
            <a:pPr marL="0" indent="0" algn="l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algn="l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6388" name="Google Shape;92;p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Google Shape;236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Google Shape;237;p32"/>
          <p:cNvSpPr txBox="1">
            <a:spLocks noGrp="1"/>
          </p:cNvSpPr>
          <p:nvPr>
            <p:ph type="ctrTitle"/>
          </p:nvPr>
        </p:nvSpPr>
        <p:spPr>
          <a:xfrm>
            <a:off x="874713" y="2851150"/>
            <a:ext cx="6870700" cy="11557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None/>
            </a:pPr>
            <a:r>
              <a:rPr lang="hu-HU" sz="5400" b="1" smtClean="0">
                <a:latin typeface="Trebuchet MS" pitchFamily="34" charset="0"/>
                <a:cs typeface="Arial" charset="0"/>
                <a:sym typeface="Trebuchet MS" pitchFamily="34" charset="0"/>
              </a:rPr>
              <a:t>4. A DBK KONCEPCIÓJA</a:t>
            </a:r>
          </a:p>
        </p:txBody>
      </p:sp>
      <p:sp>
        <p:nvSpPr>
          <p:cNvPr id="53251" name="Google Shape;238;p32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3252" name="Google Shape;239;p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Google Shape;244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Google Shape;245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Google Shape;246;p33"/>
          <p:cNvPicPr preferRelativeResize="0">
            <a:picLocks noChangeAspect="1" noChangeArrowheads="1"/>
          </p:cNvPicPr>
          <p:nvPr/>
        </p:nvPicPr>
        <p:blipFill>
          <a:blip r:embed="rId5"/>
          <a:srcRect b="24568"/>
          <a:stretch>
            <a:fillRect/>
          </a:stretch>
        </p:blipFill>
        <p:spPr bwMode="auto">
          <a:xfrm>
            <a:off x="138113" y="4243388"/>
            <a:ext cx="58816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Google Shape;247;p33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6800" y="247650"/>
            <a:ext cx="357187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Google Shape;248;p33"/>
          <p:cNvSpPr txBox="1">
            <a:spLocks noGrp="1"/>
          </p:cNvSpPr>
          <p:nvPr>
            <p:ph type="title"/>
          </p:nvPr>
        </p:nvSpPr>
        <p:spPr>
          <a:xfrm>
            <a:off x="247650" y="695325"/>
            <a:ext cx="5962650" cy="12985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OPEN ARCHIVAL INFORMATION SYSTEM REFERENCIAMODELL</a:t>
            </a:r>
          </a:p>
        </p:txBody>
      </p:sp>
      <p:sp>
        <p:nvSpPr>
          <p:cNvPr id="55302" name="Google Shape;249;p33"/>
          <p:cNvSpPr txBox="1">
            <a:spLocks noGrp="1"/>
          </p:cNvSpPr>
          <p:nvPr>
            <p:ph type="body" idx="1"/>
          </p:nvPr>
        </p:nvSpPr>
        <p:spPr>
          <a:xfrm>
            <a:off x="247650" y="2328863"/>
            <a:ext cx="4887913" cy="2033587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 2012-es </a:t>
            </a:r>
            <a:r>
              <a:rPr lang="hu-HU" sz="2000" i="1" smtClean="0">
                <a:latin typeface="Trebuchet MS" pitchFamily="34" charset="0"/>
                <a:cs typeface="Arial" charset="0"/>
                <a:sym typeface="Trebuchet MS" pitchFamily="34" charset="0"/>
              </a:rPr>
              <a:t>Magenta Book</a:t>
            </a: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 → ISO-szabvány (14721:2012)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Magas szintű elméleti modell a digitális környezetben keletkező adat/információ hosszú távú megőrzésére.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Google Shape;254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Google Shape;255;p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Google Shape;256;p34"/>
          <p:cNvSpPr txBox="1">
            <a:spLocks noGrp="1"/>
          </p:cNvSpPr>
          <p:nvPr>
            <p:ph type="title"/>
          </p:nvPr>
        </p:nvSpPr>
        <p:spPr>
          <a:xfrm>
            <a:off x="3783013" y="236538"/>
            <a:ext cx="8294687" cy="1325562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MSZ ISO 14721</a:t>
            </a:r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3489325" y="1938338"/>
            <a:ext cx="7851775" cy="3525837"/>
          </a:xfrm>
        </p:spPr>
        <p:txBody>
          <a:bodyPr/>
          <a:lstStyle/>
          <a:p>
            <a:pPr indent="-355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 i="1" smtClean="0">
                <a:latin typeface="Trebuchet MS" pitchFamily="34" charset="0"/>
                <a:cs typeface="Arial" charset="0"/>
                <a:sym typeface="Trebuchet MS" pitchFamily="34" charset="0"/>
              </a:rPr>
              <a:t>Űradat- és információközvetítő rendszerek. Nyílt Archívumi Információs Rendszer (OAIS). Referenciamodell</a:t>
            </a:r>
          </a:p>
          <a:p>
            <a:pPr indent="-355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z="200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indent="-355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 Magyar Szabványügyi Testület MSZT/MB 508 „Információ és dokumentáció” nemzeti szabványosító műszaki bizottsága megkezdte a honosítást.</a:t>
            </a:r>
          </a:p>
          <a:p>
            <a:pPr indent="-355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z="200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indent="-355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 bizottság elnöke Dancs Szabolcs (OSZK), helyettese Bilicsi Erika (MTAK), titkára Csík Gabriella főosztályvezető-helyettes.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oogle Shape;262;p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80975"/>
            <a:ext cx="99250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oogle Shape;267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Google Shape;268;p3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" name="Google Shape;269;p36"/>
          <p:cNvSpPr txBox="1">
            <a:spLocks noGrp="1"/>
          </p:cNvSpPr>
          <p:nvPr>
            <p:ph type="body" idx="4294967295"/>
          </p:nvPr>
        </p:nvSpPr>
        <p:spPr>
          <a:xfrm>
            <a:off x="488950" y="949325"/>
            <a:ext cx="10358438" cy="273843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SzPts val="2800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 digitális megőrzés (Digital Preservation) kulcsfontosságú tevékenységei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SzPts val="2000"/>
              <a:buFont typeface="Trebuchet MS" pitchFamily="34" charset="0"/>
              <a:buChar char="-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Ingest = bejuttatás/bevitel ~ befogadás/átvétel/gyarapítás</a:t>
            </a:r>
          </a:p>
          <a:p>
            <a:pPr marL="0" indent="0" eaLnBrk="1" hangingPunct="1">
              <a:lnSpc>
                <a:spcPct val="90000"/>
              </a:lnSpc>
              <a:buSzPts val="2000"/>
              <a:buFont typeface="Trebuchet MS" pitchFamily="34" charset="0"/>
              <a:buChar char="-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Preservation, Administration = megőrzés, adminisztráció</a:t>
            </a:r>
          </a:p>
          <a:p>
            <a:pPr marL="0" indent="0" eaLnBrk="1" hangingPunct="1">
              <a:lnSpc>
                <a:spcPct val="90000"/>
              </a:lnSpc>
              <a:buSzPts val="2000"/>
              <a:buFont typeface="Trebuchet MS" pitchFamily="34" charset="0"/>
              <a:buChar char="-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Access = hozzáférés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SzPts val="2800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Különféle információs csomagokat ír elő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SzPts val="2000"/>
              <a:buFont typeface="Trebuchet MS" pitchFamily="34" charset="0"/>
              <a:buAutoNum type="arabicPeriod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Submission Information Package (</a:t>
            </a:r>
            <a:r>
              <a:rPr lang="hu-HU" sz="2000" b="1" smtClean="0">
                <a:latin typeface="Trebuchet MS" pitchFamily="34" charset="0"/>
                <a:cs typeface="Arial" charset="0"/>
                <a:sym typeface="Trebuchet MS" pitchFamily="34" charset="0"/>
              </a:rPr>
              <a:t>SIP</a:t>
            </a: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) = átadás/átvétel</a:t>
            </a:r>
          </a:p>
          <a:p>
            <a:pPr marL="0" indent="0" eaLnBrk="1" hangingPunct="1">
              <a:lnSpc>
                <a:spcPct val="90000"/>
              </a:lnSpc>
              <a:buSzPts val="2000"/>
              <a:buFont typeface="Trebuchet MS" pitchFamily="34" charset="0"/>
              <a:buAutoNum type="arabicPeriod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Archival Information Package (</a:t>
            </a:r>
            <a:r>
              <a:rPr lang="hu-HU" sz="2000" b="1" smtClean="0">
                <a:latin typeface="Trebuchet MS" pitchFamily="34" charset="0"/>
                <a:cs typeface="Arial" charset="0"/>
                <a:sym typeface="Trebuchet MS" pitchFamily="34" charset="0"/>
              </a:rPr>
              <a:t>AIP</a:t>
            </a: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) = megőrzés, adminisztráció</a:t>
            </a:r>
          </a:p>
          <a:p>
            <a:pPr marL="0" indent="0" eaLnBrk="1" hangingPunct="1">
              <a:lnSpc>
                <a:spcPct val="90000"/>
              </a:lnSpc>
              <a:buSzPts val="2000"/>
              <a:buFont typeface="Trebuchet MS" pitchFamily="34" charset="0"/>
              <a:buAutoNum type="arabicPeriod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Dissemination Information Package (</a:t>
            </a:r>
            <a:r>
              <a:rPr lang="hu-HU" sz="2000" b="1" smtClean="0">
                <a:latin typeface="Trebuchet MS" pitchFamily="34" charset="0"/>
                <a:cs typeface="Arial" charset="0"/>
                <a:sym typeface="Trebuchet MS" pitchFamily="34" charset="0"/>
              </a:rPr>
              <a:t>DIP</a:t>
            </a: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) = szolgáltatás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SzPts val="2800"/>
            </a:pPr>
            <a:r>
              <a:rPr lang="hu-HU" sz="2000" smtClean="0">
                <a:latin typeface="Trebuchet MS" pitchFamily="34" charset="0"/>
                <a:cs typeface="Arial" charset="0"/>
                <a:sym typeface="Trebuchet MS" pitchFamily="34" charset="0"/>
              </a:rPr>
              <a:t>Előírja azt is, hogy milyen típusú metaadatokat kell az információs csomagoknak tartalmazniuk.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SzPts val="2800"/>
            </a:pPr>
            <a:endParaRPr lang="hu-HU" sz="2400" smtClean="0"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61444" name="Google Shape;270;p36"/>
          <p:cNvSpPr txBox="1">
            <a:spLocks noGrp="1"/>
          </p:cNvSpPr>
          <p:nvPr>
            <p:ph type="title" idx="4294967295"/>
          </p:nvPr>
        </p:nvSpPr>
        <p:spPr>
          <a:xfrm>
            <a:off x="488950" y="73025"/>
            <a:ext cx="8664575" cy="876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CSOMAGOK</a:t>
            </a:r>
          </a:p>
        </p:txBody>
      </p:sp>
      <p:pic>
        <p:nvPicPr>
          <p:cNvPr id="61445" name="Google Shape;271;p3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4400550"/>
            <a:ext cx="38163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76;p37"/>
          <p:cNvSpPr txBox="1">
            <a:spLocks noGrp="1"/>
          </p:cNvSpPr>
          <p:nvPr>
            <p:ph type="title"/>
          </p:nvPr>
        </p:nvSpPr>
        <p:spPr>
          <a:xfrm>
            <a:off x="204788" y="271463"/>
            <a:ext cx="1178242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AZ ARCHIVAL INFORMATION PACKAGE (AIP) FELÉPÍTÉSE ÉS METAADATAI</a:t>
            </a:r>
          </a:p>
        </p:txBody>
      </p:sp>
      <p:pic>
        <p:nvPicPr>
          <p:cNvPr id="63490" name="Google Shape;277;p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213" y="1208088"/>
            <a:ext cx="89471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Google Shape;278;p37"/>
          <p:cNvSpPr>
            <a:spLocks noChangeArrowheads="1"/>
          </p:cNvSpPr>
          <p:nvPr/>
        </p:nvSpPr>
        <p:spPr bwMode="auto">
          <a:xfrm>
            <a:off x="3797300" y="1427163"/>
            <a:ext cx="1025525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2" name="Google Shape;279;p37"/>
          <p:cNvSpPr>
            <a:spLocks noChangeArrowheads="1"/>
          </p:cNvSpPr>
          <p:nvPr/>
        </p:nvSpPr>
        <p:spPr bwMode="auto">
          <a:xfrm>
            <a:off x="8223250" y="2965450"/>
            <a:ext cx="969963" cy="80168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3" name="Google Shape;280;p37"/>
          <p:cNvSpPr>
            <a:spLocks noChangeArrowheads="1"/>
          </p:cNvSpPr>
          <p:nvPr/>
        </p:nvSpPr>
        <p:spPr bwMode="auto">
          <a:xfrm>
            <a:off x="3246438" y="3000375"/>
            <a:ext cx="1025525" cy="7302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4" name="Google Shape;281;p37"/>
          <p:cNvSpPr>
            <a:spLocks noChangeArrowheads="1"/>
          </p:cNvSpPr>
          <p:nvPr/>
        </p:nvSpPr>
        <p:spPr bwMode="auto">
          <a:xfrm>
            <a:off x="5226050" y="4452938"/>
            <a:ext cx="1025525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5" name="Google Shape;282;p37"/>
          <p:cNvSpPr>
            <a:spLocks noChangeArrowheads="1"/>
          </p:cNvSpPr>
          <p:nvPr/>
        </p:nvSpPr>
        <p:spPr bwMode="auto">
          <a:xfrm>
            <a:off x="9410700" y="4452938"/>
            <a:ext cx="1027113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6" name="Google Shape;283;p37"/>
          <p:cNvSpPr>
            <a:spLocks noChangeArrowheads="1"/>
          </p:cNvSpPr>
          <p:nvPr/>
        </p:nvSpPr>
        <p:spPr bwMode="auto">
          <a:xfrm>
            <a:off x="6500813" y="5872163"/>
            <a:ext cx="1025525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7" name="Google Shape;284;p37"/>
          <p:cNvSpPr>
            <a:spLocks noChangeArrowheads="1"/>
          </p:cNvSpPr>
          <p:nvPr/>
        </p:nvSpPr>
        <p:spPr bwMode="auto">
          <a:xfrm>
            <a:off x="6961188" y="4452938"/>
            <a:ext cx="1027112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8" name="Google Shape;285;p37"/>
          <p:cNvSpPr>
            <a:spLocks noChangeArrowheads="1"/>
          </p:cNvSpPr>
          <p:nvPr/>
        </p:nvSpPr>
        <p:spPr bwMode="auto">
          <a:xfrm>
            <a:off x="7526338" y="5872163"/>
            <a:ext cx="1025525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499" name="Google Shape;286;p37"/>
          <p:cNvSpPr>
            <a:spLocks noChangeArrowheads="1"/>
          </p:cNvSpPr>
          <p:nvPr/>
        </p:nvSpPr>
        <p:spPr bwMode="auto">
          <a:xfrm>
            <a:off x="8783638" y="5872163"/>
            <a:ext cx="1027112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500" name="Google Shape;287;p37"/>
          <p:cNvSpPr>
            <a:spLocks noChangeArrowheads="1"/>
          </p:cNvSpPr>
          <p:nvPr/>
        </p:nvSpPr>
        <p:spPr bwMode="auto">
          <a:xfrm>
            <a:off x="7659688" y="1427163"/>
            <a:ext cx="1025525" cy="842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  <p:sp>
        <p:nvSpPr>
          <p:cNvPr id="63501" name="Google Shape;288;p37"/>
          <p:cNvSpPr>
            <a:spLocks noChangeArrowheads="1"/>
          </p:cNvSpPr>
          <p:nvPr/>
        </p:nvSpPr>
        <p:spPr bwMode="auto">
          <a:xfrm>
            <a:off x="4902200" y="5929313"/>
            <a:ext cx="1027113" cy="8001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Google Shape;293;p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oogle Shape;298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Google Shape;299;p3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Google Shape;300;p39"/>
          <p:cNvSpPr txBox="1">
            <a:spLocks noGrp="1"/>
          </p:cNvSpPr>
          <p:nvPr>
            <p:ph type="title" idx="4294967295"/>
          </p:nvPr>
        </p:nvSpPr>
        <p:spPr>
          <a:xfrm>
            <a:off x="352425" y="73025"/>
            <a:ext cx="9698038" cy="876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CSOMAGOK: BAGIT</a:t>
            </a:r>
          </a:p>
        </p:txBody>
      </p:sp>
      <p:pic>
        <p:nvPicPr>
          <p:cNvPr id="67588" name="Google Shape;301;p3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773113"/>
            <a:ext cx="786765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Google Shape;306;p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Google Shape;307;p40"/>
          <p:cNvSpPr txBox="1">
            <a:spLocks noGrp="1"/>
          </p:cNvSpPr>
          <p:nvPr>
            <p:ph type="title"/>
          </p:nvPr>
        </p:nvSpPr>
        <p:spPr>
          <a:xfrm>
            <a:off x="565150" y="320675"/>
            <a:ext cx="8783638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BAGIT-CSOMAGSZERKEZET</a:t>
            </a:r>
          </a:p>
        </p:txBody>
      </p:sp>
      <p:pic>
        <p:nvPicPr>
          <p:cNvPr id="69635" name="Google Shape;308;p4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" name="Google Shape;309;p40"/>
          <p:cNvSpPr txBox="1"/>
          <p:nvPr/>
        </p:nvSpPr>
        <p:spPr>
          <a:xfrm>
            <a:off x="1169988" y="1412875"/>
            <a:ext cx="7383462" cy="5210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>
            <a:spAutoFit/>
          </a:bodyPr>
          <a:lstStyle/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 b="1">
                <a:latin typeface="Roboto Mono" charset="-18"/>
                <a:sym typeface="Roboto Mono" charset="-18"/>
              </a:rPr>
              <a:t>&lt;base directory&gt;/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+-- </a:t>
            </a:r>
            <a:r>
              <a:rPr lang="hu-HU" sz="1800" b="1">
                <a:latin typeface="Roboto Mono" charset="-18"/>
                <a:sym typeface="Roboto Mono" charset="-18"/>
              </a:rPr>
              <a:t>bagit.txt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+-- </a:t>
            </a:r>
            <a:r>
              <a:rPr lang="hu-HU" sz="1800" b="1">
                <a:latin typeface="Roboto Mono" charset="-18"/>
                <a:sym typeface="Roboto Mono" charset="-18"/>
              </a:rPr>
              <a:t>manifest-&lt;algorithm&gt;.txt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+-- [additional tag files]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+-- </a:t>
            </a:r>
            <a:r>
              <a:rPr lang="hu-HU" sz="1800" b="1">
                <a:latin typeface="Roboto Mono" charset="-18"/>
                <a:sym typeface="Roboto Mono" charset="-18"/>
              </a:rPr>
              <a:t>data/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     +-- </a:t>
            </a:r>
            <a:r>
              <a:rPr lang="hu-HU" sz="1800" b="1">
                <a:latin typeface="Roboto Mono" charset="-18"/>
                <a:sym typeface="Roboto Mono" charset="-18"/>
              </a:rPr>
              <a:t>[payload files]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+-- [tag directories]/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      |</a:t>
            </a:r>
          </a:p>
          <a:p>
            <a:pPr marL="719138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hu-HU" sz="1800">
                <a:latin typeface="Roboto Mono Light" charset="-18"/>
                <a:sym typeface="Roboto Mono Light" charset="-18"/>
              </a:rPr>
              <a:t>               +-- [tag files]</a:t>
            </a:r>
          </a:p>
          <a:p>
            <a:pPr marL="719138">
              <a:buClr>
                <a:srgbClr val="000000"/>
              </a:buClr>
              <a:buFont typeface="Arial" charset="0"/>
              <a:buNone/>
            </a:pPr>
            <a:endParaRPr lang="hu-HU" sz="16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314;p4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CSOMAGOK: E-ARK</a:t>
            </a:r>
          </a:p>
        </p:txBody>
      </p:sp>
      <p:pic>
        <p:nvPicPr>
          <p:cNvPr id="71682" name="Google Shape;315;p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28838"/>
            <a:ext cx="11887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Google Shape;316;p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5045075"/>
            <a:ext cx="24145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97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Google Shape;98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VÁZLAT</a:t>
            </a:r>
          </a:p>
        </p:txBody>
      </p:sp>
      <p:sp>
        <p:nvSpPr>
          <p:cNvPr id="18435" name="Google Shape;99;p1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82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Trebuchet MS" pitchFamily="34" charset="0"/>
              <a:buAutoNum type="arabicPeriod"/>
            </a:pPr>
            <a:r>
              <a:rPr lang="hu-HU" sz="4000" smtClean="0">
                <a:latin typeface="Trebuchet MS" pitchFamily="34" charset="0"/>
                <a:cs typeface="Arial" charset="0"/>
                <a:sym typeface="Trebuchet MS" pitchFamily="34" charset="0"/>
              </a:rPr>
              <a:t>Definíció</a:t>
            </a:r>
          </a:p>
          <a:p>
            <a:pPr indent="-482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Trebuchet MS" pitchFamily="34" charset="0"/>
              <a:buAutoNum type="arabicPeriod"/>
            </a:pPr>
            <a:r>
              <a:rPr lang="hu-HU" sz="4000" smtClean="0">
                <a:latin typeface="Trebuchet MS" pitchFamily="34" charset="0"/>
                <a:cs typeface="Arial" charset="0"/>
                <a:sym typeface="Trebuchet MS" pitchFamily="34" charset="0"/>
              </a:rPr>
              <a:t>Tipológia</a:t>
            </a:r>
          </a:p>
          <a:p>
            <a:pPr indent="-482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Trebuchet MS" pitchFamily="34" charset="0"/>
              <a:buAutoNum type="arabicPeriod"/>
            </a:pPr>
            <a:r>
              <a:rPr lang="hu-HU" sz="4000" smtClean="0">
                <a:latin typeface="Trebuchet MS" pitchFamily="34" charset="0"/>
                <a:cs typeface="Arial" charset="0"/>
                <a:sym typeface="Trebuchet MS" pitchFamily="34" charset="0"/>
              </a:rPr>
              <a:t>Problémák</a:t>
            </a:r>
          </a:p>
          <a:p>
            <a:pPr indent="-482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Trebuchet MS" pitchFamily="34" charset="0"/>
              <a:buAutoNum type="arabicPeriod"/>
            </a:pPr>
            <a:r>
              <a:rPr lang="hu-HU" sz="4000" smtClean="0">
                <a:latin typeface="Trebuchet MS" pitchFamily="34" charset="0"/>
                <a:cs typeface="Arial" charset="0"/>
                <a:sym typeface="Trebuchet MS" pitchFamily="34" charset="0"/>
              </a:rPr>
              <a:t>Koncepció</a:t>
            </a:r>
          </a:p>
          <a:p>
            <a:pPr indent="-4826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Trebuchet MS" pitchFamily="34" charset="0"/>
              <a:buAutoNum type="arabicPeriod"/>
            </a:pPr>
            <a:r>
              <a:rPr lang="hu-HU" sz="4000" smtClean="0">
                <a:latin typeface="Trebuchet MS" pitchFamily="34" charset="0"/>
                <a:cs typeface="Arial" charset="0"/>
                <a:sym typeface="Trebuchet MS" pitchFamily="34" charset="0"/>
              </a:rPr>
              <a:t>Kitekintés</a:t>
            </a:r>
          </a:p>
        </p:txBody>
      </p:sp>
      <p:pic>
        <p:nvPicPr>
          <p:cNvPr id="18436" name="Google Shape;100;p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Google Shape;101;p1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0" y="757238"/>
            <a:ext cx="4351338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Google Shape;321;p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" name="Google Shape;32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8283575" cy="5905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alibri" pitchFamily="34" charset="0"/>
              <a:buNone/>
            </a:pPr>
            <a:r>
              <a:rPr lang="hu-HU" sz="3600" b="1" smtClean="0">
                <a:latin typeface="Trebuchet MS" pitchFamily="34" charset="0"/>
                <a:cs typeface="Arial" charset="0"/>
                <a:sym typeface="Trebuchet MS" pitchFamily="34" charset="0"/>
              </a:rPr>
              <a:t>STRUKTURÁLIS METAADATOK (METS)</a:t>
            </a:r>
          </a:p>
        </p:txBody>
      </p:sp>
      <p:pic>
        <p:nvPicPr>
          <p:cNvPr id="73731" name="Google Shape;323;p4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Google Shape;324;p4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119188"/>
            <a:ext cx="4068762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Google Shape;325;p42"/>
          <p:cNvSpPr txBox="1">
            <a:spLocks noChangeArrowheads="1"/>
          </p:cNvSpPr>
          <p:nvPr/>
        </p:nvSpPr>
        <p:spPr bwMode="auto">
          <a:xfrm>
            <a:off x="4583113" y="1482725"/>
            <a:ext cx="484822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marL="457200" indent="-355600">
              <a:buClr>
                <a:srgbClr val="000000"/>
              </a:buClr>
              <a:buSzPts val="2000"/>
              <a:buFont typeface="Calibri" pitchFamily="34" charset="0"/>
              <a:buChar char="●"/>
            </a:pPr>
            <a:r>
              <a:rPr lang="hu-HU" sz="2000">
                <a:latin typeface="Calibri" pitchFamily="34" charset="0"/>
                <a:cs typeface="Calibri" pitchFamily="34" charset="0"/>
                <a:sym typeface="Calibri" pitchFamily="34" charset="0"/>
              </a:rPr>
              <a:t>A Library of Congress és a Digital Library Federation által felügyelt nyílt szabvány a digitális objektumok leíró, technikai, adminisztrációs és szerkezeti metaadatainak XML formátumban való tárolására.</a:t>
            </a:r>
          </a:p>
          <a:p>
            <a:pPr marL="457200" indent="-355600">
              <a:buClr>
                <a:srgbClr val="000000"/>
              </a:buClr>
              <a:buSzPts val="2000"/>
              <a:buFont typeface="Calibri" pitchFamily="34" charset="0"/>
              <a:buChar char="●"/>
            </a:pPr>
            <a:r>
              <a:rPr lang="hu-HU" sz="2000">
                <a:latin typeface="Calibri" pitchFamily="34" charset="0"/>
                <a:cs typeface="Calibri" pitchFamily="34" charset="0"/>
                <a:sym typeface="Calibri" pitchFamily="34" charset="0"/>
              </a:rPr>
              <a:t>Nagy előnye, hogy rugalmasan módosítható, bővíthető a legkülönbözőbb gyűjtemények és dokumentumtípusok jellemzőihez, és hogy a szerkezeti metaadatoknál az összetartozó fájlok közötti kapcsolatok, sorrendek és hierarchiák is leírhatók vele.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Google Shape;330;p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1219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oogle Shape;335;p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" name="Google Shape;336;p44"/>
          <p:cNvSpPr txBox="1">
            <a:spLocks noGrp="1"/>
          </p:cNvSpPr>
          <p:nvPr>
            <p:ph type="title"/>
          </p:nvPr>
        </p:nvSpPr>
        <p:spPr>
          <a:xfrm>
            <a:off x="565150" y="320675"/>
            <a:ext cx="8783638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alibri" pitchFamily="34" charset="0"/>
              <a:buNone/>
            </a:pPr>
            <a:r>
              <a:rPr lang="hu-HU" sz="3600" b="1" smtClean="0">
                <a:latin typeface="Trebuchet MS" pitchFamily="34" charset="0"/>
                <a:cs typeface="Arial" charset="0"/>
                <a:sym typeface="Trebuchet MS" pitchFamily="34" charset="0"/>
              </a:rPr>
              <a:t>ADMINISZTRATÍV METAADATOK (PREMIS)</a:t>
            </a:r>
          </a:p>
        </p:txBody>
      </p:sp>
      <p:pic>
        <p:nvPicPr>
          <p:cNvPr id="77827" name="Google Shape;337;p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Google Shape;338;p4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28746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Google Shape;343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5475"/>
            <a:ext cx="6005512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Google Shape;344;p4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1749425"/>
            <a:ext cx="5159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Google Shape;345;p45"/>
          <p:cNvSpPr txBox="1">
            <a:spLocks noChangeArrowheads="1"/>
          </p:cNvSpPr>
          <p:nvPr/>
        </p:nvSpPr>
        <p:spPr bwMode="auto">
          <a:xfrm>
            <a:off x="477838" y="5232400"/>
            <a:ext cx="81692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Az említett szabványok és ajánlások honosításában és magyarországi bevezetésében a PIM DBK Humáninformatikai Csoportja az OSZK-val együttműködésben, az RDA-munkacsoport keretében közreműködik: https://pim.hu/hu/digitalis-bolcseszeti-kozpont/ajanlasok</a:t>
            </a:r>
            <a:r>
              <a:rPr lang="hu-HU" sz="2000">
                <a:latin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pic>
        <p:nvPicPr>
          <p:cNvPr id="79876" name="Google Shape;346;p4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Google Shape;351;p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Google Shape;352;p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Google Shape;353;p46"/>
          <p:cNvSpPr txBox="1">
            <a:spLocks noChangeArrowheads="1"/>
          </p:cNvSpPr>
          <p:nvPr/>
        </p:nvSpPr>
        <p:spPr bwMode="auto">
          <a:xfrm>
            <a:off x="549275" y="1120775"/>
            <a:ext cx="49609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Előfeldolgozás, “adattriage”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“Törvényszéki” lemezképkészítés (biztonságos bitszintű másolat)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Fájlrendszerelemzés és -jelentés készítése (validáció, hasonlósági jelentés, vírus- és malware-ellenőrzés, duplumszűrés stb.)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Érzékeny adatok kiszűrése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 b="1">
                <a:latin typeface="Trebuchet MS" pitchFamily="34" charset="0"/>
                <a:sym typeface="Trebuchet MS" pitchFamily="34" charset="0"/>
              </a:rPr>
              <a:t>Technikai és egyéb metaadatok</a:t>
            </a:r>
            <a:r>
              <a:rPr lang="hu-HU" sz="2000">
                <a:latin typeface="Trebuchet MS" pitchFamily="34" charset="0"/>
                <a:sym typeface="Trebuchet MS" pitchFamily="34" charset="0"/>
              </a:rPr>
              <a:t> előállítása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SIP-csomag készítése stb.</a:t>
            </a:r>
          </a:p>
        </p:txBody>
      </p:sp>
      <p:pic>
        <p:nvPicPr>
          <p:cNvPr id="81924" name="Google Shape;354;p4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336550"/>
            <a:ext cx="3429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Google Shape;355;p4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5288" y="814388"/>
            <a:ext cx="46037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Google Shape;360;p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Google Shape;361;p47"/>
          <p:cNvSpPr txBox="1">
            <a:spLocks noGrp="1"/>
          </p:cNvSpPr>
          <p:nvPr>
            <p:ph type="title"/>
          </p:nvPr>
        </p:nvSpPr>
        <p:spPr>
          <a:xfrm>
            <a:off x="3911600" y="365125"/>
            <a:ext cx="74422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OAIS-KOMPATIBILIS REPOZITÓRIUMOK</a:t>
            </a:r>
          </a:p>
        </p:txBody>
      </p:sp>
      <p:sp>
        <p:nvSpPr>
          <p:cNvPr id="362" name="Google Shape;362;p47"/>
          <p:cNvSpPr txBox="1">
            <a:spLocks noGrp="1"/>
          </p:cNvSpPr>
          <p:nvPr>
            <p:ph type="body" idx="1"/>
          </p:nvPr>
        </p:nvSpPr>
        <p:spPr>
          <a:xfrm>
            <a:off x="3770313" y="1825625"/>
            <a:ext cx="7037387" cy="3786188"/>
          </a:xfrm>
        </p:spPr>
        <p:txBody>
          <a:bodyPr/>
          <a:lstStyle/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•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Legyen képes SIP-csomagot fogadni, abból AIP- és DIP-csomagot előállítani.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•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Legyen képes az ezekhez szükséges műveletek elvégzésére, vagy legalább alkalmassá lehessen erre tenni.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•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Tudja kezelni a METS-et, a PREMIS-t, valamint tetszőleges metaadatsémát, továbbá OAI-PMH-kompatibilis legyen.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•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Legyen API-ja, testreszabható legyen.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•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Összakapcsolható legyen más rendszerekkel.</a:t>
            </a:r>
          </a:p>
          <a:p>
            <a:pPr indent="-34607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•"/>
            </a:pPr>
            <a:r>
              <a:rPr lang="hu-HU" sz="1900" smtClean="0">
                <a:latin typeface="Trebuchet MS" pitchFamily="34" charset="0"/>
                <a:cs typeface="Arial" charset="0"/>
                <a:sym typeface="Trebuchet MS" pitchFamily="34" charset="0"/>
              </a:rPr>
              <a:t>Lehetőleg nyílt forráskódú és ingyenes legyen.</a:t>
            </a:r>
          </a:p>
        </p:txBody>
      </p:sp>
      <p:pic>
        <p:nvPicPr>
          <p:cNvPr id="83972" name="Google Shape;363;p4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Google Shape;364;p4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7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Google Shape;36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550775" cy="10763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A PIM BORN DIGITAL WORKFLOW-JA</a:t>
            </a:r>
            <a:b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hu-HU" sz="2500" b="1" smtClean="0">
                <a:latin typeface="Trebuchet MS" pitchFamily="34" charset="0"/>
                <a:cs typeface="Arial" charset="0"/>
                <a:sym typeface="Trebuchet MS" pitchFamily="34" charset="0"/>
              </a:rPr>
              <a:t>(MOHAY ANIKÓ)</a:t>
            </a:r>
          </a:p>
        </p:txBody>
      </p:sp>
      <p:pic>
        <p:nvPicPr>
          <p:cNvPr id="86018" name="Google Shape;370;p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1076325"/>
            <a:ext cx="91789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Google Shape;375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Google Shape;376;p49"/>
          <p:cNvSpPr txBox="1">
            <a:spLocks noGrp="1"/>
          </p:cNvSpPr>
          <p:nvPr>
            <p:ph type="ctrTitle"/>
          </p:nvPr>
        </p:nvSpPr>
        <p:spPr>
          <a:xfrm>
            <a:off x="874713" y="2851150"/>
            <a:ext cx="5762625" cy="11557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b="1" smtClean="0">
                <a:latin typeface="Trebuchet MS" pitchFamily="34" charset="0"/>
                <a:cs typeface="Arial" charset="0"/>
                <a:sym typeface="Trebuchet MS" pitchFamily="34" charset="0"/>
              </a:rPr>
              <a:t>KITEKINTÉS</a:t>
            </a:r>
          </a:p>
        </p:txBody>
      </p:sp>
      <p:sp>
        <p:nvSpPr>
          <p:cNvPr id="88067" name="Google Shape;377;p49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88068" name="Google Shape;378;p4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Google Shape;383;p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Google Shape;384;p5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Google Shape;385;p50"/>
          <p:cNvSpPr txBox="1">
            <a:spLocks noGrp="1"/>
          </p:cNvSpPr>
          <p:nvPr>
            <p:ph type="title"/>
          </p:nvPr>
        </p:nvSpPr>
        <p:spPr>
          <a:xfrm>
            <a:off x="3694113" y="261938"/>
            <a:ext cx="8293100" cy="1325562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FELDOLGOZÁS ÉS SZOLGÁLTATÁS</a:t>
            </a:r>
          </a:p>
        </p:txBody>
      </p:sp>
      <p:sp>
        <p:nvSpPr>
          <p:cNvPr id="386" name="Google Shape;386;p50"/>
          <p:cNvSpPr txBox="1">
            <a:spLocks noGrp="1"/>
          </p:cNvSpPr>
          <p:nvPr>
            <p:ph type="body" idx="1"/>
          </p:nvPr>
        </p:nvSpPr>
        <p:spPr>
          <a:xfrm>
            <a:off x="3489325" y="1938338"/>
            <a:ext cx="7851775" cy="3525837"/>
          </a:xfrm>
        </p:spPr>
        <p:txBody>
          <a:bodyPr/>
          <a:lstStyle/>
          <a:p>
            <a:pPr marL="91440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117" name="Google Shape;387;p5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0138" y="1690688"/>
            <a:ext cx="31480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Google Shape;388;p5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8150" y="1798638"/>
            <a:ext cx="5295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Google Shape;389;p5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8150" y="37211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Google Shape;394;p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Google Shape;39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8283575" cy="1087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PÉLDA: A RUSHDIE-ARCHÍVUM</a:t>
            </a:r>
          </a:p>
        </p:txBody>
      </p:sp>
      <p:pic>
        <p:nvPicPr>
          <p:cNvPr id="92163" name="Google Shape;396;p5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Google Shape;397;p5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788" y="2192338"/>
            <a:ext cx="42767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Google Shape;398;p5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6513" y="2192338"/>
            <a:ext cx="47625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106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Google Shape;107;p16"/>
          <p:cNvSpPr txBox="1">
            <a:spLocks noGrp="1"/>
          </p:cNvSpPr>
          <p:nvPr>
            <p:ph type="ctrTitle"/>
          </p:nvPr>
        </p:nvSpPr>
        <p:spPr>
          <a:xfrm>
            <a:off x="874713" y="2235200"/>
            <a:ext cx="5762625" cy="2387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b="1" smtClean="0">
                <a:latin typeface="Trebuchet MS" pitchFamily="34" charset="0"/>
                <a:cs typeface="Arial" charset="0"/>
                <a:sym typeface="Trebuchet MS" pitchFamily="34" charset="0"/>
              </a:rPr>
              <a:t>1. MI A</a:t>
            </a:r>
            <a:br>
              <a:rPr lang="hu-HU" b="1" smtClean="0"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hu-HU" b="1" smtClean="0">
                <a:latin typeface="Trebuchet MS" pitchFamily="34" charset="0"/>
                <a:cs typeface="Arial" charset="0"/>
                <a:sym typeface="Trebuchet MS" pitchFamily="34" charset="0"/>
              </a:rPr>
              <a:t>BORN DIGITAL?</a:t>
            </a:r>
          </a:p>
        </p:txBody>
      </p:sp>
      <p:sp>
        <p:nvSpPr>
          <p:cNvPr id="20483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0484" name="Google Shape;109;p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Google Shape;403;p5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38" y="198438"/>
            <a:ext cx="891857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Google Shape;404;p52"/>
          <p:cNvSpPr txBox="1">
            <a:spLocks noChangeArrowheads="1"/>
          </p:cNvSpPr>
          <p:nvPr/>
        </p:nvSpPr>
        <p:spPr bwMode="auto">
          <a:xfrm>
            <a:off x="271463" y="1785938"/>
            <a:ext cx="29876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hu-HU" sz="4000" b="1">
                <a:latin typeface="Trebuchet MS" pitchFamily="34" charset="0"/>
                <a:sym typeface="Trebuchet MS" pitchFamily="34" charset="0"/>
              </a:rPr>
              <a:t>DHUPLA-</a:t>
            </a:r>
            <a:br>
              <a:rPr lang="hu-HU" sz="4000" b="1">
                <a:latin typeface="Trebuchet MS" pitchFamily="34" charset="0"/>
                <a:sym typeface="Trebuchet MS" pitchFamily="34" charset="0"/>
              </a:rPr>
            </a:br>
            <a:r>
              <a:rPr lang="hu-HU" sz="4000" b="1">
                <a:latin typeface="Trebuchet MS" pitchFamily="34" charset="0"/>
                <a:sym typeface="Trebuchet MS" pitchFamily="34" charset="0"/>
              </a:rPr>
              <a:t>ARCHI-</a:t>
            </a:r>
            <a:br>
              <a:rPr lang="hu-HU" sz="4000" b="1">
                <a:latin typeface="Trebuchet MS" pitchFamily="34" charset="0"/>
                <a:sym typeface="Trebuchet MS" pitchFamily="34" charset="0"/>
              </a:rPr>
            </a:br>
            <a:r>
              <a:rPr lang="hu-HU" sz="4000" b="1">
                <a:latin typeface="Trebuchet MS" pitchFamily="34" charset="0"/>
                <a:sym typeface="Trebuchet MS" pitchFamily="34" charset="0"/>
              </a:rPr>
              <a:t>TEKTÚRA</a:t>
            </a:r>
            <a:br>
              <a:rPr lang="hu-HU" sz="4000" b="1">
                <a:latin typeface="Trebuchet MS" pitchFamily="34" charset="0"/>
                <a:sym typeface="Trebuchet MS" pitchFamily="34" charset="0"/>
              </a:rPr>
            </a:br>
            <a:r>
              <a:rPr lang="hu-HU" sz="2500" b="1">
                <a:latin typeface="Trebuchet MS" pitchFamily="34" charset="0"/>
                <a:sym typeface="Trebuchet MS" pitchFamily="34" charset="0"/>
              </a:rPr>
              <a:t>(MIHÁLY ESZTER)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4000" b="1"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94211" name="Google Shape;405;p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Google Shape;410;p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Google Shape;415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" name="Google Shape;416;p54"/>
          <p:cNvSpPr txBox="1">
            <a:spLocks noGrp="1"/>
          </p:cNvSpPr>
          <p:nvPr>
            <p:ph type="ctrTitle"/>
          </p:nvPr>
        </p:nvSpPr>
        <p:spPr>
          <a:xfrm>
            <a:off x="874713" y="0"/>
            <a:ext cx="5762625" cy="16954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None/>
            </a:pPr>
            <a:r>
              <a:rPr lang="hu-HU" sz="5400" b="1" smtClean="0">
                <a:latin typeface="Trebuchet MS" pitchFamily="34" charset="0"/>
                <a:cs typeface="Arial" charset="0"/>
                <a:sym typeface="Trebuchet MS" pitchFamily="34" charset="0"/>
              </a:rPr>
              <a:t>AMIT ELÉRTÜNK</a:t>
            </a:r>
          </a:p>
        </p:txBody>
      </p:sp>
      <p:sp>
        <p:nvSpPr>
          <p:cNvPr id="417" name="Google Shape;417;p54"/>
          <p:cNvSpPr txBox="1">
            <a:spLocks noGrp="1"/>
          </p:cNvSpPr>
          <p:nvPr>
            <p:ph type="subTitle" idx="1"/>
          </p:nvPr>
        </p:nvSpPr>
        <p:spPr>
          <a:xfrm>
            <a:off x="874713" y="1852613"/>
            <a:ext cx="6229350" cy="4498975"/>
          </a:xfrm>
        </p:spPr>
        <p:txBody>
          <a:bodyPr/>
          <a:lstStyle/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Kidolgoztunk egy részletes ajánlást a born digital kezelésére, amely része a dHUpla-rendszertervnek.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Fut a BitCurator a PIM szerverén.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Elkezdődött az adattári e-mail-archiválás (és kezdeményeztük a fotótári elindulását is).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Részt veszünk az OAIS, valamint más szabványok honosításában és bevezetésében (METS, PREMIS).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Részt veszünk nemzetközi szabványok és ajánlások kidolgozásában (MailBag).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Követjük az AI világának fejleményeit, részt veszünk konzorciumi munkálatokban (MI Koalíció).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Beszerzés alatt van egy FRED.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Együttműködünk más intézményekkel.</a:t>
            </a:r>
          </a:p>
          <a:p>
            <a:pPr marL="457200" indent="-327025" algn="l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rebuchet MS" pitchFamily="34" charset="0"/>
              <a:buChar char="●"/>
            </a:pPr>
            <a:r>
              <a:rPr lang="hu-HU" sz="1600" smtClean="0">
                <a:latin typeface="Trebuchet MS" pitchFamily="34" charset="0"/>
                <a:cs typeface="Arial" charset="0"/>
                <a:sym typeface="Trebuchet MS" pitchFamily="34" charset="0"/>
              </a:rPr>
              <a:t>Előadásokat, workshopokat tartottunk a témában (pl. NWS).</a:t>
            </a:r>
          </a:p>
        </p:txBody>
      </p:sp>
      <p:pic>
        <p:nvPicPr>
          <p:cNvPr id="98308" name="Google Shape;418;p5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Google Shape;423;p5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Google Shape;424;p55"/>
          <p:cNvSpPr txBox="1">
            <a:spLocks noGrp="1"/>
          </p:cNvSpPr>
          <p:nvPr>
            <p:ph type="ctrTitle"/>
          </p:nvPr>
        </p:nvSpPr>
        <p:spPr>
          <a:xfrm>
            <a:off x="874713" y="1122363"/>
            <a:ext cx="5762625" cy="2387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hu-HU" b="1" smtClean="0">
                <a:latin typeface="Trebuchet MS" pitchFamily="34" charset="0"/>
                <a:cs typeface="Arial" charset="0"/>
                <a:sym typeface="Trebuchet MS" pitchFamily="34" charset="0"/>
              </a:rPr>
              <a:t>KÖSZÖNÖM A FIGYELMET!</a:t>
            </a:r>
          </a:p>
        </p:txBody>
      </p:sp>
      <p:sp>
        <p:nvSpPr>
          <p:cNvPr id="100355" name="Google Shape;425;p55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hu-HU" sz="3000" smtClean="0">
                <a:latin typeface="Trebuchet MS" pitchFamily="34" charset="0"/>
                <a:cs typeface="Arial" charset="0"/>
                <a:sym typeface="Trebuchet MS" pitchFamily="34" charset="0"/>
              </a:rPr>
              <a:t>Dr. Kalcsó Gyula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hu-HU" sz="3000" smtClean="0">
                <a:latin typeface="Trebuchet MS" pitchFamily="34" charset="0"/>
                <a:cs typeface="Arial" charset="0"/>
                <a:sym typeface="Trebuchet MS" pitchFamily="34" charset="0"/>
              </a:rPr>
              <a:t>kalcso.gyula@dbk.pim.hu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100356" name="Google Shape;426;p5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Google Shape;427;p55"/>
          <p:cNvSpPr txBox="1">
            <a:spLocks noChangeArrowheads="1"/>
          </p:cNvSpPr>
          <p:nvPr/>
        </p:nvSpPr>
        <p:spPr bwMode="auto">
          <a:xfrm>
            <a:off x="874713" y="452438"/>
            <a:ext cx="611822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“Who controls the past controls the future.</a:t>
            </a:r>
            <a:br>
              <a:rPr lang="hu-HU" sz="2000">
                <a:latin typeface="Trebuchet MS" pitchFamily="34" charset="0"/>
                <a:sym typeface="Trebuchet MS" pitchFamily="34" charset="0"/>
              </a:rPr>
            </a:br>
            <a:r>
              <a:rPr lang="hu-HU" sz="2000">
                <a:latin typeface="Trebuchet MS" pitchFamily="34" charset="0"/>
                <a:sym typeface="Trebuchet MS" pitchFamily="34" charset="0"/>
              </a:rPr>
              <a:t>Who controls the present controls the past.”</a:t>
            </a:r>
            <a:br>
              <a:rPr lang="hu-HU" sz="2000">
                <a:latin typeface="Trebuchet MS" pitchFamily="34" charset="0"/>
                <a:sym typeface="Trebuchet MS" pitchFamily="34" charset="0"/>
              </a:rPr>
            </a:br>
            <a:r>
              <a:rPr lang="hu-HU" sz="2000">
                <a:latin typeface="Trebuchet MS" pitchFamily="34" charset="0"/>
                <a:sym typeface="Trebuchet MS" pitchFamily="34" charset="0"/>
              </a:rPr>
              <a:t>George Orwell, 1984.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oogle Shape;11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Google Shape;115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Google Shape;116;p17"/>
          <p:cNvSpPr txBox="1"/>
          <p:nvPr/>
        </p:nvSpPr>
        <p:spPr>
          <a:xfrm>
            <a:off x="431800" y="523875"/>
            <a:ext cx="6634163" cy="50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hu-HU" sz="4000" b="1">
                <a:latin typeface="Trebuchet MS" pitchFamily="34" charset="0"/>
                <a:sym typeface="Trebuchet MS" pitchFamily="34" charset="0"/>
              </a:rPr>
              <a:t>BORN DIGITAL – AZAZ DIGITÁLISAN SZÜLETETT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290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Olyan digitális objektum, amelynek nincs analóg előzménye, és nem is készíthető pontos analóg másolat róla (de nem feltétlenül digital exclusive!).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2000">
              <a:latin typeface="Trebuchet MS" pitchFamily="34" charset="0"/>
              <a:sym typeface="Trebuchet MS" pitchFamily="34" charset="0"/>
            </a:endParaRPr>
          </a:p>
          <a:p>
            <a:pPr>
              <a:buClr>
                <a:srgbClr val="000000"/>
              </a:buClr>
              <a:buSzPts val="2000"/>
              <a:buFont typeface="Trebuchet MS" pitchFamily="34" charset="0"/>
              <a:buChar char="●"/>
            </a:pPr>
            <a:r>
              <a:rPr lang="hu-HU" sz="2000">
                <a:latin typeface="Trebuchet MS" pitchFamily="34" charset="0"/>
                <a:sym typeface="Trebuchet MS" pitchFamily="34" charset="0"/>
              </a:rPr>
              <a:t>Objektum: lehet egy vagy több fájl és/vagy könyvtár halmaza.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2000">
              <a:latin typeface="Trebuchet MS" pitchFamily="34" charset="0"/>
              <a:sym typeface="Trebuchet MS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hu-HU" sz="3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2532" name="Google Shape;117;p1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5963" y="1501775"/>
            <a:ext cx="2820987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oogle Shape;122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74713" y="2235200"/>
            <a:ext cx="5762625" cy="2387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None/>
            </a:pPr>
            <a:r>
              <a:rPr lang="hu-HU" sz="5400" b="1" smtClean="0">
                <a:latin typeface="Trebuchet MS" pitchFamily="34" charset="0"/>
                <a:cs typeface="Arial" charset="0"/>
                <a:sym typeface="Trebuchet MS" pitchFamily="34" charset="0"/>
              </a:rPr>
              <a:t>2. MILYEN</a:t>
            </a:r>
            <a:br>
              <a:rPr lang="hu-HU" sz="5400" b="1" smtClean="0"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hu-HU" sz="5400" b="1" smtClean="0">
                <a:latin typeface="Trebuchet MS" pitchFamily="34" charset="0"/>
                <a:cs typeface="Arial" charset="0"/>
                <a:sym typeface="Trebuchet MS" pitchFamily="34" charset="0"/>
              </a:rPr>
              <a:t>BORN DIGITAL OBJEKTUMOK VANNAK?</a:t>
            </a:r>
          </a:p>
        </p:txBody>
      </p:sp>
      <p:sp>
        <p:nvSpPr>
          <p:cNvPr id="24579" name="Google Shape;124;p18"/>
          <p:cNvSpPr txBox="1">
            <a:spLocks noGrp="1"/>
          </p:cNvSpPr>
          <p:nvPr>
            <p:ph type="subTitle" idx="1"/>
          </p:nvPr>
        </p:nvSpPr>
        <p:spPr>
          <a:xfrm>
            <a:off x="874713" y="3602038"/>
            <a:ext cx="5762625" cy="165576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hu-H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4580" name="Google Shape;125;p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30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388"/>
            <a:ext cx="12192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Google Shape;131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SZÁMÍTÓGÉPES KORSZAK ELŐTTI ÉS UTÁNI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hu-HU" sz="280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rebuchet MS" pitchFamily="34" charset="0"/>
              <a:buChar char="•"/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Moldován István (OSZK)</a:t>
            </a:r>
            <a:endParaRPr lang="hu-HU" sz="4000" b="1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rebuchet MS" pitchFamily="34" charset="0"/>
              <a:buChar char="•"/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Könyv, Könyvtár, Könyvtáros 2018/10: </a:t>
            </a:r>
            <a:r>
              <a:rPr lang="hu-HU" sz="2800" u="sng" smtClean="0">
                <a:solidFill>
                  <a:schemeClr val="hlink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4"/>
              </a:rPr>
              <a:t>http://ki2.oszk.hu/3k/2018/12/a-digitalisan-szuletett-tartalmak-megorzese1/</a:t>
            </a:r>
            <a:endParaRPr lang="hu-HU" sz="280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hu-HU" sz="280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rebuchet MS" pitchFamily="34" charset="0"/>
              <a:buChar char="•"/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Elsősorban a számítógépes korszak előtt is létező dokumentumtípusoknak megfelelő digitális tartalmak (e-könyvek, e-folyóiratok, egyéb e-kiadványok) kezeléséről szól (az OSZK ebben ért el eredményeket).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rebuchet MS" pitchFamily="34" charset="0"/>
              <a:buChar char="•"/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2007-től: OSZK Digitális könyvtár e-könyvek kötelespéldányainak fogadására (</a:t>
            </a:r>
            <a:r>
              <a:rPr lang="hu-HU" sz="2800" u="sng" smtClean="0">
                <a:solidFill>
                  <a:schemeClr val="hlink"/>
                </a:solidFill>
                <a:latin typeface="Trebuchet MS" pitchFamily="34" charset="0"/>
                <a:cs typeface="Arial" charset="0"/>
                <a:sym typeface="Trebuchet MS" pitchFamily="34" charset="0"/>
                <a:hlinkClick r:id="rId5"/>
              </a:rPr>
              <a:t>http://oszkdk.oszk.hu/</a:t>
            </a: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)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rebuchet MS" pitchFamily="34" charset="0"/>
              <a:buChar char="•"/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L. még: MEK, EPA, DKA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hu-HU" sz="28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6628" name="Google Shape;133;p19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oogle Shape;138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Google Shape;139;p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Google Shape;140;p20"/>
          <p:cNvSpPr txBox="1">
            <a:spLocks noGrp="1"/>
          </p:cNvSpPr>
          <p:nvPr>
            <p:ph type="title"/>
          </p:nvPr>
        </p:nvSpPr>
        <p:spPr>
          <a:xfrm>
            <a:off x="3654425" y="215900"/>
            <a:ext cx="8294688" cy="1325563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BORN DIGITAL OBJEKTUMOK</a:t>
            </a:r>
          </a:p>
        </p:txBody>
      </p:sp>
      <p:sp>
        <p:nvSpPr>
          <p:cNvPr id="28676" name="Google Shape;141;p20"/>
          <p:cNvSpPr txBox="1">
            <a:spLocks noGrp="1"/>
          </p:cNvSpPr>
          <p:nvPr>
            <p:ph type="body" idx="1"/>
          </p:nvPr>
        </p:nvSpPr>
        <p:spPr>
          <a:xfrm>
            <a:off x="3654425" y="1673225"/>
            <a:ext cx="7686675" cy="3790950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</a:pP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A </a:t>
            </a:r>
            <a:r>
              <a:rPr lang="hu-HU" sz="2800" b="1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objektumok (!)</a:t>
            </a:r>
            <a:r>
              <a:rPr lang="hu-HU" sz="2800" smtClean="0">
                <a:latin typeface="Trebuchet MS" pitchFamily="34" charset="0"/>
                <a:cs typeface="Arial" charset="0"/>
                <a:sym typeface="Trebuchet MS" pitchFamily="34" charset="0"/>
              </a:rPr>
              <a:t> lehetnek szövegek, álló- és mozgóképek, hanganyagok, adatbázisok, adathalmazok, 3D objektumok és a felsoroltak konténerei. (Bánki–Kómár: Fehér könyv 1.0, 123.)</a:t>
            </a:r>
            <a:endParaRPr lang="hu-HU" sz="2000" smtClean="0"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28677" name="Google Shape;142;p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4425" y="4010025"/>
            <a:ext cx="4883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oogle Shape;147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Google Shape;148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913" y="5710238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Google Shape;149;p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63" y="1690688"/>
            <a:ext cx="3689351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Google Shape;150;p21"/>
          <p:cNvSpPr txBox="1">
            <a:spLocks noGrp="1"/>
          </p:cNvSpPr>
          <p:nvPr>
            <p:ph type="body" idx="4294967295"/>
          </p:nvPr>
        </p:nvSpPr>
        <p:spPr>
          <a:xfrm>
            <a:off x="3757613" y="1595438"/>
            <a:ext cx="7229475" cy="3868737"/>
          </a:xfrm>
        </p:spPr>
        <p:txBody>
          <a:bodyPr/>
          <a:lstStyle/>
          <a:p>
            <a:pPr marL="457200" indent="-381000" eaLnBrk="1" hangingPunct="1">
              <a:lnSpc>
                <a:spcPct val="90000"/>
              </a:lnSpc>
              <a:spcBef>
                <a:spcPts val="1000"/>
              </a:spcBef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fotók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dokumentumok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“Learatott” webes tartalom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“kéziratok”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Elektronikus “rekordok” (beleérti az e-mailt vagy a prezentációkat is)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Statikus adathalmazok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Dinamikus adathalmazok (beleérti a közösségi médiát és a CAD-ot is)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műalkotások</a:t>
            </a:r>
          </a:p>
          <a:p>
            <a:pPr marL="457200" indent="-381000" eaLnBrk="1" hangingPunct="1">
              <a:lnSpc>
                <a:spcPct val="90000"/>
              </a:lnSpc>
              <a:buSzPts val="2400"/>
              <a:buFont typeface="Trebuchet MS" pitchFamily="34" charset="0"/>
              <a:buChar char="•"/>
            </a:pPr>
            <a:r>
              <a:rPr lang="hu-HU" sz="2400" smtClean="0">
                <a:latin typeface="Trebuchet MS" pitchFamily="34" charset="0"/>
                <a:cs typeface="Arial" charset="0"/>
                <a:sym typeface="Trebuchet MS" pitchFamily="34" charset="0"/>
              </a:rPr>
              <a:t>Digitális médiatartalmak</a:t>
            </a:r>
          </a:p>
        </p:txBody>
      </p:sp>
      <p:pic>
        <p:nvPicPr>
          <p:cNvPr id="30725" name="Google Shape;151;p2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6688" y="5464175"/>
            <a:ext cx="24050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Google Shape;152;p21"/>
          <p:cNvSpPr txBox="1">
            <a:spLocks noGrp="1"/>
          </p:cNvSpPr>
          <p:nvPr>
            <p:ph type="title" idx="4294967295"/>
          </p:nvPr>
        </p:nvSpPr>
        <p:spPr>
          <a:xfrm>
            <a:off x="3654425" y="215900"/>
            <a:ext cx="8294688" cy="1325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ts val="4000"/>
              <a:buFont typeface="Calibri" pitchFamily="34" charset="0"/>
              <a:buNone/>
            </a:pPr>
            <a:r>
              <a:rPr lang="hu-HU" sz="4000" b="1" smtClean="0">
                <a:latin typeface="Trebuchet MS" pitchFamily="34" charset="0"/>
                <a:cs typeface="Arial" charset="0"/>
                <a:sym typeface="Trebuchet MS" pitchFamily="34" charset="0"/>
              </a:rPr>
              <a:t>BORN DIGITAL OBJEKTUMOK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PresentationFormat>Custom</PresentationFormat>
  <Paragraphs>165</Paragraphs>
  <Slides>43</Slides>
  <Notes>43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0" baseType="lpstr">
      <vt:lpstr>Arial</vt:lpstr>
      <vt:lpstr>Calibri</vt:lpstr>
      <vt:lpstr>Trebuchet MS</vt:lpstr>
      <vt:lpstr>Roboto Mono</vt:lpstr>
      <vt:lpstr>Roboto Mono Light</vt:lpstr>
      <vt:lpstr>Times New Roman</vt:lpstr>
      <vt:lpstr>Office-téma</vt:lpstr>
      <vt:lpstr>1. dia</vt:lpstr>
      <vt:lpstr>BEVEZETÉS</vt:lpstr>
      <vt:lpstr>VÁZLAT</vt:lpstr>
      <vt:lpstr>1. MI A BORN DIGITAL?</vt:lpstr>
      <vt:lpstr>5. dia</vt:lpstr>
      <vt:lpstr>2. MILYEN BORN DIGITAL OBJEKTUMOK VANNAK?</vt:lpstr>
      <vt:lpstr>SZÁMÍTÓGÉPES KORSZAK ELŐTTI ÉS UTÁNI</vt:lpstr>
      <vt:lpstr>BORN DIGITAL OBJEKTUMOK</vt:lpstr>
      <vt:lpstr>BORN DIGITAL OBJEKTUMOK</vt:lpstr>
      <vt:lpstr>BORN DIGITAL OBJEKTUMOK</vt:lpstr>
      <vt:lpstr>3. A BORN DIGITAL MEGŐRZÉS PROBLÉMÁI</vt:lpstr>
      <vt:lpstr>BORN DIGITAL OBJEKTUMOK AZ ÖRÖKKÉVALÓSÁGNAK?</vt:lpstr>
      <vt:lpstr>FÁJLINTEGRITÁS: CHECKSUM (FIXITY)</vt:lpstr>
      <vt:lpstr>ADATHORDOZÓK, MŰKÖDŐ RENDSZEREK</vt:lpstr>
      <vt:lpstr>15. dia</vt:lpstr>
      <vt:lpstr>TÖMEGES FELDOLGOZÁS: AUTOMATIZÁCIÓ</vt:lpstr>
      <vt:lpstr>HOSSZÚ TÁVÚ MEGŐRZÉSI FORMÁTUMOK</vt:lpstr>
      <vt:lpstr>18. dia</vt:lpstr>
      <vt:lpstr>MIT ŐRZÜNK MEG VÉGÜL?</vt:lpstr>
      <vt:lpstr>4. A DBK KONCEPCIÓJA</vt:lpstr>
      <vt:lpstr>OPEN ARCHIVAL INFORMATION SYSTEM REFERENCIAMODELL</vt:lpstr>
      <vt:lpstr>MSZ ISO 14721</vt:lpstr>
      <vt:lpstr>23. dia</vt:lpstr>
      <vt:lpstr>CSOMAGOK</vt:lpstr>
      <vt:lpstr>AZ ARCHIVAL INFORMATION PACKAGE (AIP) FELÉPÍTÉSE ÉS METAADATAI</vt:lpstr>
      <vt:lpstr>26. dia</vt:lpstr>
      <vt:lpstr>CSOMAGOK: BAGIT</vt:lpstr>
      <vt:lpstr>BAGIT-CSOMAGSZERKEZET</vt:lpstr>
      <vt:lpstr>CSOMAGOK: E-ARK</vt:lpstr>
      <vt:lpstr>STRUKTURÁLIS METAADATOK (METS)</vt:lpstr>
      <vt:lpstr>31. dia</vt:lpstr>
      <vt:lpstr>ADMINISZTRATÍV METAADATOK (PREMIS)</vt:lpstr>
      <vt:lpstr>33. dia</vt:lpstr>
      <vt:lpstr>34. dia</vt:lpstr>
      <vt:lpstr>OAIS-KOMPATIBILIS REPOZITÓRIUMOK</vt:lpstr>
      <vt:lpstr>A PIM BORN DIGITAL WORKFLOW-JA (MOHAY ANIKÓ)</vt:lpstr>
      <vt:lpstr>KITEKINTÉS</vt:lpstr>
      <vt:lpstr>FELDOLGOZÁS ÉS SZOLGÁLTATÁS</vt:lpstr>
      <vt:lpstr>PÉLDA: A RUSHDIE-ARCHÍVUM</vt:lpstr>
      <vt:lpstr>40. dia</vt:lpstr>
      <vt:lpstr>41. dia</vt:lpstr>
      <vt:lpstr>AMIT ELÉRTÜNK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DL</cp:lastModifiedBy>
  <cp:revision>1</cp:revision>
  <dcterms:modified xsi:type="dcterms:W3CDTF">2023-02-27T09:07:29Z</dcterms:modified>
</cp:coreProperties>
</file>