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61" r:id="rId3"/>
    <p:sldId id="257" r:id="rId4"/>
    <p:sldId id="263" r:id="rId5"/>
    <p:sldId id="286" r:id="rId6"/>
    <p:sldId id="265" r:id="rId7"/>
    <p:sldId id="266" r:id="rId8"/>
    <p:sldId id="281" r:id="rId9"/>
    <p:sldId id="264" r:id="rId10"/>
    <p:sldId id="258" r:id="rId11"/>
    <p:sldId id="270" r:id="rId12"/>
    <p:sldId id="262" r:id="rId13"/>
    <p:sldId id="267" r:id="rId14"/>
    <p:sldId id="288" r:id="rId15"/>
    <p:sldId id="268" r:id="rId16"/>
    <p:sldId id="282" r:id="rId17"/>
    <p:sldId id="283" r:id="rId18"/>
    <p:sldId id="260" r:id="rId19"/>
    <p:sldId id="259" r:id="rId20"/>
    <p:sldId id="278" r:id="rId21"/>
    <p:sldId id="273" r:id="rId22"/>
    <p:sldId id="274" r:id="rId23"/>
    <p:sldId id="275" r:id="rId24"/>
    <p:sldId id="271" r:id="rId25"/>
    <p:sldId id="272" r:id="rId26"/>
    <p:sldId id="280" r:id="rId27"/>
    <p:sldId id="276" r:id="rId28"/>
    <p:sldId id="277" r:id="rId29"/>
    <p:sldId id="279" r:id="rId30"/>
    <p:sldId id="287" r:id="rId31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95" autoAdjust="0"/>
  </p:normalViewPr>
  <p:slideViewPr>
    <p:cSldViewPr>
      <p:cViewPr varScale="1">
        <p:scale>
          <a:sx n="99" d="100"/>
          <a:sy n="99" d="100"/>
        </p:scale>
        <p:origin x="15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3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1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4B20C767-A0A7-4031-974D-5CEC2AE86C57}" type="datetimeFigureOut">
              <a:rPr lang="hu-HU"/>
              <a:pPr>
                <a:defRPr/>
              </a:pPr>
              <a:t>2022. 03. 07.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8386AED-78ED-4D50-8982-48D77A5301D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5254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B71BD-A061-411E-83A9-FDA81FF1D34B}" type="datetime1">
              <a:rPr lang="hu-HU" smtClean="0"/>
              <a:t>2022. 03. 07.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2022. március 08.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53724-7519-4AD8-83D0-7B66D2E1C53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79970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EEA3D-5DDC-4021-AE91-DB3C9762BC4D}" type="datetime1">
              <a:rPr lang="hu-HU" smtClean="0"/>
              <a:t>2022. 03. 07.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2022. március 08.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E5CE7-3C09-4C56-8191-A7FBACA05FD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8114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8B250-D7D1-4826-ADF5-0E0EC322038B}" type="datetime1">
              <a:rPr lang="hu-HU" smtClean="0"/>
              <a:t>2022. 03. 07.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2022. március 08.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C010B-D22B-454D-B672-2929DEAE51A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3323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5E13A-A42E-462B-B7F3-C4AF83B1F4D8}" type="datetime1">
              <a:rPr lang="hu-HU" smtClean="0"/>
              <a:t>2022. 03. 07.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2022. március 08.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D9B9-B9E5-49F6-9748-24CA2D91E03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8960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05430-095C-4FD7-A239-85D6BBA6A307}" type="datetime1">
              <a:rPr lang="hu-HU" smtClean="0"/>
              <a:t>2022. 03. 07.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2022. március 08.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EE8F9-D280-4BA1-9E5F-0562A36C48B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0328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531EA-A001-4CAB-B604-EFC965CB020F}" type="datetime1">
              <a:rPr lang="hu-HU" smtClean="0"/>
              <a:t>2022. 03. 07.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2022. március 08.</a:t>
            </a: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BD200-DA84-4CC3-B9C4-D7AF36A5CF6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8123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30B6D-ED94-4D64-94B5-747E89D08BEC}" type="datetime1">
              <a:rPr lang="hu-HU" smtClean="0"/>
              <a:t>2022. 03. 07.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2022. március 08.</a:t>
            </a: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FDD6A-49B1-45E4-8B76-B4E56FAB22B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4661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880D1-27FB-4783-9D8F-0F449E46827C}" type="datetime1">
              <a:rPr lang="hu-HU" smtClean="0"/>
              <a:t>2022. 03. 07.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2022. március 08.</a:t>
            </a: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AD842-5586-4E69-980C-927E38A211C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898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03012-F281-4296-8C43-AD76716FD4A0}" type="datetime1">
              <a:rPr lang="hu-HU" smtClean="0"/>
              <a:t>2022. 03. 07.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2022. március 08.</a:t>
            </a: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27426-02E4-43B6-82AB-3EEB2578EB7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71900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2C15A-1316-4979-AEEE-9B5966995470}" type="datetime1">
              <a:rPr lang="hu-HU" smtClean="0"/>
              <a:t>2022. 03. 07.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2022. március 08.</a:t>
            </a: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C1D3A-AFAB-49F3-A713-CA427CCD221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12980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66259-F4AE-451C-8CD8-B653CCA497AE}" type="datetime1">
              <a:rPr lang="hu-HU" smtClean="0"/>
              <a:t>2022. 03. 07.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2022. március 08.</a:t>
            </a: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EFE88-E217-45E1-8B32-EDBC87804C8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3448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900C3B-BD8B-4926-AB14-716F70F390FD}" type="datetime1">
              <a:rPr lang="hu-HU" smtClean="0"/>
              <a:t>2022. 03. 07.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u-HU" smtClean="0"/>
              <a:t>2022. március 08.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B875257-6FDC-4582-86F1-18688272104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ka.oszk.hu/022800/022804" TargetMode="External"/><Relationship Id="rId2" Type="http://schemas.openxmlformats.org/officeDocument/2006/relationships/hyperlink" Target="https://tinyurl.com/webarchivala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veszprem.topoteka.net/" TargetMode="External"/><Relationship Id="rId3" Type="http://schemas.openxmlformats.org/officeDocument/2006/relationships/hyperlink" Target="https://www.scribd.com/" TargetMode="External"/><Relationship Id="rId7" Type="http://schemas.openxmlformats.org/officeDocument/2006/relationships/hyperlink" Target="http://www.fortepan.hu/" TargetMode="External"/><Relationship Id="rId2" Type="http://schemas.openxmlformats.org/officeDocument/2006/relationships/hyperlink" Target="https://drive.goog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" TargetMode="External"/><Relationship Id="rId11" Type="http://schemas.openxmlformats.org/officeDocument/2006/relationships/hyperlink" Target="https://kezai.hu/" TargetMode="External"/><Relationship Id="rId5" Type="http://schemas.openxmlformats.org/officeDocument/2006/relationships/hyperlink" Target="https://www.flickr.com/photos/library_of_congress/collections/72157601355524315/" TargetMode="External"/><Relationship Id="rId10" Type="http://schemas.openxmlformats.org/officeDocument/2006/relationships/hyperlink" Target="https://www.civic-epistemologies.eu/workshop-about-innovation-policies-for-cultural-heritage-istitutions/" TargetMode="External"/><Relationship Id="rId4" Type="http://schemas.openxmlformats.org/officeDocument/2006/relationships/hyperlink" Target="https://www.slideshare.net/" TargetMode="External"/><Relationship Id="rId9" Type="http://schemas.openxmlformats.org/officeDocument/2006/relationships/hyperlink" Target="https://www.oszk.hu/civic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science.hu/hu/hunor" TargetMode="External"/><Relationship Id="rId3" Type="http://schemas.openxmlformats.org/officeDocument/2006/relationships/hyperlink" Target="http://www.eisz.mtak.hu/index.php/hu/" TargetMode="External"/><Relationship Id="rId7" Type="http://schemas.openxmlformats.org/officeDocument/2006/relationships/hyperlink" Target="http://ki2.oszk.hu/kf/2015/08/a-doktori-ertekezesek-elektronikus-nyilvanossaganak-szabalyozasa1/" TargetMode="External"/><Relationship Id="rId2" Type="http://schemas.openxmlformats.org/officeDocument/2006/relationships/hyperlink" Target="https://konyvtar.lap.hu/elektronikus_konyvtarak/1122763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Repozit%C3%B3rium" TargetMode="External"/><Relationship Id="rId5" Type="http://schemas.openxmlformats.org/officeDocument/2006/relationships/hyperlink" Target="https://www.szaktars.hu/" TargetMode="External"/><Relationship Id="rId4" Type="http://schemas.openxmlformats.org/officeDocument/2006/relationships/hyperlink" Target="https://adt.arcanum.com/h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indigitalesarchiv.de/" TargetMode="External"/><Relationship Id="rId2" Type="http://schemas.openxmlformats.org/officeDocument/2006/relationships/hyperlink" Target="https://www.langzeitarchivierung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pconline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preservation/digital/" TargetMode="External"/><Relationship Id="rId2" Type="http://schemas.openxmlformats.org/officeDocument/2006/relationships/hyperlink" Target="http://digitalpreservation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viewer?url=http://mekosztaly.oszk.hu/mia/doc/webmuzeum.ppt" TargetMode="External"/><Relationship Id="rId4" Type="http://schemas.openxmlformats.org/officeDocument/2006/relationships/hyperlink" Target="https://www.digitalpreservation.gov/personalarchivin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m.hu/hu/esemenyek/digitalisan-letrejott-born-digital-keziratok-kezelese" TargetMode="External"/><Relationship Id="rId2" Type="http://schemas.openxmlformats.org/officeDocument/2006/relationships/hyperlink" Target="https://www.oszk.hu/kds-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m.hu/hu/esemenyek/born-digital-muhelykonferenci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veltar.hu/iratkepzoknek" TargetMode="External"/><Relationship Id="rId2" Type="http://schemas.openxmlformats.org/officeDocument/2006/relationships/hyperlink" Target="https://www.eleveltar.h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archive.org/web/20201019082140/https:/www.loc.gov/law/help/digital-legal-deposit/compsum.php" TargetMode="External"/><Relationship Id="rId2" Type="http://schemas.openxmlformats.org/officeDocument/2006/relationships/hyperlink" Target="https://www.ifla.org/node/618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www.loc.gov/item/201829933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kirjastaja.digar.ee/" TargetMode="External"/><Relationship Id="rId2" Type="http://schemas.openxmlformats.org/officeDocument/2006/relationships/hyperlink" Target="https://perma.cc/3BLE-XZJ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agyarkozlony.hu/dokumentumok/b880213d783e1a39ea4b0a3c86290da2ec9c5cac/megtekintes" TargetMode="External"/><Relationship Id="rId2" Type="http://schemas.openxmlformats.org/officeDocument/2006/relationships/hyperlink" Target="http://www.oszk.hu/koteles_rendele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gyarkozlony.hu/dokumentumok/146f1997dee9bdc2f9c8692dfde0c4196259e993/megtekintes" TargetMode="External"/><Relationship Id="rId4" Type="http://schemas.openxmlformats.org/officeDocument/2006/relationships/hyperlink" Target="https://magyarkozlony.hu/dokumentumok/ec06d883a1ffd2f988667454eba2cabfc5f27a36/megtekinte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zk.hu/szabalyzato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ek.oszk.hu/19100/19165" TargetMode="External"/><Relationship Id="rId2" Type="http://schemas.openxmlformats.org/officeDocument/2006/relationships/hyperlink" Target="http://mek.oszk.h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hyperlink" Target="https://docs.google.com/forms/d/e/1FAIpQLSek1DiO6Dit8q_F26asq8Dclcn1Jz6meEPEb4ZLNm8S-dBKzg/viewform?formkey=dGZ6NjEtNjZ4a2NNV0JFTXpDS1RQQUE6MQ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pa.oszk.hu/html/kapcsolat/#bejelent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://epa.oszk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epa.oszk.hu/00800/00846" TargetMode="External"/><Relationship Id="rId4" Type="http://schemas.openxmlformats.org/officeDocument/2006/relationships/hyperlink" Target="https://epa.oszk.hu/html/irattar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ka.oszk.hu/061200/061251" TargetMode="External"/><Relationship Id="rId2" Type="http://schemas.openxmlformats.org/officeDocument/2006/relationships/hyperlink" Target="http://dka.oszk.h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nektar.oszk.hu/hu/manifestation/925473" TargetMode="External"/><Relationship Id="rId7" Type="http://schemas.openxmlformats.org/officeDocument/2006/relationships/image" Target="../media/image12.jpg"/><Relationship Id="rId2" Type="http://schemas.openxmlformats.org/officeDocument/2006/relationships/hyperlink" Target="http://oszkdk.oszk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oszkdk.oszk.hu/DRJ/12650" TargetMode="External"/><Relationship Id="rId4" Type="http://schemas.openxmlformats.org/officeDocument/2006/relationships/hyperlink" Target="http://oszkdk.oszk.hu/DRJ/39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zk.hu/okr-webarchivalas" TargetMode="External"/><Relationship Id="rId2" Type="http://schemas.openxmlformats.org/officeDocument/2006/relationships/hyperlink" Target="http://mek.oszk.hu/html/irattar/eloadas/2006/mia.ht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rchivum.oszk.hu/" TargetMode="External"/><Relationship Id="rId2" Type="http://schemas.openxmlformats.org/officeDocument/2006/relationships/hyperlink" Target="http://mekosztaly.oszk.hu/mi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rms.office.com/r/Cz3GsHSQEd" TargetMode="External"/><Relationship Id="rId4" Type="http://schemas.openxmlformats.org/officeDocument/2006/relationships/hyperlink" Target="https://webarchivum.oszk.hu/webarchivum/reszgyujtemenyek-szerint/demo-kezdolap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rchivum.oszk.hu/tartalomgazdaknak/szolgaltatasi-engedely-urlap/" TargetMode="External"/><Relationship Id="rId2" Type="http://schemas.openxmlformats.org/officeDocument/2006/relationships/hyperlink" Target="https://webarchivum.oszk.hu/webarchivum/reszgyujtemenyek-szerint/demo-kezdola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rchiv.onb.ac.at/" TargetMode="External"/><Relationship Id="rId2" Type="http://schemas.openxmlformats.org/officeDocument/2006/relationships/hyperlink" Target="http://mekosztaly.oszk.hu/mia/doc/Webarchivalas-Dania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ebservices.archive.org/public/nww/de/index-en.html" TargetMode="External"/><Relationship Id="rId4" Type="http://schemas.openxmlformats.org/officeDocument/2006/relationships/hyperlink" Target="https://www.webarchiv.cz/en/about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zk.hu/kds-k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elpiszfolyoirat/" TargetMode="External"/><Relationship Id="rId2" Type="http://schemas.openxmlformats.org/officeDocument/2006/relationships/hyperlink" Target="http://nektar.oszk.hu/hu/manifestation/26673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dex.hu/techtud/2022/02/26/kozepkori-irodalom-elveszett-muvek-kornyezettan-ismeretlenfajok-statisztikai-modell/" TargetMode="External"/><Relationship Id="rId5" Type="http://schemas.openxmlformats.org/officeDocument/2006/relationships/hyperlink" Target="https://www.internetlivestats.com/" TargetMode="External"/><Relationship Id="rId4" Type="http://schemas.openxmlformats.org/officeDocument/2006/relationships/hyperlink" Target="https://epa.oszk.hu/04100/04160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net.jogtar.hu/jogszabaly?docid=A20H1358.KOR&amp;txtreferer=00000001.txt" TargetMode="External"/><Relationship Id="rId2" Type="http://schemas.openxmlformats.org/officeDocument/2006/relationships/hyperlink" Target="http://njt.hu/cgi_bin/njt_doc.cgi?docid=219746.38360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et.jogtar.hu/jogszabaly?docid=a2000626.kor" TargetMode="External"/><Relationship Id="rId4" Type="http://schemas.openxmlformats.org/officeDocument/2006/relationships/hyperlink" Target="https://magyarkozlony.hu/dokumentumok/5782f7801271c0a701d54f792e65df5c6fa4224d/megtekinte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ebarchivum.oszk.hu/webarchivum/bongeszes/megszunt-webhelyek/" TargetMode="External"/><Relationship Id="rId3" Type="http://schemas.openxmlformats.org/officeDocument/2006/relationships/hyperlink" Target="https://web.archive.org/web/20200408203437/http:/www.unesco.hu/archivum-2009-vegeig/kommunikacio-informacio/" TargetMode="External"/><Relationship Id="rId7" Type="http://schemas.openxmlformats.org/officeDocument/2006/relationships/hyperlink" Target="http://iwiw.hu/" TargetMode="External"/><Relationship Id="rId2" Type="http://schemas.openxmlformats.org/officeDocument/2006/relationships/hyperlink" Target="http://portal.unesco.org/en/ev.php-URL_ID=17721&amp;URL_DO=DO_TOPIC&amp;URL_SECTION=20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k.iif.hu/" TargetMode="External"/><Relationship Id="rId5" Type="http://schemas.openxmlformats.org/officeDocument/2006/relationships/hyperlink" Target="http://anagykonyv.hu/" TargetMode="External"/><Relationship Id="rId4" Type="http://schemas.openxmlformats.org/officeDocument/2006/relationships/hyperlink" Target="http://epa.oszk.hu/01300/01367/00059/pdf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listserv.niif.hu/pipermail/katalist/2022-March/043439.html" TargetMode="External"/><Relationship Id="rId3" Type="http://schemas.openxmlformats.org/officeDocument/2006/relationships/hyperlink" Target="https://wiki.archiveteam.org/" TargetMode="External"/><Relationship Id="rId7" Type="http://schemas.openxmlformats.org/officeDocument/2006/relationships/hyperlink" Target="https://www.sucho.org/" TargetMode="External"/><Relationship Id="rId2" Type="http://schemas.openxmlformats.org/officeDocument/2006/relationships/hyperlink" Target="https://www.archiveteam.org/index.php?title=Category:Lost_Sit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kosztaly.oszk.hu/mia/e-learning/peldak/MEK2_url_ellenorzes.html" TargetMode="External"/><Relationship Id="rId5" Type="http://schemas.openxmlformats.org/officeDocument/2006/relationships/hyperlink" Target="http://epa.oszk.hu/html/katalogus/" TargetMode="External"/><Relationship Id="rId4" Type="http://schemas.openxmlformats.org/officeDocument/2006/relationships/hyperlink" Target="http://archiveteam.hu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fileinfo.com/extension/lit" TargetMode="External"/><Relationship Id="rId13" Type="http://schemas.openxmlformats.org/officeDocument/2006/relationships/hyperlink" Target="https://www.loc.gov/programs/digital-collections-management/digital-formats/" TargetMode="External"/><Relationship Id="rId3" Type="http://schemas.openxmlformats.org/officeDocument/2006/relationships/hyperlink" Target="https://dka.oszk.hu/html/kepoldal/index.phtml?id=196" TargetMode="External"/><Relationship Id="rId7" Type="http://schemas.openxmlformats.org/officeDocument/2006/relationships/hyperlink" Target="https://mek.oszk.hu/01200/01293/" TargetMode="External"/><Relationship Id="rId12" Type="http://schemas.openxmlformats.org/officeDocument/2006/relationships/hyperlink" Target="https://www.loc.gov/preservation/digital/formats/index.html" TargetMode="External"/><Relationship Id="rId2" Type="http://schemas.openxmlformats.org/officeDocument/2006/relationships/hyperlink" Target="https://hu.wikipedia.org/wiki/Adobe_Flas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k.oszk.hu/00000/00060/" TargetMode="External"/><Relationship Id="rId11" Type="http://schemas.openxmlformats.org/officeDocument/2006/relationships/hyperlink" Target="https://ebook.online-convert.com/convert/lit-to-mobi" TargetMode="External"/><Relationship Id="rId5" Type="http://schemas.openxmlformats.org/officeDocument/2006/relationships/hyperlink" Target="https://jelesnapok.oszk.hu/" TargetMode="External"/><Relationship Id="rId10" Type="http://schemas.openxmlformats.org/officeDocument/2006/relationships/hyperlink" Target="http://nektar.oszk.hu/hu/manifestation/2648414" TargetMode="External"/><Relationship Id="rId4" Type="http://schemas.openxmlformats.org/officeDocument/2006/relationships/hyperlink" Target="http://mffa.hu/" TargetMode="External"/><Relationship Id="rId9" Type="http://schemas.openxmlformats.org/officeDocument/2006/relationships/hyperlink" Target="https://en.wikipedia.org/wiki/Microsoft_Reader" TargetMode="External"/><Relationship Id="rId14" Type="http://schemas.openxmlformats.org/officeDocument/2006/relationships/hyperlink" Target="https://www.loc.gov/preservation/resources/rfs/text.html#digita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epido.oszk.hu/" TargetMode="External"/><Relationship Id="rId13" Type="http://schemas.openxmlformats.org/officeDocument/2006/relationships/hyperlink" Target="https://mek.oszk.hu/05100/05116" TargetMode="External"/><Relationship Id="rId3" Type="http://schemas.openxmlformats.org/officeDocument/2006/relationships/hyperlink" Target="https://mek.oszk.hu/01100/01120/" TargetMode="External"/><Relationship Id="rId7" Type="http://schemas.openxmlformats.org/officeDocument/2006/relationships/hyperlink" Target="http://ertelmezo.oszk.hu/" TargetMode="External"/><Relationship Id="rId12" Type="http://schemas.openxmlformats.org/officeDocument/2006/relationships/hyperlink" Target="https://web.archive.org/web/20071128113906/http:/www.neumann-haz.hu/index.html" TargetMode="External"/><Relationship Id="rId2" Type="http://schemas.openxmlformats.org/officeDocument/2006/relationships/hyperlink" Target="http://nektar.oszk.hu/hu/manifestation/33896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meter.oszk.hu/" TargetMode="External"/><Relationship Id="rId11" Type="http://schemas.openxmlformats.org/officeDocument/2006/relationships/hyperlink" Target="https://kepkonyvtar.hu/" TargetMode="External"/><Relationship Id="rId5" Type="http://schemas.openxmlformats.org/officeDocument/2006/relationships/hyperlink" Target="https://hu.wikipedia.org/wiki/Lemezk%C3%A9pf%C3%A1jl" TargetMode="External"/><Relationship Id="rId15" Type="http://schemas.openxmlformats.org/officeDocument/2006/relationships/image" Target="../media/image4.jpeg"/><Relationship Id="rId10" Type="http://schemas.openxmlformats.org/officeDocument/2006/relationships/hyperlink" Target="https://corvina.hu/" TargetMode="External"/><Relationship Id="rId4" Type="http://schemas.openxmlformats.org/officeDocument/2006/relationships/hyperlink" Target="https://www.arcanum.hu/hu/online-kiadvanyok/Verstar-verstar-otven-kolto-osszes-verse-2/virag-benedek-2B42/" TargetMode="External"/><Relationship Id="rId9" Type="http://schemas.openxmlformats.org/officeDocument/2006/relationships/hyperlink" Target="http://emsz.db.iif.hu/" TargetMode="External"/><Relationship Id="rId14" Type="http://schemas.openxmlformats.org/officeDocument/2006/relationships/hyperlink" Target="https://web.archive.org/web/20190327195846/https:/eldorado.oszk.h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archive.org/web/20030212083928/http:/www.idg.hu/expo/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epa.oszk.hu/02900/02935/0001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yi.hu/ohold/index.html" TargetMode="External"/><Relationship Id="rId5" Type="http://schemas.openxmlformats.org/officeDocument/2006/relationships/hyperlink" Target="https://epa.oszk.hu/03900/03934" TargetMode="External"/><Relationship Id="rId4" Type="http://schemas.openxmlformats.org/officeDocument/2006/relationships/hyperlink" Target="http://epa.oszk.hu/00000/00019/00069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ley.com/network/librarians/supporting-researchers/3-trends-for-the-demand-of-older-research-new" TargetMode="External"/><Relationship Id="rId2" Type="http://schemas.openxmlformats.org/officeDocument/2006/relationships/hyperlink" Target="http://www.kithirlevel.hu/index.php?kh=640%25-kal_nagyobb_esellyel_hasznaljak_a_regi_dokumentumot_ha_digitalizalja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ctrTitle"/>
          </p:nvPr>
        </p:nvSpPr>
        <p:spPr>
          <a:xfrm>
            <a:off x="611188" y="1052512"/>
            <a:ext cx="7772400" cy="4176687"/>
          </a:xfrm>
        </p:spPr>
        <p:txBody>
          <a:bodyPr/>
          <a:lstStyle/>
          <a:p>
            <a:pPr eaLnBrk="1" hangingPunct="1"/>
            <a:r>
              <a:rPr lang="hu-HU" altLang="hu-HU" b="1" dirty="0" smtClean="0"/>
              <a:t>Az internet archiválása mint közgyűjteményi feladat</a:t>
            </a:r>
            <a:br>
              <a:rPr lang="hu-HU" altLang="hu-HU" b="1" dirty="0" smtClean="0"/>
            </a:br>
            <a:r>
              <a:rPr lang="hu-HU" altLang="hu-HU" b="1" dirty="0" smtClean="0"/>
              <a:t>akkreditált képzés</a:t>
            </a:r>
            <a:br>
              <a:rPr lang="hu-HU" altLang="hu-HU" b="1" dirty="0" smtClean="0"/>
            </a:br>
            <a:r>
              <a:rPr lang="hu-HU" altLang="hu-HU" sz="4200" b="1" dirty="0" smtClean="0"/>
              <a:t>1. modul: Alapozó ismeretek</a:t>
            </a:r>
            <a:br>
              <a:rPr lang="hu-HU" altLang="hu-HU" sz="4200" b="1" dirty="0" smtClean="0"/>
            </a:br>
            <a:r>
              <a:rPr lang="hu-HU" altLang="hu-HU" b="1" dirty="0" smtClean="0"/>
              <a:t> </a:t>
            </a:r>
            <a:r>
              <a:rPr lang="hu-HU" altLang="hu-HU" sz="3600" b="1" dirty="0" smtClean="0"/>
              <a:t>Bevezetés</a:t>
            </a:r>
            <a:br>
              <a:rPr lang="hu-HU" altLang="hu-HU" sz="3600" b="1" dirty="0" smtClean="0"/>
            </a:br>
            <a:r>
              <a:rPr lang="hu-HU" altLang="hu-HU" sz="3600" b="1" dirty="0" smtClean="0">
                <a:hlinkClick r:id="rId2"/>
              </a:rPr>
              <a:t>tinyurl.com/</a:t>
            </a:r>
            <a:r>
              <a:rPr lang="hu-HU" altLang="hu-HU" sz="3600" b="1" dirty="0" err="1" smtClean="0">
                <a:hlinkClick r:id="rId2"/>
              </a:rPr>
              <a:t>internetarchivalas</a:t>
            </a:r>
            <a:endParaRPr lang="hu-HU" altLang="hu-HU" sz="3600" dirty="0" smtClean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31913" y="5373688"/>
            <a:ext cx="6400800" cy="1151656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Budapest, 2022. március 8.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u-HU" dirty="0" smtClean="0"/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hu-HU" sz="1800" dirty="0" smtClean="0"/>
              <a:t>		</a:t>
            </a:r>
            <a:r>
              <a:rPr lang="hu-HU" sz="1800" b="1" dirty="0" smtClean="0"/>
              <a:t>URL</a:t>
            </a:r>
            <a:r>
              <a:rPr lang="hu-HU" sz="1800" dirty="0" smtClean="0"/>
              <a:t>: </a:t>
            </a:r>
            <a:r>
              <a:rPr lang="hu-HU" sz="1800" dirty="0" smtClean="0">
                <a:hlinkClick r:id="rId3"/>
              </a:rPr>
              <a:t>https</a:t>
            </a:r>
            <a:r>
              <a:rPr lang="hu-HU" sz="1800" dirty="0">
                <a:hlinkClick r:id="rId3"/>
              </a:rPr>
              <a:t>://</a:t>
            </a:r>
            <a:r>
              <a:rPr lang="hu-HU" sz="1800" dirty="0" smtClean="0">
                <a:hlinkClick r:id="rId3"/>
              </a:rPr>
              <a:t>dka.oszk.hu/022800/022804</a:t>
            </a:r>
            <a:r>
              <a:rPr lang="hu-HU" sz="1800" dirty="0" smtClean="0"/>
              <a:t> </a:t>
            </a:r>
          </a:p>
        </p:txBody>
      </p:sp>
      <p:pic>
        <p:nvPicPr>
          <p:cNvPr id="3076" name="Picture 5" descr="CÃ­ml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23526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34938"/>
            <a:ext cx="1514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0113" y="5186363"/>
            <a:ext cx="142875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400" dirty="0" smtClean="0"/>
              <a:t>2. A közgyűjtemények feladata az internetes kultúra megőrzésében</a:t>
            </a:r>
          </a:p>
        </p:txBody>
      </p:sp>
      <p:sp>
        <p:nvSpPr>
          <p:cNvPr id="12291" name="Tartalom helye 2"/>
          <p:cNvSpPr>
            <a:spLocks noGrp="1"/>
          </p:cNvSpPr>
          <p:nvPr>
            <p:ph idx="1"/>
          </p:nvPr>
        </p:nvSpPr>
        <p:spPr>
          <a:xfrm>
            <a:off x="395288" y="1628775"/>
            <a:ext cx="8229600" cy="4321175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Cégek, önkéntesek a megőrzésben; Felhőszolgáltatások – tárolás és megosztás;</a:t>
            </a:r>
          </a:p>
          <a:p>
            <a:pPr lvl="1" eaLnBrk="1" hangingPunct="1"/>
            <a:r>
              <a:rPr lang="hu-HU" altLang="hu-HU" dirty="0" smtClean="0"/>
              <a:t>Pl. </a:t>
            </a:r>
            <a:r>
              <a:rPr lang="hu-HU" altLang="hu-HU" dirty="0" smtClean="0">
                <a:hlinkClick r:id="rId2"/>
              </a:rPr>
              <a:t>Google Drive</a:t>
            </a:r>
            <a:r>
              <a:rPr lang="hu-HU" altLang="hu-HU" dirty="0" smtClean="0"/>
              <a:t>, </a:t>
            </a:r>
            <a:r>
              <a:rPr lang="hu-HU" altLang="hu-HU" dirty="0" err="1" smtClean="0">
                <a:hlinkClick r:id="rId3"/>
              </a:rPr>
              <a:t>Scribd</a:t>
            </a:r>
            <a:r>
              <a:rPr lang="hu-HU" altLang="hu-HU" dirty="0" smtClean="0"/>
              <a:t>, </a:t>
            </a:r>
            <a:r>
              <a:rPr lang="hu-HU" altLang="hu-HU" dirty="0" err="1" smtClean="0">
                <a:hlinkClick r:id="rId4"/>
              </a:rPr>
              <a:t>SlideShare</a:t>
            </a:r>
            <a:r>
              <a:rPr lang="hu-HU" altLang="hu-HU" dirty="0" smtClean="0"/>
              <a:t>, </a:t>
            </a:r>
            <a:r>
              <a:rPr lang="hu-HU" altLang="hu-HU" dirty="0" err="1" smtClean="0">
                <a:hlinkClick r:id="rId5"/>
              </a:rPr>
              <a:t>Flickr</a:t>
            </a:r>
            <a:r>
              <a:rPr lang="hu-HU" altLang="hu-HU" dirty="0" smtClean="0"/>
              <a:t>, </a:t>
            </a:r>
            <a:r>
              <a:rPr lang="hu-HU" altLang="hu-HU" dirty="0" err="1" smtClean="0">
                <a:hlinkClick r:id="rId6"/>
              </a:rPr>
              <a:t>Youtube</a:t>
            </a:r>
            <a:endParaRPr lang="hu-HU" altLang="hu-HU" dirty="0" smtClean="0"/>
          </a:p>
          <a:p>
            <a:pPr eaLnBrk="1" hangingPunct="1"/>
            <a:r>
              <a:rPr lang="hu-HU" altLang="hu-HU" dirty="0" smtClean="0"/>
              <a:t>Közösségi oldalak a megőrzésért;</a:t>
            </a:r>
          </a:p>
          <a:p>
            <a:pPr lvl="1" eaLnBrk="1" hangingPunct="1"/>
            <a:r>
              <a:rPr lang="hu-HU" altLang="hu-HU" dirty="0" smtClean="0"/>
              <a:t>Pl. </a:t>
            </a:r>
            <a:r>
              <a:rPr lang="hu-HU" altLang="hu-HU" dirty="0" err="1" smtClean="0">
                <a:hlinkClick r:id="rId7"/>
              </a:rPr>
              <a:t>Fortepan</a:t>
            </a:r>
            <a:r>
              <a:rPr lang="hu-HU" altLang="hu-HU" dirty="0" smtClean="0"/>
              <a:t>, </a:t>
            </a:r>
            <a:br>
              <a:rPr lang="hu-HU" altLang="hu-HU" dirty="0" smtClean="0"/>
            </a:br>
            <a:r>
              <a:rPr lang="hu-HU" altLang="hu-HU" dirty="0" err="1" smtClean="0">
                <a:hlinkClick r:id="rId8"/>
              </a:rPr>
              <a:t>Topotheque</a:t>
            </a:r>
            <a:r>
              <a:rPr lang="hu-HU" altLang="hu-HU" dirty="0" smtClean="0"/>
              <a:t> (lásd </a:t>
            </a:r>
            <a:r>
              <a:rPr lang="hu-HU" altLang="hu-HU" dirty="0" err="1" smtClean="0">
                <a:hlinkClick r:id="rId9"/>
              </a:rPr>
              <a:t>Civic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workshop</a:t>
            </a:r>
            <a:r>
              <a:rPr lang="hu-HU" altLang="hu-HU" dirty="0" smtClean="0"/>
              <a:t> </a:t>
            </a:r>
            <a:r>
              <a:rPr lang="hu-HU" altLang="hu-HU" dirty="0" smtClean="0">
                <a:hlinkClick r:id="rId10"/>
              </a:rPr>
              <a:t>előadás</a:t>
            </a:r>
            <a:r>
              <a:rPr lang="hu-HU" altLang="hu-HU" dirty="0" smtClean="0"/>
              <a:t>)</a:t>
            </a:r>
          </a:p>
          <a:p>
            <a:pPr eaLnBrk="1" hangingPunct="1"/>
            <a:r>
              <a:rPr lang="hu-HU" altLang="hu-HU" dirty="0" smtClean="0"/>
              <a:t>Állami programok, pl.;</a:t>
            </a:r>
          </a:p>
          <a:p>
            <a:pPr lvl="1" eaLnBrk="1" hangingPunct="1"/>
            <a:r>
              <a:rPr lang="hu-HU" altLang="hu-HU" dirty="0" smtClean="0">
                <a:hlinkClick r:id="rId11"/>
              </a:rPr>
              <a:t>Kézai Simon Program </a:t>
            </a:r>
            <a:r>
              <a:rPr lang="hu-HU" altLang="hu-HU" dirty="0" smtClean="0"/>
              <a:t>– családi fotók megőrzésére</a:t>
            </a:r>
          </a:p>
          <a:p>
            <a:pPr lvl="1" eaLnBrk="1" hangingPunct="1"/>
            <a:endParaRPr lang="hu-HU" altLang="hu-HU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2022. március 08.</a:t>
            </a:r>
            <a:endParaRPr lang="hu-HU"/>
          </a:p>
        </p:txBody>
      </p:sp>
      <p:sp>
        <p:nvSpPr>
          <p:cNvPr id="12293" name="Dia számának hely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F56496-2C72-4FF7-85D9-4F2C9581812E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468313" y="44450"/>
            <a:ext cx="8229600" cy="1143000"/>
          </a:xfrm>
        </p:spPr>
        <p:txBody>
          <a:bodyPr/>
          <a:lstStyle/>
          <a:p>
            <a:r>
              <a:rPr lang="hu-HU" altLang="hu-HU" sz="3400" dirty="0" smtClean="0"/>
              <a:t>2. A közgyűjtemények feladata az internetes kultúra megőrzésében</a:t>
            </a: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>
          <a:xfrm>
            <a:off x="468312" y="1196975"/>
            <a:ext cx="8352159" cy="5400675"/>
          </a:xfrm>
        </p:spPr>
        <p:txBody>
          <a:bodyPr/>
          <a:lstStyle/>
          <a:p>
            <a:pPr eaLnBrk="1" hangingPunct="1"/>
            <a:r>
              <a:rPr lang="hu-HU" altLang="hu-HU" sz="2400" dirty="0" smtClean="0"/>
              <a:t>A könyvtárak gyűjtőköri tevékenysége az analóg, nyomtatott dokumentumokra koncentrál</a:t>
            </a:r>
          </a:p>
          <a:p>
            <a:pPr lvl="1" eaLnBrk="1" hangingPunct="1"/>
            <a:r>
              <a:rPr lang="hu-HU" altLang="hu-HU" sz="2200" dirty="0" smtClean="0"/>
              <a:t>Inkább a helyi analóg állomány digitalizálása -&gt; </a:t>
            </a:r>
            <a:r>
              <a:rPr lang="hu-HU" altLang="hu-HU" sz="2200" dirty="0" smtClean="0">
                <a:hlinkClick r:id="rId2"/>
              </a:rPr>
              <a:t>digitális könyvtárak</a:t>
            </a:r>
            <a:r>
              <a:rPr lang="hu-HU" altLang="hu-HU" sz="2200" dirty="0" smtClean="0"/>
              <a:t> </a:t>
            </a:r>
          </a:p>
          <a:p>
            <a:pPr lvl="1" eaLnBrk="1" hangingPunct="1"/>
            <a:r>
              <a:rPr lang="hu-HU" altLang="hu-HU" sz="2200" dirty="0" smtClean="0"/>
              <a:t>Inkább távoli online források hozzáférése, pl. </a:t>
            </a:r>
            <a:r>
              <a:rPr lang="hu-HU" altLang="hu-HU" sz="2200" dirty="0" smtClean="0">
                <a:hlinkClick r:id="rId3"/>
              </a:rPr>
              <a:t>EISZ</a:t>
            </a:r>
            <a:r>
              <a:rPr lang="hu-HU" altLang="hu-HU" sz="2200" dirty="0" smtClean="0"/>
              <a:t>, </a:t>
            </a:r>
            <a:r>
              <a:rPr lang="hu-HU" altLang="hu-HU" sz="2200" dirty="0" smtClean="0">
                <a:hlinkClick r:id="rId4"/>
              </a:rPr>
              <a:t>ADT</a:t>
            </a:r>
            <a:r>
              <a:rPr lang="hu-HU" altLang="hu-HU" sz="2200" dirty="0" smtClean="0"/>
              <a:t>, </a:t>
            </a:r>
            <a:r>
              <a:rPr lang="hu-HU" altLang="hu-HU" sz="2200" dirty="0" smtClean="0">
                <a:hlinkClick r:id="rId5"/>
              </a:rPr>
              <a:t>SZAKTÁRS</a:t>
            </a:r>
            <a:endParaRPr lang="hu-HU" altLang="hu-HU" sz="2200" dirty="0" smtClean="0"/>
          </a:p>
          <a:p>
            <a:pPr eaLnBrk="1" hangingPunct="1"/>
            <a:r>
              <a:rPr lang="hu-HU" altLang="hu-HU" sz="2400" dirty="0" smtClean="0"/>
              <a:t>Felsőoktatási, tudományos könyvtárak – </a:t>
            </a:r>
            <a:r>
              <a:rPr lang="hu-HU" altLang="hu-HU" sz="2400" dirty="0" err="1" smtClean="0"/>
              <a:t>open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science</a:t>
            </a:r>
            <a:r>
              <a:rPr lang="hu-HU" altLang="hu-HU" sz="2400" dirty="0" smtClean="0"/>
              <a:t> – </a:t>
            </a:r>
            <a:r>
              <a:rPr lang="hu-HU" altLang="hu-HU" sz="2400" dirty="0" err="1" smtClean="0">
                <a:hlinkClick r:id="rId6"/>
              </a:rPr>
              <a:t>repozitóriumok</a:t>
            </a:r>
            <a:endParaRPr lang="hu-HU" altLang="hu-HU" sz="2400" dirty="0" smtClean="0"/>
          </a:p>
          <a:p>
            <a:pPr lvl="1" eaLnBrk="1" hangingPunct="1"/>
            <a:r>
              <a:rPr lang="hu-HU" altLang="hu-HU" sz="2200" dirty="0" smtClean="0"/>
              <a:t>Doktori </a:t>
            </a:r>
            <a:r>
              <a:rPr lang="hu-HU" altLang="hu-HU" sz="2200" dirty="0" smtClean="0">
                <a:hlinkClick r:id="rId7"/>
              </a:rPr>
              <a:t>disszertációk</a:t>
            </a:r>
            <a:endParaRPr lang="hu-HU" altLang="hu-HU" sz="2200" dirty="0" smtClean="0"/>
          </a:p>
          <a:p>
            <a:pPr lvl="1" eaLnBrk="1" hangingPunct="1"/>
            <a:r>
              <a:rPr lang="hu-HU" altLang="hu-HU" sz="2200" dirty="0" smtClean="0"/>
              <a:t>Helyi oktatók cikkei, tanulmányai</a:t>
            </a:r>
          </a:p>
          <a:p>
            <a:pPr lvl="1" eaLnBrk="1" hangingPunct="1"/>
            <a:r>
              <a:rPr lang="hu-HU" altLang="hu-HU" sz="2200" dirty="0" smtClean="0"/>
              <a:t>Kutatási anyagok</a:t>
            </a:r>
          </a:p>
          <a:p>
            <a:pPr lvl="1" eaLnBrk="1" hangingPunct="1"/>
            <a:r>
              <a:rPr lang="hu-HU" altLang="hu-HU" sz="2200" dirty="0" smtClean="0">
                <a:hlinkClick r:id="rId8"/>
              </a:rPr>
              <a:t>HUNOR </a:t>
            </a:r>
            <a:r>
              <a:rPr lang="hu-HU" altLang="hu-HU" sz="2200" dirty="0" smtClean="0"/>
              <a:t>konzorcium</a:t>
            </a:r>
          </a:p>
          <a:p>
            <a:pPr eaLnBrk="1" hangingPunct="1"/>
            <a:r>
              <a:rPr lang="hu-HU" altLang="hu-HU" sz="2400" b="1" dirty="0" smtClean="0">
                <a:solidFill>
                  <a:srgbClr val="00B050"/>
                </a:solidFill>
              </a:rPr>
              <a:t>Kinek a könyvtárában foglalkoznak eredeti digitális dokumentumok megőrzésével és milyenekkel?</a:t>
            </a:r>
            <a:endParaRPr lang="hu-HU" altLang="hu-HU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2022. március 08.</a:t>
            </a:r>
            <a:endParaRPr lang="hu-HU"/>
          </a:p>
        </p:txBody>
      </p:sp>
      <p:sp>
        <p:nvSpPr>
          <p:cNvPr id="13317" name="Dia számának hely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D1D5B2-714B-4532-B0CB-E0F7D6A8A737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>
          <a:xfrm>
            <a:off x="457200" y="138113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3400" dirty="0" smtClean="0"/>
              <a:t>2. A közgyűjtemények feladata az internetes kultúra megőrzésében</a:t>
            </a:r>
          </a:p>
        </p:txBody>
      </p:sp>
      <p:sp>
        <p:nvSpPr>
          <p:cNvPr id="14339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59598"/>
          </a:xfrm>
        </p:spPr>
        <p:txBody>
          <a:bodyPr/>
          <a:lstStyle/>
          <a:p>
            <a:pPr eaLnBrk="1" hangingPunct="1"/>
            <a:r>
              <a:rPr lang="hu-HU" altLang="hu-HU" sz="2800" b="1" dirty="0" smtClean="0"/>
              <a:t>NESTOR</a:t>
            </a:r>
            <a:r>
              <a:rPr lang="hu-HU" altLang="hu-HU" sz="2800" dirty="0" smtClean="0"/>
              <a:t>; egy német közgyűjteményi szövetség a hosszú távú digitális megőrzés érdekében. Munkacsoportok, dokumentumok, szabványok, rendezvények stb.</a:t>
            </a:r>
          </a:p>
          <a:p>
            <a:pPr lvl="1" eaLnBrk="1" hangingPunct="1"/>
            <a:r>
              <a:rPr lang="hu-HU" altLang="hu-HU" sz="2600" dirty="0" smtClean="0">
                <a:hlinkClick r:id="rId2"/>
              </a:rPr>
              <a:t>https://www.langzeitarchivierung.de</a:t>
            </a:r>
            <a:endParaRPr lang="hu-HU" altLang="hu-HU" sz="2600" dirty="0" smtClean="0"/>
          </a:p>
          <a:p>
            <a:pPr lvl="1" eaLnBrk="1" hangingPunct="1"/>
            <a:r>
              <a:rPr lang="hu-HU" altLang="hu-HU" sz="2600" dirty="0">
                <a:hlinkClick r:id="rId3"/>
              </a:rPr>
              <a:t>https://meindigitalesarchiv.de</a:t>
            </a:r>
            <a:r>
              <a:rPr lang="hu-HU" altLang="hu-HU" sz="2600" dirty="0" smtClean="0">
                <a:hlinkClick r:id="rId3"/>
              </a:rPr>
              <a:t>/</a:t>
            </a:r>
            <a:r>
              <a:rPr lang="hu-HU" altLang="hu-HU" sz="2600" dirty="0" smtClean="0"/>
              <a:t> </a:t>
            </a:r>
          </a:p>
          <a:p>
            <a:pPr eaLnBrk="1" hangingPunct="1"/>
            <a:r>
              <a:rPr lang="hu-HU" altLang="hu-HU" sz="2800" b="1" dirty="0" smtClean="0"/>
              <a:t>DCP</a:t>
            </a:r>
            <a:r>
              <a:rPr lang="hu-HU" altLang="hu-HU" sz="2800" dirty="0" smtClean="0"/>
              <a:t> – Digital </a:t>
            </a:r>
            <a:r>
              <a:rPr lang="hu-HU" altLang="hu-HU" sz="2800" dirty="0" err="1" smtClean="0"/>
              <a:t>Preservation</a:t>
            </a:r>
            <a:r>
              <a:rPr lang="hu-HU" altLang="hu-HU" sz="2800" dirty="0" smtClean="0"/>
              <a:t> </a:t>
            </a:r>
            <a:r>
              <a:rPr lang="hu-HU" altLang="hu-HU" sz="2800" dirty="0" err="1" smtClean="0"/>
              <a:t>Coalition</a:t>
            </a:r>
            <a:r>
              <a:rPr lang="hu-HU" altLang="hu-HU" sz="2800" dirty="0" smtClean="0"/>
              <a:t>; brit közgyűjtemények, egyetemek, egyéb intézmények szövetsége a hosszú távú digitális megőrzés érdekében</a:t>
            </a:r>
          </a:p>
          <a:p>
            <a:pPr lvl="1" eaLnBrk="1" hangingPunct="1"/>
            <a:r>
              <a:rPr lang="hu-HU" altLang="hu-HU" sz="2600" dirty="0" smtClean="0">
                <a:hlinkClick r:id="rId4"/>
              </a:rPr>
              <a:t>https://www.dpconline.org</a:t>
            </a:r>
            <a:endParaRPr lang="hu-HU" altLang="hu-HU" sz="2600" dirty="0" smtClean="0"/>
          </a:p>
          <a:p>
            <a:pPr eaLnBrk="1" hangingPunct="1"/>
            <a:endParaRPr lang="hu-HU" altLang="hu-HU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2022. március 08.</a:t>
            </a:r>
            <a:endParaRPr lang="hu-HU"/>
          </a:p>
        </p:txBody>
      </p:sp>
      <p:sp>
        <p:nvSpPr>
          <p:cNvPr id="14341" name="Dia számának hely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29BC3A-8CEC-4A0C-98A4-2BFC62178825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400" dirty="0" smtClean="0"/>
              <a:t>2. A közgyűjtemények feladata az internetes kultúra megőrzésében</a:t>
            </a:r>
          </a:p>
        </p:txBody>
      </p:sp>
      <p:sp>
        <p:nvSpPr>
          <p:cNvPr id="15363" name="Tartalom helye 2"/>
          <p:cNvSpPr>
            <a:spLocks noGrp="1"/>
          </p:cNvSpPr>
          <p:nvPr>
            <p:ph idx="1"/>
          </p:nvPr>
        </p:nvSpPr>
        <p:spPr>
          <a:xfrm>
            <a:off x="323528" y="1393825"/>
            <a:ext cx="8496944" cy="4962525"/>
          </a:xfrm>
        </p:spPr>
        <p:txBody>
          <a:bodyPr/>
          <a:lstStyle/>
          <a:p>
            <a:pPr eaLnBrk="1" hangingPunct="1"/>
            <a:r>
              <a:rPr lang="en-US" altLang="hu-HU" sz="3000" b="1" dirty="0" smtClean="0"/>
              <a:t>Digital Preservation </a:t>
            </a:r>
            <a:r>
              <a:rPr lang="en-US" altLang="hu-HU" sz="3000" dirty="0" smtClean="0"/>
              <a:t>at the Library of Congress</a:t>
            </a:r>
            <a:r>
              <a:rPr lang="hu-HU" altLang="hu-HU" sz="3000" dirty="0" smtClean="0"/>
              <a:t>; a Kongresszusi Könyvtár (USA) egy korábbi, nemzeti programból (</a:t>
            </a:r>
            <a:r>
              <a:rPr lang="hu-HU" altLang="hu-HU" sz="3000" b="1" dirty="0" smtClean="0"/>
              <a:t>NDIIP</a:t>
            </a:r>
            <a:r>
              <a:rPr lang="hu-HU" altLang="hu-HU" sz="3000" dirty="0" smtClean="0"/>
              <a:t>) kivált digitális megőrzési programja</a:t>
            </a:r>
          </a:p>
          <a:p>
            <a:pPr lvl="1" eaLnBrk="1" hangingPunct="1"/>
            <a:r>
              <a:rPr lang="hu-HU" altLang="hu-HU" sz="2600" dirty="0" smtClean="0">
                <a:hlinkClick r:id="rId2"/>
              </a:rPr>
              <a:t>http://digitalpreservation.gov/</a:t>
            </a:r>
            <a:r>
              <a:rPr lang="hu-HU" altLang="hu-HU" sz="2600" dirty="0" smtClean="0"/>
              <a:t> -&gt;</a:t>
            </a:r>
          </a:p>
          <a:p>
            <a:pPr lvl="1" eaLnBrk="1" hangingPunct="1"/>
            <a:r>
              <a:rPr lang="hu-HU" altLang="hu-HU" sz="2600" dirty="0" smtClean="0">
                <a:hlinkClick r:id="rId3"/>
              </a:rPr>
              <a:t>http://www.loc.gov/preservation/digital/</a:t>
            </a:r>
            <a:endParaRPr lang="hu-HU" altLang="hu-HU" sz="2600" dirty="0" smtClean="0"/>
          </a:p>
          <a:p>
            <a:pPr lvl="1" eaLnBrk="1" hangingPunct="1"/>
            <a:r>
              <a:rPr lang="hu-HU" altLang="hu-HU" sz="2600" dirty="0" smtClean="0">
                <a:hlinkClick r:id="rId4"/>
              </a:rPr>
              <a:t>https://www.digitalpreservation.gov/personalarchiving/</a:t>
            </a:r>
            <a:r>
              <a:rPr lang="hu-HU" altLang="hu-HU" sz="2600" dirty="0" smtClean="0"/>
              <a:t> </a:t>
            </a:r>
          </a:p>
          <a:p>
            <a:pPr eaLnBrk="1" hangingPunct="1"/>
            <a:r>
              <a:rPr lang="hu-HU" altLang="hu-HU" sz="3000" dirty="0" smtClean="0"/>
              <a:t>Ajánlott forrás:</a:t>
            </a:r>
          </a:p>
          <a:p>
            <a:pPr lvl="1" eaLnBrk="1" hangingPunct="1"/>
            <a:r>
              <a:rPr lang="hu-HU" altLang="hu-HU" dirty="0" smtClean="0"/>
              <a:t> </a:t>
            </a:r>
            <a:r>
              <a:rPr lang="hu-HU" altLang="hu-HU" sz="2600" dirty="0" smtClean="0"/>
              <a:t>Drótos László - Németh Márton: </a:t>
            </a:r>
            <a:br>
              <a:rPr lang="hu-HU" altLang="hu-HU" sz="2600" dirty="0" smtClean="0"/>
            </a:br>
            <a:r>
              <a:rPr lang="hu-HU" altLang="hu-HU" sz="2600" dirty="0" smtClean="0">
                <a:hlinkClick r:id="rId5"/>
              </a:rPr>
              <a:t>Webmúzeum, webkönyvtár, weblevéltár</a:t>
            </a:r>
            <a:endParaRPr lang="hu-HU" altLang="hu-HU" sz="2600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2022. március 08.</a:t>
            </a:r>
            <a:endParaRPr lang="hu-HU"/>
          </a:p>
        </p:txBody>
      </p:sp>
      <p:sp>
        <p:nvSpPr>
          <p:cNvPr id="15365" name="Dia számának hely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9A70D8-0BDB-40C1-B44F-39BD269E0EB5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600" dirty="0"/>
              <a:t>2. A közgyűjtemények feladata az internetes kultúra megőrzésében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628800"/>
            <a:ext cx="8640960" cy="4320479"/>
          </a:xfrm>
        </p:spPr>
        <p:txBody>
          <a:bodyPr/>
          <a:lstStyle/>
          <a:p>
            <a:pPr marL="0" indent="0">
              <a:buNone/>
            </a:pPr>
            <a:r>
              <a:rPr lang="hu-HU" sz="3000" dirty="0" smtClean="0"/>
              <a:t>Mindeközben Magyarországon:</a:t>
            </a:r>
          </a:p>
          <a:p>
            <a:r>
              <a:rPr lang="hu-HU" sz="3000" dirty="0" smtClean="0"/>
              <a:t>„Digitális megőrzési stratégia” helyett</a:t>
            </a:r>
            <a:br>
              <a:rPr lang="hu-HU" sz="3000" dirty="0" smtClean="0"/>
            </a:br>
            <a:r>
              <a:rPr lang="hu-HU" sz="3000" dirty="0" smtClean="0"/>
              <a:t>„Közgyűjteményi </a:t>
            </a:r>
            <a:r>
              <a:rPr lang="hu-HU" sz="3000" dirty="0" smtClean="0">
                <a:hlinkClick r:id="rId2"/>
              </a:rPr>
              <a:t>Digitalizálási Stratégia </a:t>
            </a:r>
            <a:r>
              <a:rPr lang="hu-HU" sz="3000" dirty="0" smtClean="0"/>
              <a:t>(2017-2025)” </a:t>
            </a:r>
          </a:p>
          <a:p>
            <a:r>
              <a:rPr lang="hu-HU" sz="3000" dirty="0"/>
              <a:t>Digitálisan létrejött (</a:t>
            </a:r>
            <a:r>
              <a:rPr lang="hu-HU" sz="3000" dirty="0" err="1"/>
              <a:t>born</a:t>
            </a:r>
            <a:r>
              <a:rPr lang="hu-HU" sz="3000" dirty="0"/>
              <a:t> </a:t>
            </a:r>
            <a:r>
              <a:rPr lang="hu-HU" sz="3000" dirty="0" err="1"/>
              <a:t>digital</a:t>
            </a:r>
            <a:r>
              <a:rPr lang="hu-HU" sz="3000" dirty="0"/>
              <a:t>) „kéziratok” </a:t>
            </a:r>
            <a:r>
              <a:rPr lang="hu-HU" sz="3000" dirty="0" smtClean="0"/>
              <a:t>kezelése – </a:t>
            </a:r>
            <a:r>
              <a:rPr lang="hu-HU" sz="3000" dirty="0" smtClean="0">
                <a:hlinkClick r:id="rId3"/>
              </a:rPr>
              <a:t>PIM konferencia</a:t>
            </a:r>
            <a:r>
              <a:rPr lang="hu-HU" sz="3000" dirty="0" smtClean="0"/>
              <a:t>, 2017</a:t>
            </a:r>
            <a:r>
              <a:rPr lang="hu-HU" sz="3000" dirty="0"/>
              <a:t>. március 29-30</a:t>
            </a:r>
            <a:r>
              <a:rPr lang="hu-HU" sz="3000" dirty="0" smtClean="0"/>
              <a:t>.</a:t>
            </a:r>
          </a:p>
          <a:p>
            <a:r>
              <a:rPr lang="hu-HU" sz="3000" dirty="0" err="1" smtClean="0"/>
              <a:t>Born</a:t>
            </a:r>
            <a:r>
              <a:rPr lang="hu-HU" sz="3000" dirty="0" smtClean="0"/>
              <a:t> </a:t>
            </a:r>
            <a:r>
              <a:rPr lang="hu-HU" sz="3000" dirty="0" err="1" smtClean="0"/>
              <a:t>digital</a:t>
            </a:r>
            <a:r>
              <a:rPr lang="hu-HU" sz="3000" dirty="0" smtClean="0"/>
              <a:t> – </a:t>
            </a:r>
            <a:r>
              <a:rPr lang="hu-HU" sz="3000" dirty="0" smtClean="0">
                <a:hlinkClick r:id="rId4"/>
              </a:rPr>
              <a:t>PIM műhelykonferencia </a:t>
            </a:r>
            <a:r>
              <a:rPr lang="hu-HU" sz="3000" dirty="0"/>
              <a:t>,</a:t>
            </a:r>
            <a:r>
              <a:rPr lang="hu-HU" sz="3000" dirty="0" smtClean="0"/>
              <a:t/>
            </a:r>
            <a:br>
              <a:rPr lang="hu-HU" sz="3000" dirty="0" smtClean="0"/>
            </a:br>
            <a:r>
              <a:rPr lang="hu-HU" sz="3000" dirty="0" smtClean="0"/>
              <a:t>2021. november 5.</a:t>
            </a:r>
            <a:endParaRPr lang="hu-HU" sz="30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2022. március 08.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8D9B9-B9E5-49F6-9748-24CA2D91E034}" type="slidenum">
              <a:rPr lang="hu-HU" altLang="hu-HU" smtClean="0"/>
              <a:pPr>
                <a:defRPr/>
              </a:pPr>
              <a:t>14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5184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400" smtClean="0"/>
              <a:t>2. A közgyűjtemények feladata az internetes kultúra megőrzésében</a:t>
            </a:r>
          </a:p>
        </p:txBody>
      </p:sp>
      <p:sp>
        <p:nvSpPr>
          <p:cNvPr id="1638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mtClean="0"/>
              <a:t>Elektronikus Levéltári Portál</a:t>
            </a:r>
          </a:p>
          <a:p>
            <a:pPr lvl="1"/>
            <a:r>
              <a:rPr lang="hu-HU" altLang="hu-HU" smtClean="0"/>
              <a:t>Elektronikus Levéltár projekt 2009-2013.</a:t>
            </a:r>
          </a:p>
          <a:p>
            <a:pPr lvl="1"/>
            <a:r>
              <a:rPr lang="hu-HU" altLang="hu-HU" smtClean="0">
                <a:hlinkClick r:id="rId2"/>
              </a:rPr>
              <a:t>https://www.eleveltar.hu/</a:t>
            </a:r>
            <a:endParaRPr lang="hu-HU" altLang="hu-HU" smtClean="0"/>
          </a:p>
          <a:p>
            <a:pPr lvl="1"/>
            <a:r>
              <a:rPr lang="hu-HU" altLang="hu-HU" smtClean="0"/>
              <a:t>elektronikus és digitalizált levéltári anyagok közzétételét szolgálja, </a:t>
            </a:r>
          </a:p>
          <a:p>
            <a:pPr lvl="1"/>
            <a:r>
              <a:rPr lang="hu-HU" altLang="hu-HU" smtClean="0">
                <a:hlinkClick r:id="rId3"/>
              </a:rPr>
              <a:t>Jogszabályok </a:t>
            </a:r>
            <a:r>
              <a:rPr lang="hu-HU" altLang="hu-HU" smtClean="0"/>
              <a:t>a digitális iratok levéltári archiválásáról</a:t>
            </a:r>
          </a:p>
          <a:p>
            <a:pPr lvl="1"/>
            <a:endParaRPr lang="hu-HU" altLang="hu-HU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2022. március 08.</a:t>
            </a:r>
            <a:endParaRPr lang="hu-HU"/>
          </a:p>
        </p:txBody>
      </p:sp>
      <p:sp>
        <p:nvSpPr>
          <p:cNvPr id="16389" name="Dia számának hely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71896E-277B-4CAB-8FC7-C1D876D20326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400" smtClean="0"/>
              <a:t>3. Az online digitális tartalmak megőrzésére vonatkozó törvényi szabályozás</a:t>
            </a:r>
          </a:p>
        </p:txBody>
      </p:sp>
      <p:sp>
        <p:nvSpPr>
          <p:cNvPr id="17411" name="Tartalom helye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r>
              <a:rPr lang="hu-HU" altLang="hu-HU" smtClean="0"/>
              <a:t>IFLA jelentés 2018. július 15.</a:t>
            </a:r>
          </a:p>
          <a:p>
            <a:pPr lvl="2"/>
            <a:r>
              <a:rPr lang="en-US" altLang="hu-HU" smtClean="0"/>
              <a:t>Results of the Survey of Digital Legal Deposit Policies and Practices at National Libraries</a:t>
            </a:r>
            <a:endParaRPr lang="hu-HU" altLang="hu-HU" smtClean="0"/>
          </a:p>
          <a:p>
            <a:pPr lvl="2"/>
            <a:r>
              <a:rPr lang="hu-HU" altLang="hu-HU" smtClean="0">
                <a:hlinkClick r:id="rId2"/>
              </a:rPr>
              <a:t>https://www.ifla.org/node/61887</a:t>
            </a:r>
            <a:endParaRPr lang="hu-HU" altLang="hu-HU" smtClean="0"/>
          </a:p>
          <a:p>
            <a:r>
              <a:rPr lang="hu-HU" altLang="hu-HU" smtClean="0"/>
              <a:t>Digital Legal Deposit</a:t>
            </a:r>
          </a:p>
          <a:p>
            <a:pPr lvl="2"/>
            <a:r>
              <a:rPr lang="hu-HU" altLang="hu-HU" smtClean="0"/>
              <a:t>LC felmérés 15 ország jogi szabályozásáról a digitális dokumentumok kötelespéldány archiválásáról</a:t>
            </a:r>
          </a:p>
          <a:p>
            <a:pPr lvl="2"/>
            <a:r>
              <a:rPr lang="hu-HU" altLang="hu-HU" smtClean="0">
                <a:hlinkClick r:id="rId3"/>
              </a:rPr>
              <a:t>https://web.archive.org/web/20201019082140/https://www.loc.gov/law/help/digital-legal-deposit/compsum.php</a:t>
            </a:r>
            <a:endParaRPr lang="hu-HU" altLang="hu-HU" smtClean="0"/>
          </a:p>
          <a:p>
            <a:pPr lvl="2"/>
            <a:r>
              <a:rPr lang="hu-HU" altLang="hu-HU" smtClean="0">
                <a:hlinkClick r:id="rId4"/>
              </a:rPr>
              <a:t>https://www.loc.gov/item/2018299330/</a:t>
            </a:r>
            <a:r>
              <a:rPr lang="hu-HU" altLang="hu-HU" smtClean="0"/>
              <a:t> 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2022. március 08.</a:t>
            </a:r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312738"/>
            <a:ext cx="7521575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Dia számának hely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EB6E1A-7FB1-40A6-8F69-EA28D3E8BA97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368425"/>
          </a:xfrm>
        </p:spPr>
        <p:txBody>
          <a:bodyPr/>
          <a:lstStyle/>
          <a:p>
            <a:r>
              <a:rPr lang="hu-HU" altLang="hu-HU" sz="2800" dirty="0" smtClean="0"/>
              <a:t>3. Az online digitális tartalmak megőrzésére vonatkozó törvényi szabályozás</a:t>
            </a:r>
            <a:br>
              <a:rPr lang="hu-HU" altLang="hu-HU" sz="2800" dirty="0" smtClean="0"/>
            </a:br>
            <a:r>
              <a:rPr lang="hu-HU" altLang="hu-HU" sz="3400" b="1" dirty="0" smtClean="0"/>
              <a:t>Az észt példa</a:t>
            </a:r>
            <a:br>
              <a:rPr lang="hu-HU" altLang="hu-HU" sz="3400" b="1" dirty="0" smtClean="0"/>
            </a:br>
            <a:endParaRPr lang="hu-HU" altLang="hu-HU" sz="3400" b="1" dirty="0" smtClean="0"/>
          </a:p>
        </p:txBody>
      </p:sp>
      <p:sp>
        <p:nvSpPr>
          <p:cNvPr id="18435" name="Tartalom helye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713288"/>
          </a:xfrm>
        </p:spPr>
        <p:txBody>
          <a:bodyPr/>
          <a:lstStyle/>
          <a:p>
            <a:r>
              <a:rPr lang="hu-HU" altLang="hu-HU" sz="2800" smtClean="0"/>
              <a:t>2006-tól Digitális dokumentumok, hírlapok gyűjtése önkéntes alapon</a:t>
            </a:r>
          </a:p>
          <a:p>
            <a:r>
              <a:rPr lang="hu-HU" altLang="hu-HU" sz="2800" smtClean="0"/>
              <a:t>2016. új </a:t>
            </a:r>
            <a:r>
              <a:rPr lang="hu-HU" altLang="hu-HU" sz="2800" smtClean="0">
                <a:hlinkClick r:id="rId2"/>
              </a:rPr>
              <a:t>Legal Deposit Copy Act </a:t>
            </a:r>
            <a:r>
              <a:rPr lang="hu-HU" altLang="hu-HU" sz="2800" smtClean="0"/>
              <a:t>-&gt; lépett életbe 2017.január 1-től</a:t>
            </a:r>
          </a:p>
          <a:p>
            <a:r>
              <a:rPr lang="hu-HU" altLang="hu-HU" sz="2800" smtClean="0">
                <a:hlinkClick r:id="rId3"/>
              </a:rPr>
              <a:t>Kiadói Portál</a:t>
            </a:r>
            <a:r>
              <a:rPr lang="hu-HU" altLang="hu-HU" sz="2800" smtClean="0"/>
              <a:t>; elektronikus deposit rendszer az </a:t>
            </a:r>
            <a:br>
              <a:rPr lang="hu-HU" altLang="hu-HU" sz="2800" smtClean="0"/>
            </a:br>
            <a:r>
              <a:rPr lang="hu-HU" altLang="hu-HU" sz="2800" smtClean="0"/>
              <a:t>e-könyvek, output-ready fájlok feltöltésére</a:t>
            </a:r>
          </a:p>
          <a:p>
            <a:r>
              <a:rPr lang="hu-HU" altLang="hu-HU" sz="2800" smtClean="0"/>
              <a:t>Web kiadványok archiválásának szabályozása</a:t>
            </a:r>
          </a:p>
          <a:p>
            <a:r>
              <a:rPr lang="hu-HU" altLang="hu-HU" sz="2800" smtClean="0"/>
              <a:t>„</a:t>
            </a:r>
            <a:r>
              <a:rPr lang="en-US" altLang="hu-HU" sz="2800" smtClean="0"/>
              <a:t>Output-Ready Files of Print Publications</a:t>
            </a:r>
            <a:r>
              <a:rPr lang="hu-HU" altLang="hu-HU" sz="2800" smtClean="0"/>
              <a:t>” depozitálásának szabályozása</a:t>
            </a:r>
          </a:p>
          <a:p>
            <a:r>
              <a:rPr lang="hu-HU" altLang="hu-HU" sz="2800" smtClean="0"/>
              <a:t>Használat dedikált gépeken</a:t>
            </a:r>
          </a:p>
          <a:p>
            <a:endParaRPr lang="hu-HU" altLang="hu-HU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2022. március 08.</a:t>
            </a:r>
            <a:endParaRPr lang="hu-HU"/>
          </a:p>
        </p:txBody>
      </p:sp>
      <p:sp>
        <p:nvSpPr>
          <p:cNvPr id="18437" name="Dia számának hely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04486A-9B7A-462F-8D59-A5EA4660BB96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>
          <a:xfrm>
            <a:off x="474663" y="134938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3000" dirty="0" smtClean="0"/>
              <a:t>3. Az online digitális tartalmak megőrzésére vonatkozó törvényi szabályozás</a:t>
            </a:r>
          </a:p>
        </p:txBody>
      </p:sp>
      <p:sp>
        <p:nvSpPr>
          <p:cNvPr id="20483" name="Tartalom helye 2"/>
          <p:cNvSpPr>
            <a:spLocks noGrp="1"/>
          </p:cNvSpPr>
          <p:nvPr>
            <p:ph idx="1"/>
          </p:nvPr>
        </p:nvSpPr>
        <p:spPr>
          <a:xfrm>
            <a:off x="287338" y="1168400"/>
            <a:ext cx="8569325" cy="5295900"/>
          </a:xfrm>
        </p:spPr>
        <p:txBody>
          <a:bodyPr/>
          <a:lstStyle/>
          <a:p>
            <a:pPr marL="514350" indent="-457200" eaLnBrk="1" hangingPunct="1">
              <a:lnSpc>
                <a:spcPct val="90000"/>
              </a:lnSpc>
              <a:defRPr/>
            </a:pPr>
            <a:r>
              <a:rPr lang="hu-HU" altLang="hu-HU" sz="2200" b="1" dirty="0" smtClean="0"/>
              <a:t>Kötelespéldány kormány rendelet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altLang="hu-HU" sz="2200" dirty="0" smtClean="0"/>
              <a:t>Korábbi kötelespéldány rendelet (1998.)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hu-HU" altLang="hu-HU" sz="2000" dirty="0" smtClean="0"/>
              <a:t>„(4) Kötelespéldányokat kell szolgáltatni a sajtótermékek minden kiadási és előállítási változatából (beleértve az elektronikus változatot is), kivéve a tárgyévi változatlan utánnyomásokat”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hu-HU" altLang="hu-HU" sz="2200" b="1" dirty="0" smtClean="0"/>
              <a:t>195/2019. (VIII.1.) Korm. </a:t>
            </a:r>
            <a:r>
              <a:rPr lang="hu-HU" altLang="hu-HU" sz="2200" b="1" dirty="0"/>
              <a:t>rendelet -&gt; </a:t>
            </a:r>
            <a:r>
              <a:rPr lang="hu-HU" altLang="hu-HU" sz="2200" b="1" dirty="0">
                <a:hlinkClick r:id="rId2"/>
              </a:rPr>
              <a:t>717/2020. (XII. 30.) Korm. </a:t>
            </a:r>
            <a:r>
              <a:rPr lang="hu-HU" altLang="hu-HU" sz="2200" b="1" dirty="0" smtClean="0">
                <a:hlinkClick r:id="rId2"/>
              </a:rPr>
              <a:t>Rendelet</a:t>
            </a:r>
            <a:br>
              <a:rPr lang="hu-HU" altLang="hu-HU" sz="2200" b="1" dirty="0" smtClean="0">
                <a:hlinkClick r:id="rId2"/>
              </a:rPr>
            </a:br>
            <a:r>
              <a:rPr lang="hu-HU" altLang="hu-HU" sz="2200" dirty="0" smtClean="0"/>
              <a:t>„A </a:t>
            </a:r>
            <a:r>
              <a:rPr lang="hu-HU" altLang="hu-HU" sz="2200" dirty="0"/>
              <a:t>kiadványok kötelespéldányainak szolgáltatásáról, megőrzéséről és használatáról </a:t>
            </a:r>
            <a:endParaRPr lang="hu-HU" altLang="hu-HU" sz="2200" dirty="0" smtClean="0"/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hu-HU" altLang="hu-HU" sz="2000" dirty="0" smtClean="0">
                <a:hlinkClick r:id="rId3"/>
              </a:rPr>
              <a:t>Magyar Közlöny 137. szám, </a:t>
            </a:r>
            <a:r>
              <a:rPr lang="hu-HU" altLang="hu-HU" sz="2000" dirty="0" smtClean="0"/>
              <a:t>2019. augusztus 1. </a:t>
            </a:r>
          </a:p>
          <a:p>
            <a:pPr lvl="2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hu-HU" altLang="hu-HU" sz="1600" dirty="0" smtClean="0"/>
              <a:t>„</a:t>
            </a:r>
            <a:r>
              <a:rPr lang="nb-NO" altLang="hu-HU" sz="1600" dirty="0"/>
              <a:t> </a:t>
            </a:r>
            <a:r>
              <a:rPr lang="hu-HU" altLang="hu-HU" sz="1600" dirty="0" smtClean="0"/>
              <a:t>Ez </a:t>
            </a:r>
            <a:r>
              <a:rPr lang="nb-NO" altLang="hu-HU" sz="1600" dirty="0" smtClean="0"/>
              <a:t>a</a:t>
            </a:r>
            <a:r>
              <a:rPr lang="nb-NO" altLang="hu-HU" sz="1600" dirty="0"/>
              <a:t> rendelet 2020. január 1. napján lép hatályba</a:t>
            </a:r>
            <a:r>
              <a:rPr lang="nb-NO" altLang="hu-HU" sz="1600" dirty="0" smtClean="0"/>
              <a:t>.</a:t>
            </a:r>
            <a:r>
              <a:rPr lang="hu-HU" altLang="hu-HU" sz="1600" dirty="0" smtClean="0"/>
              <a:t>”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hu-HU" altLang="hu-HU" sz="2000" dirty="0" smtClean="0">
                <a:hlinkClick r:id="rId4"/>
              </a:rPr>
              <a:t>Magyar közlöny 222. szám</a:t>
            </a:r>
            <a:r>
              <a:rPr lang="hu-HU" altLang="hu-HU" sz="2000" dirty="0" smtClean="0"/>
              <a:t>, 2019. december 30.</a:t>
            </a:r>
          </a:p>
          <a:p>
            <a:pPr lvl="2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hu-HU" altLang="hu-HU" sz="1600" dirty="0" smtClean="0"/>
              <a:t>„195/2019. Korm. rendelet 2020. július 1. napján lép hatályba.”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hu-HU" altLang="hu-HU" sz="2000" dirty="0">
                <a:hlinkClick r:id="rId5"/>
              </a:rPr>
              <a:t>Magyar közlöny </a:t>
            </a:r>
            <a:r>
              <a:rPr lang="hu-HU" altLang="hu-HU" sz="2000" dirty="0" smtClean="0">
                <a:hlinkClick r:id="rId5"/>
              </a:rPr>
              <a:t>297. </a:t>
            </a:r>
            <a:r>
              <a:rPr lang="hu-HU" altLang="hu-HU" sz="2000" dirty="0">
                <a:hlinkClick r:id="rId5"/>
              </a:rPr>
              <a:t>szám</a:t>
            </a:r>
            <a:r>
              <a:rPr lang="hu-HU" altLang="hu-HU" sz="2000" dirty="0"/>
              <a:t>, </a:t>
            </a:r>
            <a:r>
              <a:rPr lang="hu-HU" altLang="hu-HU" sz="2000" dirty="0" smtClean="0"/>
              <a:t>2020. </a:t>
            </a:r>
            <a:r>
              <a:rPr lang="hu-HU" altLang="hu-HU" sz="2000" dirty="0"/>
              <a:t>december 30.</a:t>
            </a:r>
          </a:p>
          <a:p>
            <a:pPr lvl="2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hu-HU" altLang="hu-HU" sz="1600" dirty="0" smtClean="0"/>
              <a:t>„717/2020. </a:t>
            </a:r>
            <a:r>
              <a:rPr lang="hu-HU" altLang="hu-HU" sz="1600" dirty="0"/>
              <a:t>Korm. rendelet </a:t>
            </a:r>
            <a:r>
              <a:rPr lang="hu-HU" altLang="hu-HU" sz="1600" dirty="0" smtClean="0"/>
              <a:t>2021. január </a:t>
            </a:r>
            <a:r>
              <a:rPr lang="hu-HU" altLang="hu-HU" sz="1600" dirty="0"/>
              <a:t>1. napján lép hatályba.”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endParaRPr lang="hu-HU" altLang="hu-HU" sz="2000" dirty="0" smtClean="0"/>
          </a:p>
          <a:p>
            <a:pPr lvl="2" eaLnBrk="1" hangingPunct="1">
              <a:lnSpc>
                <a:spcPct val="90000"/>
              </a:lnSpc>
              <a:defRPr/>
            </a:pPr>
            <a:endParaRPr lang="hu-HU" altLang="hu-HU" dirty="0"/>
          </a:p>
          <a:p>
            <a:pPr lvl="2" eaLnBrk="1" hangingPunct="1">
              <a:lnSpc>
                <a:spcPct val="90000"/>
              </a:lnSpc>
              <a:defRPr/>
            </a:pPr>
            <a:endParaRPr lang="hu-HU" altLang="hu-HU" dirty="0" smtClean="0"/>
          </a:p>
          <a:p>
            <a:pPr eaLnBrk="1" hangingPunct="1">
              <a:defRPr/>
            </a:pPr>
            <a:endParaRPr lang="hu-HU" altLang="hu-HU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2022. március 08.</a:t>
            </a:r>
            <a:endParaRPr lang="hu-HU" dirty="0"/>
          </a:p>
        </p:txBody>
      </p:sp>
      <p:sp>
        <p:nvSpPr>
          <p:cNvPr id="19461" name="Dia számának hely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11F98F-53B4-4A83-8293-E12739401442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725488"/>
          </a:xfrm>
        </p:spPr>
        <p:txBody>
          <a:bodyPr/>
          <a:lstStyle/>
          <a:p>
            <a:pPr eaLnBrk="1" hangingPunct="1"/>
            <a:r>
              <a:rPr lang="hu-HU" altLang="hu-HU" sz="3400" dirty="0" smtClean="0"/>
              <a:t>4. </a:t>
            </a:r>
            <a:r>
              <a:rPr lang="pt-BR" altLang="hu-HU" sz="3400" dirty="0" smtClean="0"/>
              <a:t>Az OSZK feladata és eddigi eredményei</a:t>
            </a:r>
            <a:endParaRPr lang="hu-HU" altLang="hu-HU" sz="3400" dirty="0" smtClean="0"/>
          </a:p>
        </p:txBody>
      </p:sp>
      <p:sp>
        <p:nvSpPr>
          <p:cNvPr id="20483" name="Tartalom helye 2"/>
          <p:cNvSpPr>
            <a:spLocks noGrp="1"/>
          </p:cNvSpPr>
          <p:nvPr>
            <p:ph idx="1"/>
          </p:nvPr>
        </p:nvSpPr>
        <p:spPr>
          <a:xfrm>
            <a:off x="323850" y="985838"/>
            <a:ext cx="8496300" cy="5251450"/>
          </a:xfrm>
        </p:spPr>
        <p:txBody>
          <a:bodyPr/>
          <a:lstStyle/>
          <a:p>
            <a:pPr eaLnBrk="1" hangingPunct="1"/>
            <a:r>
              <a:rPr lang="hu-HU" altLang="hu-HU" sz="3000" dirty="0" smtClean="0"/>
              <a:t>Az OSZK gyűjtőköri szabályzata, 2015.</a:t>
            </a:r>
          </a:p>
          <a:p>
            <a:pPr lvl="1" eaLnBrk="1" hangingPunct="1"/>
            <a:r>
              <a:rPr lang="hu-HU" altLang="hu-HU" sz="2600" dirty="0" smtClean="0"/>
              <a:t> </a:t>
            </a:r>
            <a:r>
              <a:rPr lang="hu-HU" altLang="hu-HU" sz="2600" dirty="0" smtClean="0">
                <a:hlinkClick r:id="rId2"/>
              </a:rPr>
              <a:t>http://www.oszk.hu/szabalyzatok</a:t>
            </a:r>
            <a:endParaRPr lang="hu-HU" altLang="hu-HU" sz="2600" dirty="0" smtClean="0"/>
          </a:p>
          <a:p>
            <a:pPr lvl="1" eaLnBrk="1" hangingPunct="1"/>
            <a:r>
              <a:rPr lang="hu-HU" altLang="hu-HU" sz="2600" dirty="0" smtClean="0"/>
              <a:t>Gyűjtött dokumentumfajták, pl.</a:t>
            </a:r>
          </a:p>
          <a:p>
            <a:pPr lvl="1" eaLnBrk="1" hangingPunct="1"/>
            <a:r>
              <a:rPr lang="hu-HU" altLang="hu-HU" sz="2600" dirty="0" smtClean="0"/>
              <a:t>„elektronikus dokumentumok (fizikai hordozón – mágnesszalag, flopi, CD-ROM, DVD stb. – megjelenő, helyi </a:t>
            </a:r>
            <a:r>
              <a:rPr lang="hu-HU" altLang="hu-HU" sz="2600" dirty="0" err="1" smtClean="0"/>
              <a:t>hozzáférésű</a:t>
            </a:r>
            <a:r>
              <a:rPr lang="hu-HU" altLang="hu-HU" sz="2600" dirty="0" smtClean="0"/>
              <a:t> dokumentumok, ill. távoli </a:t>
            </a:r>
            <a:r>
              <a:rPr lang="hu-HU" altLang="hu-HU" sz="2600" dirty="0" err="1" smtClean="0"/>
              <a:t>hozzáférésű</a:t>
            </a:r>
            <a:r>
              <a:rPr lang="hu-HU" altLang="hu-HU" sz="2600" dirty="0" smtClean="0"/>
              <a:t>, online dokumentumok)”</a:t>
            </a:r>
          </a:p>
          <a:p>
            <a:pPr eaLnBrk="1" hangingPunct="1"/>
            <a:r>
              <a:rPr lang="hu-HU" altLang="hu-HU" sz="3000" b="1" dirty="0" smtClean="0"/>
              <a:t>Digitális dokumentumok </a:t>
            </a:r>
            <a:r>
              <a:rPr lang="hu-HU" altLang="hu-HU" sz="3000" dirty="0" smtClean="0"/>
              <a:t>megőrzésének </a:t>
            </a:r>
            <a:br>
              <a:rPr lang="hu-HU" altLang="hu-HU" sz="3000" dirty="0" smtClean="0"/>
            </a:br>
            <a:r>
              <a:rPr lang="hu-HU" altLang="hu-HU" sz="3000" dirty="0" smtClean="0"/>
              <a:t>kezdetei az OSZK-ban</a:t>
            </a:r>
          </a:p>
          <a:p>
            <a:pPr lvl="1" eaLnBrk="1" hangingPunct="1"/>
            <a:r>
              <a:rPr lang="hu-HU" altLang="hu-HU" sz="2600" dirty="0" smtClean="0"/>
              <a:t>1990-től offline dokumentumok (</a:t>
            </a:r>
            <a:r>
              <a:rPr lang="hu-HU" altLang="hu-HU" sz="2400" dirty="0" smtClean="0"/>
              <a:t>floppyk, CD-ROM, DVD)</a:t>
            </a:r>
          </a:p>
          <a:p>
            <a:pPr lvl="1" eaLnBrk="1" hangingPunct="1"/>
            <a:r>
              <a:rPr lang="hu-HU" altLang="hu-HU" sz="2600" dirty="0" smtClean="0"/>
              <a:t>1999-től online dokumentumok.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2022. március 08.</a:t>
            </a:r>
            <a:endParaRPr lang="hu-HU"/>
          </a:p>
        </p:txBody>
      </p:sp>
      <p:sp>
        <p:nvSpPr>
          <p:cNvPr id="20485" name="Dia számának hely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6F1BE2-7480-42DE-A6A2-A0DE27111EFF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941388"/>
          </a:xfrm>
        </p:spPr>
        <p:txBody>
          <a:bodyPr/>
          <a:lstStyle/>
          <a:p>
            <a:pPr eaLnBrk="1" hangingPunct="1"/>
            <a:r>
              <a:rPr lang="hu-HU" altLang="hu-HU" smtClean="0"/>
              <a:t>Tartalom</a:t>
            </a:r>
          </a:p>
        </p:txBody>
      </p:sp>
      <p:sp>
        <p:nvSpPr>
          <p:cNvPr id="3075" name="Tartalom helye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hu-HU" altLang="hu-HU" dirty="0" smtClean="0"/>
              <a:t>A digitálisan születő és az interneten terjedő kultúra megőrzésének fontossága</a:t>
            </a: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hu-HU" altLang="hu-HU" dirty="0" smtClean="0"/>
              <a:t>A közgyűjtemények feladata az internetes kultúra megőrzésében</a:t>
            </a: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hu-HU" altLang="hu-HU" dirty="0" smtClean="0"/>
              <a:t>Az online digitális tartalmak megőrzésére vonatkozó törvényi szabályozás</a:t>
            </a: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pt-BR" altLang="hu-HU" dirty="0" smtClean="0"/>
              <a:t>Az OSZK feladata és eddigi eredményei</a:t>
            </a:r>
            <a:endParaRPr lang="hu-HU" altLang="hu-HU" dirty="0" smtClean="0"/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hu-HU" altLang="hu-HU" dirty="0" smtClean="0"/>
              <a:t>A </a:t>
            </a:r>
            <a:r>
              <a:rPr lang="hu-HU" altLang="hu-HU" dirty="0" err="1" smtClean="0"/>
              <a:t>webarchiválás</a:t>
            </a:r>
            <a:r>
              <a:rPr lang="hu-HU" altLang="hu-HU" dirty="0" smtClean="0"/>
              <a:t> hazai szabályozása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hu-HU" altLang="hu-HU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2022. március 08.</a:t>
            </a:r>
            <a:endParaRPr lang="hu-HU" dirty="0"/>
          </a:p>
        </p:txBody>
      </p:sp>
      <p:sp>
        <p:nvSpPr>
          <p:cNvPr id="4101" name="Dia számának hely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96DAA0-5CE5-4EC7-9016-31C1C9D6742F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868363"/>
          </a:xfrm>
        </p:spPr>
        <p:txBody>
          <a:bodyPr/>
          <a:lstStyle/>
          <a:p>
            <a:r>
              <a:rPr lang="hu-HU" altLang="hu-HU" sz="3400" dirty="0" smtClean="0"/>
              <a:t>4. </a:t>
            </a:r>
            <a:r>
              <a:rPr lang="pt-BR" altLang="hu-HU" sz="3400" dirty="0" smtClean="0"/>
              <a:t>Az OSZK feladata és eddigi eredményei</a:t>
            </a:r>
            <a:r>
              <a:rPr lang="hu-HU" altLang="hu-HU" sz="3400" dirty="0" smtClean="0"/>
              <a:t/>
            </a:r>
            <a:br>
              <a:rPr lang="hu-HU" altLang="hu-HU" sz="3400" dirty="0" smtClean="0"/>
            </a:br>
            <a:r>
              <a:rPr lang="hu-HU" altLang="hu-HU" sz="3400" dirty="0" smtClean="0"/>
              <a:t>a digitális megőrzésben</a:t>
            </a:r>
          </a:p>
        </p:txBody>
      </p:sp>
      <p:sp>
        <p:nvSpPr>
          <p:cNvPr id="21507" name="Tartalom helye 2"/>
          <p:cNvSpPr>
            <a:spLocks noGrp="1"/>
          </p:cNvSpPr>
          <p:nvPr>
            <p:ph idx="1"/>
          </p:nvPr>
        </p:nvSpPr>
        <p:spPr>
          <a:xfrm>
            <a:off x="457200" y="1484313"/>
            <a:ext cx="8435975" cy="4532312"/>
          </a:xfrm>
        </p:spPr>
        <p:txBody>
          <a:bodyPr/>
          <a:lstStyle/>
          <a:p>
            <a:pPr eaLnBrk="1" hangingPunct="1"/>
            <a:r>
              <a:rPr lang="hu-HU" altLang="hu-HU" b="1" dirty="0" smtClean="0"/>
              <a:t>1999-től</a:t>
            </a:r>
            <a:r>
              <a:rPr lang="hu-HU" altLang="hu-HU" dirty="0" smtClean="0"/>
              <a:t> </a:t>
            </a:r>
            <a:r>
              <a:rPr lang="hu-HU" altLang="hu-HU" b="1" dirty="0" smtClean="0"/>
              <a:t>Magyar Elektronikus Könyvtár (1994-)</a:t>
            </a:r>
          </a:p>
          <a:p>
            <a:pPr lvl="1" eaLnBrk="1" hangingPunct="1"/>
            <a:r>
              <a:rPr lang="hu-HU" altLang="hu-HU" dirty="0" smtClean="0">
                <a:hlinkClick r:id="rId2"/>
              </a:rPr>
              <a:t>http://mek.oszk.hu</a:t>
            </a:r>
            <a:endParaRPr lang="hu-HU" altLang="hu-HU" dirty="0" smtClean="0"/>
          </a:p>
          <a:p>
            <a:pPr lvl="1" eaLnBrk="1" hangingPunct="1"/>
            <a:r>
              <a:rPr lang="hu-HU" altLang="hu-HU" b="1" dirty="0" smtClean="0"/>
              <a:t>Könyv jellegű </a:t>
            </a:r>
            <a:r>
              <a:rPr lang="hu-HU" altLang="hu-HU" dirty="0" smtClean="0"/>
              <a:t>digitalizált és </a:t>
            </a:r>
            <a:r>
              <a:rPr lang="hu-HU" altLang="hu-HU" b="1" dirty="0" smtClean="0"/>
              <a:t>digitális</a:t>
            </a:r>
            <a:r>
              <a:rPr lang="hu-HU" altLang="hu-HU" dirty="0" smtClean="0"/>
              <a:t> dokumentumok gyűjtése önkéntes alapon, megőrzése és </a:t>
            </a:r>
            <a:r>
              <a:rPr lang="hu-HU" altLang="hu-HU" b="1" dirty="0" smtClean="0"/>
              <a:t>nyilvános szolgáltatása</a:t>
            </a:r>
            <a:r>
              <a:rPr lang="hu-HU" altLang="hu-HU" dirty="0" smtClean="0"/>
              <a:t>.</a:t>
            </a:r>
          </a:p>
          <a:p>
            <a:pPr lvl="1" eaLnBrk="1" hangingPunct="1"/>
            <a:r>
              <a:rPr lang="hu-HU" altLang="hu-HU" b="1" dirty="0" smtClean="0"/>
              <a:t>Önkéntes</a:t>
            </a:r>
            <a:r>
              <a:rPr lang="hu-HU" altLang="hu-HU" dirty="0" smtClean="0"/>
              <a:t> beadások, felhasználási engedélyeztetés</a:t>
            </a:r>
          </a:p>
          <a:p>
            <a:pPr lvl="1" eaLnBrk="1" hangingPunct="1"/>
            <a:r>
              <a:rPr lang="hu-HU" altLang="hu-HU" dirty="0" smtClean="0"/>
              <a:t>Pl. </a:t>
            </a:r>
            <a:r>
              <a:rPr lang="hu-HU" altLang="hu-HU" dirty="0" err="1" smtClean="0"/>
              <a:t>Halassy</a:t>
            </a:r>
            <a:r>
              <a:rPr lang="hu-HU" altLang="hu-HU" dirty="0" smtClean="0"/>
              <a:t> Béla: Csipetkék </a:t>
            </a:r>
            <a:r>
              <a:rPr lang="hu-HU" altLang="hu-HU" dirty="0" smtClean="0">
                <a:hlinkClick r:id="rId3"/>
              </a:rPr>
              <a:t>MEK-19165</a:t>
            </a:r>
            <a:endParaRPr lang="hu-HU" altLang="hu-HU" dirty="0" smtClean="0"/>
          </a:p>
          <a:p>
            <a:pPr lvl="1" eaLnBrk="1" hangingPunct="1"/>
            <a:r>
              <a:rPr lang="hu-HU" altLang="hu-HU" dirty="0" smtClean="0">
                <a:hlinkClick r:id="rId4"/>
              </a:rPr>
              <a:t>Digitális könyvjavaslat </a:t>
            </a:r>
            <a:r>
              <a:rPr lang="hu-HU" altLang="hu-HU" dirty="0" smtClean="0"/>
              <a:t>a MEK számára</a:t>
            </a:r>
          </a:p>
          <a:p>
            <a:pPr lvl="1" eaLnBrk="1" hangingPunct="1"/>
            <a:r>
              <a:rPr lang="hu-HU" altLang="hu-HU" dirty="0" smtClean="0"/>
              <a:t>Egy dokumentum egy vagy több fájl</a:t>
            </a:r>
          </a:p>
          <a:p>
            <a:pPr lvl="1" eaLnBrk="1" hangingPunct="1"/>
            <a:r>
              <a:rPr lang="hu-HU" altLang="hu-HU" dirty="0" smtClean="0"/>
              <a:t>Állomány: 2021.00.05-én 22.052 cím</a:t>
            </a:r>
          </a:p>
          <a:p>
            <a:endParaRPr lang="hu-HU" altLang="hu-HU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2022. március 08.</a:t>
            </a:r>
            <a:endParaRPr lang="hu-HU"/>
          </a:p>
        </p:txBody>
      </p:sp>
      <p:sp>
        <p:nvSpPr>
          <p:cNvPr id="21509" name="Dia számának hely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2AEC38-57EA-41C4-90BA-78C8F7514EC3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8" y="749347"/>
            <a:ext cx="8388424" cy="5747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/>
          </p:nvPr>
        </p:nvSpPr>
        <p:spPr>
          <a:xfrm>
            <a:off x="457200" y="212725"/>
            <a:ext cx="8229600" cy="768350"/>
          </a:xfrm>
        </p:spPr>
        <p:txBody>
          <a:bodyPr/>
          <a:lstStyle/>
          <a:p>
            <a:r>
              <a:rPr lang="hu-HU" altLang="hu-HU" sz="3400" dirty="0" smtClean="0"/>
              <a:t>4. </a:t>
            </a:r>
            <a:r>
              <a:rPr lang="pt-BR" altLang="hu-HU" sz="3400" dirty="0" smtClean="0"/>
              <a:t>Az OSZK feladata és eddigi eredményei</a:t>
            </a:r>
            <a:endParaRPr lang="hu-HU" altLang="hu-HU" sz="3400" dirty="0" smtClean="0"/>
          </a:p>
        </p:txBody>
      </p:sp>
      <p:sp>
        <p:nvSpPr>
          <p:cNvPr id="22531" name="Tartalom helye 2"/>
          <p:cNvSpPr>
            <a:spLocks noGrp="1"/>
          </p:cNvSpPr>
          <p:nvPr>
            <p:ph idx="1"/>
          </p:nvPr>
        </p:nvSpPr>
        <p:spPr>
          <a:xfrm>
            <a:off x="441325" y="981075"/>
            <a:ext cx="8229600" cy="5375275"/>
          </a:xfrm>
        </p:spPr>
        <p:txBody>
          <a:bodyPr/>
          <a:lstStyle/>
          <a:p>
            <a:r>
              <a:rPr lang="hu-HU" altLang="hu-HU" sz="2600" b="1" dirty="0" smtClean="0"/>
              <a:t>2004-től</a:t>
            </a:r>
            <a:r>
              <a:rPr lang="hu-HU" altLang="hu-HU" sz="2600" dirty="0" smtClean="0"/>
              <a:t> </a:t>
            </a:r>
            <a:r>
              <a:rPr lang="hu-HU" altLang="hu-HU" sz="2600" b="1" dirty="0" smtClean="0"/>
              <a:t>Elektronikus Periodika Archívum </a:t>
            </a:r>
            <a:br>
              <a:rPr lang="hu-HU" altLang="hu-HU" sz="2600" b="1" dirty="0" smtClean="0"/>
            </a:br>
            <a:r>
              <a:rPr lang="hu-HU" altLang="hu-HU" sz="2600" b="1" dirty="0" smtClean="0"/>
              <a:t>és Adatbázis</a:t>
            </a:r>
          </a:p>
          <a:p>
            <a:pPr lvl="2"/>
            <a:r>
              <a:rPr lang="hu-HU" altLang="hu-HU" sz="2000" dirty="0" smtClean="0">
                <a:hlinkClick r:id="rId2"/>
              </a:rPr>
              <a:t>http://epa.oszk.hu</a:t>
            </a:r>
            <a:endParaRPr lang="hu-HU" altLang="hu-HU" sz="2000" dirty="0" smtClean="0"/>
          </a:p>
          <a:p>
            <a:pPr lvl="1"/>
            <a:r>
              <a:rPr lang="hu-HU" altLang="hu-HU" sz="2200" dirty="0" smtClean="0"/>
              <a:t>Digitalizált és </a:t>
            </a:r>
            <a:r>
              <a:rPr lang="hu-HU" altLang="hu-HU" sz="2200" b="1" dirty="0" smtClean="0"/>
              <a:t>eredeti digitális időszaki kiadványok </a:t>
            </a:r>
            <a:r>
              <a:rPr lang="hu-HU" altLang="hu-HU" sz="2200" dirty="0" smtClean="0"/>
              <a:t>nyilvántartása  illetve fizikai gyűjtése, archiválása, </a:t>
            </a:r>
            <a:r>
              <a:rPr lang="hu-HU" altLang="hu-HU" sz="2200" b="1" dirty="0" smtClean="0"/>
              <a:t>nyilvános</a:t>
            </a:r>
            <a:r>
              <a:rPr lang="hu-HU" altLang="hu-HU" sz="2200" dirty="0" smtClean="0"/>
              <a:t> szolgáltatása</a:t>
            </a:r>
          </a:p>
          <a:p>
            <a:pPr lvl="1"/>
            <a:r>
              <a:rPr lang="hu-HU" altLang="hu-HU" sz="2200" b="1" dirty="0" smtClean="0">
                <a:solidFill>
                  <a:srgbClr val="FF0000"/>
                </a:solidFill>
              </a:rPr>
              <a:t>Részvétel a nyilvántartásban</a:t>
            </a:r>
            <a:r>
              <a:rPr lang="hu-HU" altLang="hu-HU" sz="2200" dirty="0" smtClean="0"/>
              <a:t>: </a:t>
            </a:r>
            <a:r>
              <a:rPr lang="hu-HU" altLang="hu-HU" sz="2200" dirty="0" smtClean="0">
                <a:hlinkClick r:id="rId3"/>
              </a:rPr>
              <a:t>https://epa.oszk.hu/html/kapcsolat/#bejelent</a:t>
            </a:r>
            <a:r>
              <a:rPr lang="hu-HU" altLang="hu-HU" sz="2200" dirty="0" smtClean="0"/>
              <a:t> </a:t>
            </a:r>
          </a:p>
          <a:p>
            <a:pPr lvl="1"/>
            <a:r>
              <a:rPr lang="hu-HU" altLang="hu-HU" sz="2200" dirty="0" smtClean="0"/>
              <a:t>Az archiválás alapegysége a szám, füzet!</a:t>
            </a:r>
          </a:p>
          <a:p>
            <a:pPr lvl="1"/>
            <a:r>
              <a:rPr lang="hu-HU" altLang="hu-HU" sz="2200" dirty="0" smtClean="0"/>
              <a:t>Egy füzet egy vagy több statikus fájl</a:t>
            </a:r>
          </a:p>
          <a:p>
            <a:pPr lvl="1"/>
            <a:r>
              <a:rPr lang="hu-HU" altLang="hu-HU" sz="2200" dirty="0" smtClean="0"/>
              <a:t>Önkéntes beadások, </a:t>
            </a:r>
            <a:r>
              <a:rPr lang="hu-HU" altLang="hu-HU" sz="2200" dirty="0" smtClean="0">
                <a:hlinkClick r:id="rId4"/>
              </a:rPr>
              <a:t>felhasználási szerződés</a:t>
            </a:r>
            <a:endParaRPr lang="hu-HU" altLang="hu-HU" sz="2200" dirty="0" smtClean="0"/>
          </a:p>
          <a:p>
            <a:pPr lvl="1"/>
            <a:r>
              <a:rPr lang="hu-HU" altLang="hu-HU" sz="2200" dirty="0" smtClean="0"/>
              <a:t>Pl. </a:t>
            </a:r>
            <a:r>
              <a:rPr lang="hu-HU" altLang="hu-HU" sz="2200" dirty="0" err="1" smtClean="0"/>
              <a:t>Archeometriai</a:t>
            </a:r>
            <a:r>
              <a:rPr lang="hu-HU" altLang="hu-HU" sz="2200" dirty="0" smtClean="0"/>
              <a:t> műhely  : elektronikus folyóirat</a:t>
            </a:r>
            <a:br>
              <a:rPr lang="hu-HU" altLang="hu-HU" sz="2200" dirty="0" smtClean="0"/>
            </a:br>
            <a:r>
              <a:rPr lang="hu-HU" altLang="hu-HU" sz="2200" dirty="0" smtClean="0">
                <a:hlinkClick r:id="rId5"/>
              </a:rPr>
              <a:t>http://epa.oszk.hu/00800/00846</a:t>
            </a:r>
            <a:r>
              <a:rPr lang="hu-HU" altLang="hu-HU" sz="2200" dirty="0" smtClean="0"/>
              <a:t> </a:t>
            </a:r>
          </a:p>
          <a:p>
            <a:pPr lvl="1"/>
            <a:r>
              <a:rPr lang="hu-HU" altLang="hu-HU" sz="2200" dirty="0" smtClean="0"/>
              <a:t>Állomány: 2021.11.08-én 1354 archivált cím, 153.323 füzet</a:t>
            </a:r>
          </a:p>
          <a:p>
            <a:pPr lvl="1"/>
            <a:endParaRPr lang="hu-HU" altLang="hu-HU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2022. március 08.</a:t>
            </a:r>
            <a:endParaRPr lang="hu-HU"/>
          </a:p>
        </p:txBody>
      </p:sp>
      <p:sp>
        <p:nvSpPr>
          <p:cNvPr id="22533" name="Dia számának hely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4EC49C-A60B-4A37-909F-EE040D4C8041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15" y="212725"/>
            <a:ext cx="7920880" cy="629532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1" y="127037"/>
            <a:ext cx="7954444" cy="6229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41387"/>
          </a:xfrm>
        </p:spPr>
        <p:txBody>
          <a:bodyPr/>
          <a:lstStyle/>
          <a:p>
            <a:r>
              <a:rPr lang="hu-HU" altLang="hu-HU" sz="3400" dirty="0" smtClean="0"/>
              <a:t>4. </a:t>
            </a:r>
            <a:r>
              <a:rPr lang="pt-BR" altLang="hu-HU" sz="3400" dirty="0" smtClean="0"/>
              <a:t>Az OSZK feladata és eddigi eredményei</a:t>
            </a:r>
            <a:endParaRPr lang="hu-HU" altLang="hu-HU" sz="3400" dirty="0" smtClean="0"/>
          </a:p>
        </p:txBody>
      </p:sp>
      <p:sp>
        <p:nvSpPr>
          <p:cNvPr id="23555" name="Tartalom helye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r>
              <a:rPr lang="hu-HU" altLang="hu-HU" sz="3000" b="1" dirty="0" smtClean="0"/>
              <a:t>2007-től</a:t>
            </a:r>
            <a:r>
              <a:rPr lang="hu-HU" altLang="hu-HU" sz="3000" dirty="0" smtClean="0"/>
              <a:t> </a:t>
            </a:r>
            <a:r>
              <a:rPr lang="hu-HU" altLang="hu-HU" sz="3000" b="1" dirty="0" smtClean="0"/>
              <a:t>Digitális Képarchívum</a:t>
            </a:r>
          </a:p>
          <a:p>
            <a:pPr lvl="1"/>
            <a:r>
              <a:rPr lang="hu-HU" altLang="hu-HU" sz="2600" dirty="0" smtClean="0">
                <a:hlinkClick r:id="rId2"/>
              </a:rPr>
              <a:t>http://dka.oszk.hu</a:t>
            </a:r>
            <a:endParaRPr lang="hu-HU" altLang="hu-HU" sz="2600" dirty="0" smtClean="0"/>
          </a:p>
          <a:p>
            <a:pPr lvl="1"/>
            <a:r>
              <a:rPr lang="hu-HU" altLang="hu-HU" sz="2600" dirty="0" smtClean="0"/>
              <a:t>Digitalizált és </a:t>
            </a:r>
            <a:r>
              <a:rPr lang="hu-HU" altLang="hu-HU" sz="2600" b="1" dirty="0" smtClean="0"/>
              <a:t>eredeti képi dokumentumok </a:t>
            </a:r>
            <a:r>
              <a:rPr lang="hu-HU" altLang="hu-HU" sz="2600" dirty="0" smtClean="0"/>
              <a:t>gyűjtése, archiválása, </a:t>
            </a:r>
            <a:r>
              <a:rPr lang="hu-HU" altLang="hu-HU" sz="2600" b="1" dirty="0" smtClean="0"/>
              <a:t>nyilvános</a:t>
            </a:r>
            <a:r>
              <a:rPr lang="hu-HU" altLang="hu-HU" sz="2600" dirty="0" smtClean="0"/>
              <a:t> szolgáltatása</a:t>
            </a:r>
          </a:p>
          <a:p>
            <a:pPr lvl="1"/>
            <a:r>
              <a:rPr lang="hu-HU" altLang="hu-HU" sz="2600" dirty="0" smtClean="0"/>
              <a:t>Önkéntes beadások, felhasználási engedélyeztetés</a:t>
            </a:r>
          </a:p>
          <a:p>
            <a:pPr lvl="1"/>
            <a:r>
              <a:rPr lang="hu-HU" altLang="hu-HU" sz="2600" dirty="0" smtClean="0"/>
              <a:t>A gyűjtőkör kiegészült </a:t>
            </a:r>
            <a:r>
              <a:rPr lang="hu-HU" altLang="hu-HU" sz="2600" dirty="0" err="1" smtClean="0"/>
              <a:t>infografikákkal</a:t>
            </a:r>
            <a:r>
              <a:rPr lang="hu-HU" altLang="hu-HU" sz="2600" dirty="0" smtClean="0"/>
              <a:t> és prezentációkkal</a:t>
            </a:r>
          </a:p>
          <a:p>
            <a:pPr lvl="1"/>
            <a:r>
              <a:rPr lang="hu-HU" altLang="hu-HU" sz="2600" dirty="0" smtClean="0"/>
              <a:t>Pl. </a:t>
            </a:r>
            <a:r>
              <a:rPr lang="hu-HU" altLang="hu-HU" sz="2600" dirty="0" err="1" smtClean="0"/>
              <a:t>Banyó</a:t>
            </a:r>
            <a:r>
              <a:rPr lang="hu-HU" altLang="hu-HU" sz="2600" dirty="0" smtClean="0"/>
              <a:t> Enikő: Bartók Béla népdalgyűjtő munkássága</a:t>
            </a:r>
            <a:br>
              <a:rPr lang="hu-HU" altLang="hu-HU" sz="2600" dirty="0" smtClean="0"/>
            </a:br>
            <a:r>
              <a:rPr lang="hu-HU" altLang="hu-HU" sz="2600" dirty="0" smtClean="0"/>
              <a:t> </a:t>
            </a:r>
            <a:r>
              <a:rPr lang="hu-HU" altLang="hu-HU" sz="2600" dirty="0" smtClean="0">
                <a:hlinkClick r:id="rId3"/>
              </a:rPr>
              <a:t>http://dka.oszk.hu/061200/061251</a:t>
            </a:r>
            <a:r>
              <a:rPr lang="hu-HU" altLang="hu-HU" sz="2600" dirty="0" smtClean="0"/>
              <a:t> </a:t>
            </a:r>
          </a:p>
          <a:p>
            <a:pPr lvl="1"/>
            <a:r>
              <a:rPr lang="hu-HU" altLang="hu-HU" sz="2600" dirty="0" smtClean="0"/>
              <a:t>Állomány: 2021.11.05-én 112.469 cím</a:t>
            </a:r>
          </a:p>
          <a:p>
            <a:pPr lvl="1"/>
            <a:endParaRPr lang="hu-HU" altLang="hu-HU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2022. március 08.</a:t>
            </a:r>
            <a:endParaRPr lang="hu-HU"/>
          </a:p>
        </p:txBody>
      </p:sp>
      <p:sp>
        <p:nvSpPr>
          <p:cNvPr id="23557" name="Dia számának hely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5BF032-6C2B-4D2C-9136-F87C30D3F5D7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36" y="248891"/>
            <a:ext cx="8645154" cy="5879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796925"/>
          </a:xfrm>
        </p:spPr>
        <p:txBody>
          <a:bodyPr/>
          <a:lstStyle/>
          <a:p>
            <a:r>
              <a:rPr lang="hu-HU" altLang="hu-HU" sz="3400" dirty="0" smtClean="0"/>
              <a:t>4. </a:t>
            </a:r>
            <a:r>
              <a:rPr lang="pt-BR" altLang="hu-HU" sz="3400" dirty="0" smtClean="0"/>
              <a:t>Az OSZK feladata és eddigi eredményei</a:t>
            </a:r>
            <a:endParaRPr lang="hu-HU" altLang="hu-HU" sz="3400" dirty="0" smtClean="0"/>
          </a:p>
        </p:txBody>
      </p:sp>
      <p:sp>
        <p:nvSpPr>
          <p:cNvPr id="24579" name="Tartalom helye 2"/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5473700"/>
          </a:xfrm>
        </p:spPr>
        <p:txBody>
          <a:bodyPr/>
          <a:lstStyle/>
          <a:p>
            <a:r>
              <a:rPr lang="hu-HU" altLang="hu-HU" sz="3000" b="1" smtClean="0"/>
              <a:t>2008-tól</a:t>
            </a:r>
            <a:r>
              <a:rPr lang="hu-HU" altLang="hu-HU" sz="3000" smtClean="0"/>
              <a:t> </a:t>
            </a:r>
            <a:r>
              <a:rPr lang="hu-HU" altLang="hu-HU" sz="3000" b="1" smtClean="0"/>
              <a:t>OSZK Digitális Könyvtár</a:t>
            </a:r>
          </a:p>
          <a:p>
            <a:pPr lvl="1"/>
            <a:r>
              <a:rPr lang="hu-HU" altLang="hu-HU" sz="2600" smtClean="0">
                <a:hlinkClick r:id="rId2"/>
              </a:rPr>
              <a:t>http://oszkdk.oszk.hu</a:t>
            </a:r>
            <a:endParaRPr lang="hu-HU" altLang="hu-HU" sz="2600" smtClean="0"/>
          </a:p>
          <a:p>
            <a:pPr lvl="1"/>
            <a:r>
              <a:rPr lang="hu-HU" altLang="hu-HU" sz="2600" smtClean="0"/>
              <a:t>Az OSZK-ba kötelespéldányként érkező e-könyvek, valamint részben a helyben digitalizált könyvek adatbázisa</a:t>
            </a:r>
          </a:p>
          <a:p>
            <a:pPr lvl="1"/>
            <a:r>
              <a:rPr lang="hu-HU" altLang="hu-HU" sz="2600" smtClean="0"/>
              <a:t>Főként csak helyben olvasható dokumentumokat tartalmaz, kis részben nyilvánosakat</a:t>
            </a:r>
          </a:p>
          <a:p>
            <a:pPr lvl="1"/>
            <a:r>
              <a:rPr lang="hu-HU" altLang="hu-HU" sz="2600" smtClean="0"/>
              <a:t>Dokumentumok, fájlokban (pl. PDF, EPUB, MOBI)</a:t>
            </a:r>
          </a:p>
          <a:p>
            <a:pPr lvl="1"/>
            <a:r>
              <a:rPr lang="hu-HU" altLang="hu-HU" sz="2400" smtClean="0"/>
              <a:t>Példa : </a:t>
            </a:r>
            <a:r>
              <a:rPr lang="hu-HU" altLang="hu-HU" sz="2400" smtClean="0">
                <a:hlinkClick r:id="rId3"/>
              </a:rPr>
              <a:t>katalógus </a:t>
            </a:r>
            <a:r>
              <a:rPr lang="hu-HU" altLang="hu-HU" sz="2400" smtClean="0"/>
              <a:t>–&gt; DK </a:t>
            </a:r>
            <a:r>
              <a:rPr lang="hu-HU" altLang="hu-HU" sz="2400" smtClean="0">
                <a:hlinkClick r:id="rId4"/>
              </a:rPr>
              <a:t>rekord </a:t>
            </a:r>
            <a:endParaRPr lang="hu-HU" altLang="hu-HU" sz="2600" smtClean="0"/>
          </a:p>
          <a:p>
            <a:pPr lvl="1"/>
            <a:r>
              <a:rPr lang="hu-HU" altLang="hu-HU" sz="2600" smtClean="0"/>
              <a:t>Pl. Tóth Norbert: Királyok végnapjai </a:t>
            </a:r>
            <a:r>
              <a:rPr lang="hu-HU" altLang="hu-HU" sz="2600" smtClean="0">
                <a:hlinkClick r:id="rId5"/>
              </a:rPr>
              <a:t>http://oszkdk.oszk.hu/DRJ/12650</a:t>
            </a:r>
            <a:endParaRPr lang="hu-HU" altLang="hu-HU" sz="2600" smtClean="0"/>
          </a:p>
          <a:p>
            <a:pPr lvl="1"/>
            <a:r>
              <a:rPr lang="hu-HU" altLang="hu-HU" sz="2600" smtClean="0"/>
              <a:t>Állomány: 2020.12.31-én 27 416 cím</a:t>
            </a:r>
          </a:p>
          <a:p>
            <a:pPr lvl="1"/>
            <a:endParaRPr lang="hu-HU" altLang="hu-HU" smtClean="0"/>
          </a:p>
          <a:p>
            <a:pPr lvl="1"/>
            <a:endParaRPr lang="hu-HU" altLang="hu-HU" smtClean="0"/>
          </a:p>
          <a:p>
            <a:pPr lvl="1"/>
            <a:endParaRPr lang="hu-HU" altLang="hu-HU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2022. március 08.</a:t>
            </a:r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58763"/>
            <a:ext cx="8807450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Dia számának hely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51D3F7-9F02-4D82-8E40-4651F36D99BE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5888"/>
            <a:ext cx="7272808" cy="6742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hu-HU" altLang="hu-HU" sz="3400" dirty="0" smtClean="0"/>
              <a:t>4. </a:t>
            </a:r>
            <a:r>
              <a:rPr lang="pt-BR" altLang="hu-HU" sz="3400" dirty="0" smtClean="0"/>
              <a:t>Az OSZK feladata és eddigi eredményei</a:t>
            </a:r>
            <a:endParaRPr lang="hu-HU" altLang="hu-HU" sz="3400" dirty="0" smtClean="0"/>
          </a:p>
        </p:txBody>
      </p:sp>
      <p:sp>
        <p:nvSpPr>
          <p:cNvPr id="25603" name="Tartalom helye 2"/>
          <p:cNvSpPr>
            <a:spLocks noGrp="1"/>
          </p:cNvSpPr>
          <p:nvPr>
            <p:ph idx="1"/>
          </p:nvPr>
        </p:nvSpPr>
        <p:spPr>
          <a:xfrm>
            <a:off x="250825" y="1000125"/>
            <a:ext cx="8435975" cy="4929188"/>
          </a:xfrm>
        </p:spPr>
        <p:txBody>
          <a:bodyPr/>
          <a:lstStyle/>
          <a:p>
            <a:r>
              <a:rPr lang="hu-HU" altLang="hu-HU" sz="3000" smtClean="0"/>
              <a:t>2006. Javaslat a webarchiválásra</a:t>
            </a:r>
          </a:p>
          <a:p>
            <a:pPr lvl="1"/>
            <a:r>
              <a:rPr lang="hu-HU" altLang="hu-HU" smtClean="0"/>
              <a:t>A </a:t>
            </a:r>
            <a:r>
              <a:rPr lang="hu-HU" altLang="hu-HU" b="1" smtClean="0"/>
              <a:t>honlap szintű archiválás </a:t>
            </a:r>
            <a:r>
              <a:rPr lang="hu-HU" altLang="hu-HU" smtClean="0"/>
              <a:t>: sok dokumentum, fájl, fájlformátum, alkalmazások, adatbázis</a:t>
            </a:r>
          </a:p>
          <a:p>
            <a:pPr lvl="1"/>
            <a:r>
              <a:rPr lang="hu-HU" altLang="hu-HU" sz="2400" smtClean="0"/>
              <a:t>Drótos László: Mi a MIA? - Javaslat egy magyar internet-archívum létrehozására </a:t>
            </a:r>
            <a:br>
              <a:rPr lang="hu-HU" altLang="hu-HU" sz="2400" smtClean="0"/>
            </a:br>
            <a:r>
              <a:rPr lang="hu-HU" altLang="hu-HU" sz="2400" smtClean="0"/>
              <a:t>= Networkshop 2006. Miskolci Egyetem </a:t>
            </a:r>
            <a:r>
              <a:rPr lang="hu-HU" altLang="hu-HU" sz="2400" smtClean="0">
                <a:hlinkClick r:id="rId2"/>
              </a:rPr>
              <a:t>http://mek.oszk.hu/html/irattar/eloadas/2006/mia.htm</a:t>
            </a:r>
            <a:endParaRPr lang="hu-HU" altLang="hu-HU" sz="2400" smtClean="0"/>
          </a:p>
          <a:p>
            <a:r>
              <a:rPr lang="hu-HU" altLang="hu-HU" sz="3000" smtClean="0"/>
              <a:t>2017. OKR projekt keretén belül webarchiválási pilot</a:t>
            </a:r>
          </a:p>
          <a:p>
            <a:pPr lvl="1"/>
            <a:r>
              <a:rPr lang="hu-HU" altLang="hu-HU" sz="2600" smtClean="0">
                <a:hlinkClick r:id="rId3"/>
              </a:rPr>
              <a:t>http://www.oszk.hu/okr-webarchivalas</a:t>
            </a:r>
            <a:endParaRPr lang="hu-HU" altLang="hu-HU" sz="260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2022. március 08.</a:t>
            </a:r>
            <a:endParaRPr lang="hu-HU"/>
          </a:p>
        </p:txBody>
      </p:sp>
      <p:sp>
        <p:nvSpPr>
          <p:cNvPr id="25605" name="Dia számának hely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C026F6-CA7A-4784-BACD-4593307771CB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796925"/>
          </a:xfrm>
        </p:spPr>
        <p:txBody>
          <a:bodyPr/>
          <a:lstStyle/>
          <a:p>
            <a:r>
              <a:rPr lang="hu-HU" altLang="hu-HU" sz="3400" dirty="0" smtClean="0"/>
              <a:t>4. </a:t>
            </a:r>
            <a:r>
              <a:rPr lang="pt-BR" altLang="hu-HU" sz="3400" dirty="0" smtClean="0"/>
              <a:t>Az OSZK feladata és eddigi eredményei</a:t>
            </a:r>
            <a:endParaRPr lang="hu-HU" altLang="hu-HU" sz="3400" dirty="0" smtClean="0"/>
          </a:p>
        </p:txBody>
      </p:sp>
      <p:sp>
        <p:nvSpPr>
          <p:cNvPr id="26627" name="Tartalom helye 2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5400675"/>
          </a:xfrm>
        </p:spPr>
        <p:txBody>
          <a:bodyPr/>
          <a:lstStyle/>
          <a:p>
            <a:r>
              <a:rPr lang="hu-HU" altLang="hu-HU" sz="2200" smtClean="0"/>
              <a:t>„A cél, hogy az Országos Széchényi Könyvtár által fenntartott infrastruktúrán és egy kidolgozott know-how alapján minél többen kapcsolódjanak be intézményi ill. egyéni szinten a magyar webtér értékes részeinek kiválogatásába, lementésébe, metaadatokkal való ellátásába és az archívumra épülő szolgáltatások kialakításába.”</a:t>
            </a:r>
          </a:p>
          <a:p>
            <a:r>
              <a:rPr lang="hu-HU" altLang="hu-HU" sz="2200" b="1" smtClean="0"/>
              <a:t>Teljes</a:t>
            </a:r>
            <a:r>
              <a:rPr lang="hu-HU" altLang="hu-HU" sz="2200" smtClean="0"/>
              <a:t> és </a:t>
            </a:r>
            <a:r>
              <a:rPr lang="hu-HU" altLang="hu-HU" sz="2200" b="1" smtClean="0"/>
              <a:t>szelektív</a:t>
            </a:r>
            <a:r>
              <a:rPr lang="hu-HU" altLang="hu-HU" sz="2200" smtClean="0"/>
              <a:t> archiválás</a:t>
            </a:r>
          </a:p>
          <a:p>
            <a:r>
              <a:rPr lang="hu-HU" altLang="hu-HU" sz="2200" b="1" smtClean="0"/>
              <a:t>Projekt</a:t>
            </a:r>
          </a:p>
          <a:p>
            <a:pPr lvl="1"/>
            <a:r>
              <a:rPr lang="hu-HU" altLang="hu-HU" sz="1800" smtClean="0"/>
              <a:t>ideiglenes honlap</a:t>
            </a:r>
            <a:r>
              <a:rPr lang="hu-HU" altLang="hu-HU" sz="1800" b="1" smtClean="0"/>
              <a:t>: </a:t>
            </a:r>
            <a:r>
              <a:rPr lang="hu-HU" altLang="hu-HU" sz="1800" smtClean="0">
                <a:hlinkClick r:id="rId2"/>
              </a:rPr>
              <a:t>http://mekosztaly.oszk.hu/mia/</a:t>
            </a:r>
            <a:endParaRPr lang="hu-HU" altLang="hu-HU" sz="1800" smtClean="0"/>
          </a:p>
          <a:p>
            <a:pPr lvl="1"/>
            <a:r>
              <a:rPr lang="hu-HU" altLang="hu-HU" sz="1800" smtClean="0"/>
              <a:t>Végleges honlap (2020.03.27-től): </a:t>
            </a:r>
            <a:r>
              <a:rPr lang="hu-HU" altLang="hu-HU" sz="1800" smtClean="0">
                <a:hlinkClick r:id="rId3"/>
              </a:rPr>
              <a:t>https://webarchivum.oszk.hu/</a:t>
            </a:r>
            <a:endParaRPr lang="hu-HU" altLang="hu-HU" sz="1800" smtClean="0"/>
          </a:p>
          <a:p>
            <a:r>
              <a:rPr lang="hu-HU" altLang="hu-HU" sz="2200" b="1" smtClean="0"/>
              <a:t>Nyilvános  archívum</a:t>
            </a:r>
            <a:r>
              <a:rPr lang="hu-HU" altLang="hu-HU" sz="2200" smtClean="0"/>
              <a:t>, engedélyeztetett honlapokkal</a:t>
            </a:r>
          </a:p>
          <a:p>
            <a:pPr lvl="1"/>
            <a:r>
              <a:rPr lang="hu-HU" altLang="hu-HU" sz="2200" smtClean="0">
                <a:hlinkClick r:id="rId4"/>
              </a:rPr>
              <a:t>https://webarchivum.oszk.hu/webarchivum/reszgyujtemenyek-szerint/demo-kezdolap/</a:t>
            </a:r>
            <a:endParaRPr lang="hu-HU" altLang="hu-HU" sz="2200" smtClean="0"/>
          </a:p>
          <a:p>
            <a:r>
              <a:rPr lang="hu-HU" altLang="hu-HU" sz="2600" smtClean="0"/>
              <a:t>Űrlap, </a:t>
            </a:r>
            <a:r>
              <a:rPr lang="hu-HU" altLang="hu-HU" sz="2600" b="1" smtClean="0"/>
              <a:t>webhely</a:t>
            </a:r>
            <a:r>
              <a:rPr lang="hu-HU" altLang="hu-HU" sz="2600" smtClean="0"/>
              <a:t> </a:t>
            </a:r>
            <a:r>
              <a:rPr lang="hu-HU" altLang="hu-HU" sz="2600" b="1" smtClean="0"/>
              <a:t>archiválási javaslatok </a:t>
            </a:r>
            <a:r>
              <a:rPr lang="hu-HU" altLang="hu-HU" sz="2600" smtClean="0"/>
              <a:t>gyűjtésére</a:t>
            </a:r>
          </a:p>
          <a:p>
            <a:pPr lvl="1"/>
            <a:r>
              <a:rPr lang="hu-HU" altLang="hu-HU" sz="2200" smtClean="0">
                <a:hlinkClick r:id="rId5"/>
              </a:rPr>
              <a:t>https://forms.office.com/r/Cz3GsHSQEd</a:t>
            </a:r>
            <a:r>
              <a:rPr lang="hu-HU" altLang="hu-HU" sz="2200" smtClean="0"/>
              <a:t> </a:t>
            </a:r>
            <a:endParaRPr lang="hu-HU" altLang="hu-HU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2022. március 08.</a:t>
            </a:r>
            <a:endParaRPr lang="hu-HU"/>
          </a:p>
        </p:txBody>
      </p:sp>
      <p:sp>
        <p:nvSpPr>
          <p:cNvPr id="26629" name="Dia számának hely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5487F8-053E-49C8-AEE4-4C52AA3F1387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400" dirty="0" smtClean="0"/>
              <a:t>4. </a:t>
            </a:r>
            <a:r>
              <a:rPr lang="pt-BR" altLang="hu-HU" sz="3400" dirty="0" smtClean="0"/>
              <a:t>Az OSZK feladata és eddigi eredményei</a:t>
            </a:r>
            <a:endParaRPr lang="hu-HU" altLang="hu-HU" sz="3400" dirty="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46637"/>
          </a:xfrm>
        </p:spPr>
        <p:txBody>
          <a:bodyPr/>
          <a:lstStyle/>
          <a:p>
            <a:pPr>
              <a:defRPr/>
            </a:pPr>
            <a:r>
              <a:rPr lang="hu-HU" sz="2800" dirty="0" smtClean="0"/>
              <a:t>Egyedi szerződések kötésének megkezdése a nyilvános szolgáltatás érdekében</a:t>
            </a:r>
          </a:p>
          <a:p>
            <a:pPr lvl="1">
              <a:defRPr/>
            </a:pPr>
            <a:r>
              <a:rPr lang="hu-HU" sz="2200" dirty="0" smtClean="0"/>
              <a:t>Nyilvános </a:t>
            </a:r>
            <a:r>
              <a:rPr lang="hu-HU" sz="2200" dirty="0" smtClean="0">
                <a:hlinkClick r:id="rId2"/>
              </a:rPr>
              <a:t>archívum</a:t>
            </a:r>
            <a:endParaRPr lang="hu-HU" sz="2200" dirty="0" smtClean="0"/>
          </a:p>
          <a:p>
            <a:pPr lvl="1">
              <a:defRPr/>
            </a:pPr>
            <a:r>
              <a:rPr lang="hu-HU" sz="2200" dirty="0" smtClean="0"/>
              <a:t>Felhasználási szerződés </a:t>
            </a:r>
            <a:r>
              <a:rPr lang="hu-HU" sz="2200" dirty="0" smtClean="0">
                <a:hlinkClick r:id="rId3"/>
              </a:rPr>
              <a:t>minták</a:t>
            </a:r>
            <a:endParaRPr lang="hu-HU" sz="2200" dirty="0" smtClean="0"/>
          </a:p>
          <a:p>
            <a:pPr marL="514350" indent="-457200">
              <a:defRPr/>
            </a:pPr>
            <a:r>
              <a:rPr lang="hu-HU" sz="2600" dirty="0" smtClean="0"/>
              <a:t>A felhasználási szerződés nélküli, archivált honlapok szolgáltatása</a:t>
            </a:r>
          </a:p>
          <a:p>
            <a:pPr lvl="1">
              <a:defRPr/>
            </a:pPr>
            <a:r>
              <a:rPr lang="hu-HU" sz="2200" dirty="0" smtClean="0"/>
              <a:t>OSZK-n belüli (terv)</a:t>
            </a:r>
          </a:p>
          <a:p>
            <a:pPr lvl="1">
              <a:defRPr/>
            </a:pPr>
            <a:r>
              <a:rPr lang="hu-HU" sz="2200" dirty="0" smtClean="0"/>
              <a:t>Zárt könyvtári hálózatban (terv)</a:t>
            </a:r>
            <a:endParaRPr lang="hu-HU" sz="22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2022. március 08.</a:t>
            </a:r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038"/>
            <a:ext cx="9144000" cy="651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Dia számának hely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E4D2A4-ED74-4F60-A713-BF639DB009A2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ím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654050"/>
          </a:xfrm>
        </p:spPr>
        <p:txBody>
          <a:bodyPr/>
          <a:lstStyle/>
          <a:p>
            <a:r>
              <a:rPr lang="hu-HU" altLang="hu-HU" sz="3200" smtClean="0"/>
              <a:t>4. </a:t>
            </a:r>
            <a:r>
              <a:rPr lang="pt-BR" altLang="hu-HU" sz="3200" smtClean="0"/>
              <a:t>Az OSZK feladata és eddigi eredményei</a:t>
            </a:r>
            <a:endParaRPr lang="hu-HU" altLang="hu-HU" sz="3200" smtClean="0"/>
          </a:p>
        </p:txBody>
      </p:sp>
      <p:sp>
        <p:nvSpPr>
          <p:cNvPr id="25603" name="Tartalom helye 2"/>
          <p:cNvSpPr>
            <a:spLocks noGrp="1"/>
          </p:cNvSpPr>
          <p:nvPr>
            <p:ph idx="1"/>
          </p:nvPr>
        </p:nvSpPr>
        <p:spPr>
          <a:xfrm>
            <a:off x="427038" y="842963"/>
            <a:ext cx="8289925" cy="575468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hu-HU" altLang="hu-HU" b="1" dirty="0" smtClean="0"/>
              <a:t>Teljes </a:t>
            </a:r>
            <a:r>
              <a:rPr lang="hu-HU" altLang="hu-HU" b="1" dirty="0" err="1" smtClean="0"/>
              <a:t>webaratás</a:t>
            </a:r>
            <a:r>
              <a:rPr lang="hu-HU" altLang="hu-HU" b="1" dirty="0" smtClean="0"/>
              <a:t>:</a:t>
            </a:r>
          </a:p>
          <a:p>
            <a:pPr>
              <a:buFont typeface="Arial" charset="0"/>
              <a:buChar char="•"/>
              <a:defRPr/>
            </a:pPr>
            <a:r>
              <a:rPr lang="hu-HU" altLang="hu-HU" dirty="0" smtClean="0"/>
              <a:t>Domain listák kötelező beküldése a </a:t>
            </a:r>
            <a:r>
              <a:rPr lang="hu-HU" altLang="hu-HU" dirty="0" err="1" smtClean="0"/>
              <a:t>webarchiválónak</a:t>
            </a:r>
            <a:r>
              <a:rPr lang="hu-HU" altLang="hu-HU" dirty="0" smtClean="0"/>
              <a:t>, pl. </a:t>
            </a:r>
          </a:p>
          <a:p>
            <a:pPr lvl="1">
              <a:buFont typeface="Arial" charset="0"/>
              <a:buChar char="–"/>
              <a:defRPr/>
            </a:pPr>
            <a:r>
              <a:rPr lang="hu-HU" altLang="hu-HU" dirty="0" smtClean="0"/>
              <a:t>Dán kötelespéldány </a:t>
            </a:r>
            <a:r>
              <a:rPr lang="hu-HU" altLang="hu-HU" dirty="0" smtClean="0">
                <a:hlinkClick r:id="rId2"/>
              </a:rPr>
              <a:t>törvény</a:t>
            </a:r>
            <a:endParaRPr lang="hu-HU" altLang="hu-HU" dirty="0" smtClean="0"/>
          </a:p>
          <a:p>
            <a:pPr lvl="1">
              <a:buFont typeface="Arial" charset="0"/>
              <a:buChar char="–"/>
              <a:defRPr/>
            </a:pPr>
            <a:r>
              <a:rPr lang="hu-HU" altLang="hu-HU" dirty="0" smtClean="0"/>
              <a:t>Osztrák </a:t>
            </a:r>
            <a:r>
              <a:rPr lang="hu-HU" altLang="hu-HU" dirty="0" err="1" smtClean="0">
                <a:hlinkClick r:id="rId3"/>
              </a:rPr>
              <a:t>webarchívum</a:t>
            </a:r>
            <a:endParaRPr lang="hu-HU" altLang="hu-HU" dirty="0" smtClean="0"/>
          </a:p>
          <a:p>
            <a:pPr lvl="1">
              <a:buFont typeface="Arial" charset="0"/>
              <a:buChar char="–"/>
              <a:defRPr/>
            </a:pPr>
            <a:r>
              <a:rPr lang="hu-HU" altLang="hu-HU" dirty="0" smtClean="0"/>
              <a:t>Cseh </a:t>
            </a:r>
            <a:r>
              <a:rPr lang="hu-HU" altLang="hu-HU" dirty="0" err="1" smtClean="0">
                <a:hlinkClick r:id="rId4"/>
              </a:rPr>
              <a:t>webarchívum</a:t>
            </a:r>
            <a:endParaRPr lang="hu-HU" altLang="hu-HU" dirty="0" smtClean="0"/>
          </a:p>
          <a:p>
            <a:pPr lvl="2">
              <a:buFont typeface="Arial" charset="0"/>
              <a:buChar char="•"/>
              <a:defRPr/>
            </a:pPr>
            <a:r>
              <a:rPr lang="en-US" altLang="hu-HU" dirty="0" smtClean="0"/>
              <a:t> </a:t>
            </a:r>
            <a:r>
              <a:rPr lang="hu-HU" altLang="hu-HU" dirty="0" smtClean="0"/>
              <a:t>„</a:t>
            </a:r>
            <a:r>
              <a:rPr lang="en-US" altLang="hu-HU" dirty="0" smtClean="0"/>
              <a:t>Legal Deposit Act doesn‘t cover online-born documents</a:t>
            </a:r>
            <a:r>
              <a:rPr lang="hu-HU" altLang="hu-HU" dirty="0" smtClean="0"/>
              <a:t>”</a:t>
            </a:r>
          </a:p>
          <a:p>
            <a:pPr>
              <a:defRPr/>
            </a:pPr>
            <a:r>
              <a:rPr lang="hu-HU" sz="2800" b="1" dirty="0"/>
              <a:t>Árajánlat</a:t>
            </a:r>
            <a:r>
              <a:rPr lang="hu-HU" sz="2800" dirty="0"/>
              <a:t> az Internet </a:t>
            </a:r>
            <a:r>
              <a:rPr lang="hu-HU" sz="2800" dirty="0" err="1"/>
              <a:t>Archive-tól</a:t>
            </a:r>
            <a:r>
              <a:rPr lang="hu-HU" sz="2800" dirty="0"/>
              <a:t> a</a:t>
            </a:r>
          </a:p>
          <a:p>
            <a:pPr lvl="1">
              <a:defRPr/>
            </a:pPr>
            <a:r>
              <a:rPr lang="hu-HU" sz="2200" dirty="0"/>
              <a:t>Magyar </a:t>
            </a:r>
            <a:r>
              <a:rPr lang="hu-HU" sz="2200" dirty="0" err="1"/>
              <a:t>domain-ekre</a:t>
            </a:r>
            <a:r>
              <a:rPr lang="hu-HU" sz="2200" dirty="0"/>
              <a:t>, *.hu</a:t>
            </a:r>
          </a:p>
          <a:p>
            <a:pPr lvl="1">
              <a:defRPr/>
            </a:pPr>
            <a:r>
              <a:rPr lang="hu-HU" sz="2200" dirty="0"/>
              <a:t>Magyar nyelvű </a:t>
            </a:r>
            <a:r>
              <a:rPr lang="hu-HU" sz="2200" dirty="0" err="1" smtClean="0"/>
              <a:t>domain-ekre</a:t>
            </a:r>
            <a:r>
              <a:rPr lang="hu-HU" sz="2200" dirty="0" smtClean="0"/>
              <a:t>.</a:t>
            </a:r>
          </a:p>
          <a:p>
            <a:pPr lvl="1">
              <a:defRPr/>
            </a:pPr>
            <a:r>
              <a:rPr lang="hu-HU" sz="2200" dirty="0" smtClean="0">
                <a:hlinkClick r:id="rId5"/>
              </a:rPr>
              <a:t>Német</a:t>
            </a:r>
            <a:r>
              <a:rPr lang="hu-HU" sz="2200" dirty="0" smtClean="0"/>
              <a:t> példa – csak könyvtáron belül!</a:t>
            </a:r>
            <a:endParaRPr lang="hu-HU" sz="2200" dirty="0"/>
          </a:p>
          <a:p>
            <a:pPr lvl="2">
              <a:buFont typeface="Arial" charset="0"/>
              <a:buChar char="•"/>
              <a:defRPr/>
            </a:pPr>
            <a:endParaRPr lang="hu-HU" altLang="hu-HU" dirty="0" smtClean="0"/>
          </a:p>
          <a:p>
            <a:pPr lvl="1">
              <a:buFont typeface="Arial" charset="0"/>
              <a:buChar char="–"/>
              <a:defRPr/>
            </a:pPr>
            <a:endParaRPr lang="hu-HU" altLang="hu-HU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2022. március 08.</a:t>
            </a:r>
            <a:endParaRPr lang="hu-HU"/>
          </a:p>
        </p:txBody>
      </p:sp>
      <p:sp>
        <p:nvSpPr>
          <p:cNvPr id="29701" name="Dia számának hely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118C1A-F7A5-4F72-A60A-5AB9ABFF83BF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941387"/>
          </a:xfrm>
        </p:spPr>
        <p:txBody>
          <a:bodyPr/>
          <a:lstStyle/>
          <a:p>
            <a:r>
              <a:rPr lang="hu-HU" altLang="hu-HU" sz="3400" smtClean="0"/>
              <a:t>5. A webarchiválás hazai szabályozása</a:t>
            </a:r>
          </a:p>
        </p:txBody>
      </p:sp>
      <p:sp>
        <p:nvSpPr>
          <p:cNvPr id="30723" name="Tartalom helye 2"/>
          <p:cNvSpPr>
            <a:spLocks noGrp="1"/>
          </p:cNvSpPr>
          <p:nvPr>
            <p:ph idx="1"/>
          </p:nvPr>
        </p:nvSpPr>
        <p:spPr>
          <a:xfrm>
            <a:off x="323850" y="981075"/>
            <a:ext cx="8496300" cy="5400675"/>
          </a:xfrm>
        </p:spPr>
        <p:txBody>
          <a:bodyPr/>
          <a:lstStyle/>
          <a:p>
            <a:r>
              <a:rPr lang="hu-HU" altLang="hu-HU" sz="2800" b="1" smtClean="0"/>
              <a:t>2018. július </a:t>
            </a:r>
            <a:r>
              <a:rPr lang="hu-HU" altLang="hu-HU" sz="2800" smtClean="0"/>
              <a:t>: </a:t>
            </a:r>
            <a:r>
              <a:rPr lang="hu-HU" altLang="hu-HU" sz="2800" smtClean="0">
                <a:hlinkClick r:id="rId2"/>
              </a:rPr>
              <a:t>Közgyűjteményi Digitalizálási Stratégia </a:t>
            </a:r>
            <a:r>
              <a:rPr lang="hu-HU" altLang="hu-HU" sz="2800" smtClean="0"/>
              <a:t>(KDS) jogi bizottsága : a KDS jogi feltételrendszerének kidolgozása</a:t>
            </a:r>
          </a:p>
          <a:p>
            <a:pPr lvl="1"/>
            <a:r>
              <a:rPr lang="hu-HU" altLang="hu-HU" smtClean="0"/>
              <a:t>A webarchiválás jogi feltételrendszere, javaslat kérés</a:t>
            </a:r>
          </a:p>
          <a:p>
            <a:r>
              <a:rPr lang="hu-HU" altLang="hu-HU" sz="2800" b="1" smtClean="0"/>
              <a:t>2018. október-november </a:t>
            </a:r>
            <a:r>
              <a:rPr lang="hu-HU" altLang="hu-HU" sz="2800" smtClean="0"/>
              <a:t>: webarchiválási törvénytervezet előkészítése -&gt; EMMI</a:t>
            </a:r>
          </a:p>
          <a:p>
            <a:pPr lvl="1"/>
            <a:endParaRPr lang="hu-HU" altLang="hu-HU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2022. március 08.</a:t>
            </a:r>
            <a:endParaRPr lang="hu-HU"/>
          </a:p>
        </p:txBody>
      </p:sp>
      <p:sp>
        <p:nvSpPr>
          <p:cNvPr id="30725" name="Dia számának hely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1156A3-5666-4008-A4D3-4630F79B95E4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ím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941387"/>
          </a:xfrm>
        </p:spPr>
        <p:txBody>
          <a:bodyPr/>
          <a:lstStyle/>
          <a:p>
            <a:r>
              <a:rPr lang="hu-HU" altLang="hu-HU" sz="3400" smtClean="0"/>
              <a:t>5. A webarchiválás hazai szabályozása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8788" y="989013"/>
            <a:ext cx="8229600" cy="5256212"/>
          </a:xfrm>
        </p:spPr>
        <p:txBody>
          <a:bodyPr/>
          <a:lstStyle/>
          <a:p>
            <a:pPr>
              <a:defRPr/>
            </a:pPr>
            <a:r>
              <a:rPr lang="hu-HU" sz="2600" b="1" dirty="0"/>
              <a:t>2018. december</a:t>
            </a:r>
          </a:p>
          <a:p>
            <a:pPr lvl="1">
              <a:defRPr/>
            </a:pPr>
            <a:r>
              <a:rPr lang="hu-HU" sz="2400" dirty="0" err="1"/>
              <a:t>Webarchiválási</a:t>
            </a:r>
            <a:r>
              <a:rPr lang="hu-HU" sz="2400" dirty="0"/>
              <a:t> törvény helyett kormányhatározat.</a:t>
            </a:r>
          </a:p>
          <a:p>
            <a:pPr lvl="1">
              <a:defRPr/>
            </a:pPr>
            <a:r>
              <a:rPr lang="hu-HU" sz="2400" dirty="0"/>
              <a:t>Kulturális törvény módosításának szükségessége</a:t>
            </a:r>
            <a:r>
              <a:rPr lang="hu-HU" sz="2400" dirty="0" smtClean="0"/>
              <a:t>.</a:t>
            </a:r>
            <a:endParaRPr lang="hu-HU" sz="2400" b="1" u="sng" dirty="0" smtClean="0"/>
          </a:p>
          <a:p>
            <a:pPr>
              <a:buFont typeface="Arial" charset="0"/>
              <a:buChar char="•"/>
              <a:defRPr/>
            </a:pPr>
            <a:r>
              <a:rPr lang="hu-HU" sz="2600" b="1" dirty="0" smtClean="0"/>
              <a:t>2019. szeptember</a:t>
            </a:r>
            <a:r>
              <a:rPr lang="hu-HU" sz="2600" dirty="0" smtClean="0"/>
              <a:t/>
            </a:r>
            <a:br>
              <a:rPr lang="hu-HU" sz="2600" dirty="0" smtClean="0"/>
            </a:br>
            <a:r>
              <a:rPr lang="hu-HU" sz="2600" dirty="0" smtClean="0"/>
              <a:t>Szövegmódosítás a Kulturális törvényhez (1997.  évi CXL. Törvény):</a:t>
            </a:r>
          </a:p>
          <a:p>
            <a:pPr lvl="1">
              <a:defRPr/>
            </a:pPr>
            <a:r>
              <a:rPr lang="hu-HU" sz="2400" dirty="0" smtClean="0"/>
              <a:t>A webarchiválás meghatározása, mint nemzeti könyvtári feladat.</a:t>
            </a:r>
          </a:p>
          <a:p>
            <a:pPr lvl="1">
              <a:defRPr/>
            </a:pPr>
            <a:r>
              <a:rPr lang="hu-HU" sz="2400" dirty="0" smtClean="0"/>
              <a:t>Tartalomszolgáltatók, honlap üzemeltetők bejelentési kötelezettsége.</a:t>
            </a:r>
          </a:p>
          <a:p>
            <a:pPr lvl="1">
              <a:defRPr/>
            </a:pPr>
            <a:r>
              <a:rPr lang="hu-HU" sz="2400" dirty="0" smtClean="0"/>
              <a:t>A bejelentett honlapok nyilvántartásának kötelezettsége.</a:t>
            </a:r>
          </a:p>
          <a:p>
            <a:pPr lvl="1">
              <a:defRPr/>
            </a:pPr>
            <a:r>
              <a:rPr lang="hu-HU" sz="2400" dirty="0" smtClean="0"/>
              <a:t>A honlapok rendszeres mentésének a kötelezettsége.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hu-HU" sz="22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2022. március 08.</a:t>
            </a:r>
            <a:endParaRPr lang="hu-HU"/>
          </a:p>
        </p:txBody>
      </p:sp>
      <p:sp>
        <p:nvSpPr>
          <p:cNvPr id="31749" name="Dia számának hely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7C8311-A7D9-4062-9ECD-3721CC3F584C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40762" cy="1223962"/>
          </a:xfrm>
        </p:spPr>
        <p:txBody>
          <a:bodyPr/>
          <a:lstStyle/>
          <a:p>
            <a:pPr eaLnBrk="1" hangingPunct="1"/>
            <a:r>
              <a:rPr lang="hu-HU" altLang="hu-HU" sz="3400" smtClean="0"/>
              <a:t>1. Bevezető: Miért fontos a digitálisan születő, az interneten terjedő kultúra megőrzése</a:t>
            </a:r>
          </a:p>
        </p:txBody>
      </p:sp>
      <p:sp>
        <p:nvSpPr>
          <p:cNvPr id="5123" name="Tartalom helye 2"/>
          <p:cNvSpPr>
            <a:spLocks noGrp="1"/>
          </p:cNvSpPr>
          <p:nvPr>
            <p:ph idx="1"/>
          </p:nvPr>
        </p:nvSpPr>
        <p:spPr>
          <a:xfrm>
            <a:off x="468313" y="1412875"/>
            <a:ext cx="8424862" cy="5040313"/>
          </a:xfrm>
        </p:spPr>
        <p:txBody>
          <a:bodyPr/>
          <a:lstStyle/>
          <a:p>
            <a:pPr eaLnBrk="1" hangingPunct="1"/>
            <a:r>
              <a:rPr lang="hu-HU" altLang="hu-HU" sz="2400" b="1" dirty="0" smtClean="0"/>
              <a:t>„A digitálisan születő </a:t>
            </a:r>
            <a:r>
              <a:rPr lang="hu-HU" altLang="hu-HU" sz="2400" dirty="0" smtClean="0"/>
              <a:t>kultúra </a:t>
            </a:r>
            <a:r>
              <a:rPr lang="hu-HU" altLang="hu-HU" sz="2400" b="1" dirty="0" smtClean="0"/>
              <a:t>a közös kultúra része </a:t>
            </a:r>
            <a:r>
              <a:rPr lang="hu-HU" altLang="hu-HU" sz="2400" dirty="0" smtClean="0"/>
              <a:t>ezért ennek megőrzése ugyanolyan fontos, mint a hagyományos hordozókon megjelenőké.”</a:t>
            </a:r>
          </a:p>
          <a:p>
            <a:pPr lvl="1" eaLnBrk="1" hangingPunct="1"/>
            <a:r>
              <a:rPr lang="hu-HU" altLang="hu-HU" sz="2200" dirty="0" smtClean="0"/>
              <a:t>Pl. Filozófiatudományi folyóirat – print </a:t>
            </a:r>
            <a:r>
              <a:rPr lang="hu-HU" altLang="hu-HU" sz="2200" dirty="0" err="1" smtClean="0">
                <a:hlinkClick r:id="rId2"/>
              </a:rPr>
              <a:t>Amicus</a:t>
            </a:r>
            <a:r>
              <a:rPr lang="hu-HU" altLang="hu-HU" sz="2200" dirty="0" smtClean="0"/>
              <a:t> – online </a:t>
            </a:r>
            <a:r>
              <a:rPr lang="hu-HU" altLang="hu-HU" sz="2200" dirty="0" err="1">
                <a:hlinkClick r:id="rId3"/>
              </a:rPr>
              <a:t>Elpis</a:t>
            </a:r>
            <a:r>
              <a:rPr lang="hu-HU" altLang="hu-HU" sz="2200" dirty="0">
                <a:hlinkClick r:id="rId3"/>
              </a:rPr>
              <a:t> </a:t>
            </a:r>
            <a:r>
              <a:rPr lang="hu-HU" altLang="hu-HU" sz="2200" dirty="0"/>
              <a:t>– </a:t>
            </a:r>
            <a:r>
              <a:rPr lang="hu-HU" altLang="hu-HU" sz="2200" dirty="0" err="1" smtClean="0"/>
              <a:t>archiv</a:t>
            </a:r>
            <a:r>
              <a:rPr lang="hu-HU" altLang="hu-HU" sz="2200" dirty="0" smtClean="0"/>
              <a:t> </a:t>
            </a:r>
            <a:r>
              <a:rPr lang="hu-HU" altLang="hu-HU" sz="2200" dirty="0" smtClean="0">
                <a:hlinkClick r:id="rId4"/>
              </a:rPr>
              <a:t>EPA</a:t>
            </a:r>
            <a:endParaRPr lang="hu-HU" altLang="hu-HU" sz="2200" dirty="0" smtClean="0"/>
          </a:p>
          <a:p>
            <a:pPr lvl="1" eaLnBrk="1" hangingPunct="1"/>
            <a:r>
              <a:rPr lang="hu-HU" altLang="hu-HU" sz="2200" dirty="0" smtClean="0"/>
              <a:t>A digitális világ mérete - </a:t>
            </a:r>
            <a:r>
              <a:rPr lang="hu-HU" altLang="hu-HU" sz="2200" dirty="0" smtClean="0">
                <a:hlinkClick r:id="rId5"/>
              </a:rPr>
              <a:t>https://www.internetlivestats.com/</a:t>
            </a:r>
            <a:endParaRPr lang="hu-HU" altLang="hu-HU" sz="2200" dirty="0" smtClean="0"/>
          </a:p>
          <a:p>
            <a:pPr eaLnBrk="1" hangingPunct="1"/>
            <a:r>
              <a:rPr lang="hu-HU" altLang="hu-HU" sz="2400" dirty="0" smtClean="0"/>
              <a:t>A digitális örökség </a:t>
            </a:r>
            <a:r>
              <a:rPr lang="hu-HU" altLang="hu-HU" sz="2400" b="1" dirty="0" smtClean="0"/>
              <a:t>megőrzésének célja </a:t>
            </a:r>
            <a:r>
              <a:rPr lang="hu-HU" altLang="hu-HU" sz="2400" dirty="0" smtClean="0"/>
              <a:t>annak biztosítása, hogy továbbra is </a:t>
            </a:r>
            <a:r>
              <a:rPr lang="hu-HU" altLang="hu-HU" sz="2400" b="1" dirty="0" smtClean="0"/>
              <a:t>elérhető legyen mindenki számára. </a:t>
            </a:r>
            <a:r>
              <a:rPr lang="hu-HU" altLang="hu-HU" sz="2400" dirty="0" smtClean="0"/>
              <a:t>(-&gt; </a:t>
            </a:r>
            <a:r>
              <a:rPr lang="hu-HU" altLang="hu-HU" sz="2400" dirty="0" smtClean="0">
                <a:hlinkClick r:id="rId6"/>
              </a:rPr>
              <a:t>cikk</a:t>
            </a:r>
            <a:r>
              <a:rPr lang="hu-HU" altLang="hu-HU" sz="2400" dirty="0" smtClean="0"/>
              <a:t>)</a:t>
            </a:r>
          </a:p>
          <a:p>
            <a:pPr eaLnBrk="1" hangingPunct="1"/>
            <a:r>
              <a:rPr lang="hu-HU" altLang="hu-HU" sz="2400" dirty="0" smtClean="0"/>
              <a:t>A </a:t>
            </a:r>
            <a:r>
              <a:rPr lang="hu-HU" altLang="hu-HU" sz="2400" b="1" dirty="0" smtClean="0"/>
              <a:t>digitális örökség </a:t>
            </a:r>
            <a:r>
              <a:rPr lang="hu-HU" altLang="hu-HU" sz="2400" dirty="0" smtClean="0"/>
              <a:t>sokkal </a:t>
            </a:r>
            <a:r>
              <a:rPr lang="hu-HU" altLang="hu-HU" sz="2400" b="1" dirty="0" smtClean="0"/>
              <a:t>változékonyabb</a:t>
            </a:r>
            <a:r>
              <a:rPr lang="hu-HU" altLang="hu-HU" sz="2400" dirty="0" smtClean="0"/>
              <a:t> és </a:t>
            </a:r>
            <a:r>
              <a:rPr lang="hu-HU" altLang="hu-HU" sz="2400" b="1" dirty="0" smtClean="0"/>
              <a:t>tünékenyebb</a:t>
            </a:r>
            <a:r>
              <a:rPr lang="hu-HU" altLang="hu-HU" sz="2400" dirty="0" smtClean="0"/>
              <a:t>, mint a papíralapú!</a:t>
            </a:r>
          </a:p>
          <a:p>
            <a:pPr eaLnBrk="1" hangingPunct="1"/>
            <a:r>
              <a:rPr lang="hu-HU" altLang="hu-HU" sz="2400" b="1" dirty="0" smtClean="0"/>
              <a:t>„A cselekvés szükségessége”; </a:t>
            </a:r>
            <a:r>
              <a:rPr lang="hu-HU" altLang="hu-HU" sz="2400" dirty="0" smtClean="0"/>
              <a:t>gyors intézkedések, cselekvés szükséges az eltűnő digitális kultúra megőrzése érdekében.”</a:t>
            </a:r>
            <a:br>
              <a:rPr lang="hu-HU" altLang="hu-HU" sz="2400" dirty="0" smtClean="0"/>
            </a:br>
            <a:r>
              <a:rPr lang="hu-HU" altLang="hu-HU" sz="2400" dirty="0" smtClean="0"/>
              <a:t>Forrás: UNESCO Charta 2003.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2022. március 08.</a:t>
            </a:r>
            <a:endParaRPr lang="hu-HU"/>
          </a:p>
        </p:txBody>
      </p:sp>
      <p:sp>
        <p:nvSpPr>
          <p:cNvPr id="5125" name="Dia számának hely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55B4E7-9B74-427F-BF2A-172C83F6D57C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868362"/>
          </a:xfrm>
        </p:spPr>
        <p:txBody>
          <a:bodyPr/>
          <a:lstStyle/>
          <a:p>
            <a:r>
              <a:rPr lang="hu-HU" altLang="hu-HU" sz="3600" smtClean="0"/>
              <a:t>5. A webarchiválás hazai szabályozása</a:t>
            </a:r>
          </a:p>
        </p:txBody>
      </p:sp>
      <p:sp>
        <p:nvSpPr>
          <p:cNvPr id="32771" name="Tartalom helye 2"/>
          <p:cNvSpPr>
            <a:spLocks noGrp="1"/>
          </p:cNvSpPr>
          <p:nvPr>
            <p:ph idx="1"/>
          </p:nvPr>
        </p:nvSpPr>
        <p:spPr>
          <a:xfrm>
            <a:off x="323850" y="1057275"/>
            <a:ext cx="8569325" cy="5299075"/>
          </a:xfrm>
        </p:spPr>
        <p:txBody>
          <a:bodyPr/>
          <a:lstStyle/>
          <a:p>
            <a:r>
              <a:rPr lang="hu-HU" altLang="hu-HU" sz="2200" smtClean="0"/>
              <a:t>2020. május 19-én megszavazta az országgyűlés a kulturális törvényt módosító javaslatokat, köztük azt is, amely a nemzeti könyvtár feladatává teszi a webtartalom megőrzését (7. pont):</a:t>
            </a:r>
          </a:p>
          <a:p>
            <a:pPr lvl="1"/>
            <a:r>
              <a:rPr lang="hu-HU" altLang="hu-HU" sz="1800" smtClean="0">
                <a:hlinkClick r:id="rId2"/>
              </a:rPr>
              <a:t>http://njt.hu/cgi_bin/njt_doc.cgi?docid=219746.383606</a:t>
            </a:r>
            <a:r>
              <a:rPr lang="hu-HU" altLang="hu-HU" sz="1800" smtClean="0"/>
              <a:t> </a:t>
            </a:r>
          </a:p>
          <a:p>
            <a:pPr lvl="1"/>
            <a:r>
              <a:rPr lang="hu-HU" altLang="hu-HU" sz="1800" smtClean="0"/>
              <a:t>A hatálybalépés: </a:t>
            </a:r>
            <a:r>
              <a:rPr lang="hu-HU" altLang="hu-HU" sz="1800" b="1" smtClean="0">
                <a:solidFill>
                  <a:srgbClr val="FF0000"/>
                </a:solidFill>
              </a:rPr>
              <a:t>2021. január 1.</a:t>
            </a:r>
          </a:p>
          <a:p>
            <a:r>
              <a:rPr lang="hu-HU" altLang="hu-HU" sz="2200" smtClean="0"/>
              <a:t>Az 1358/2020. (VII. 1.) számú kormány határozat az OSZK webarchiválási feladataihoz rendelt költségvetésről a 2021-es évre, valamint az azt követő időszakra:</a:t>
            </a:r>
          </a:p>
          <a:p>
            <a:pPr lvl="1"/>
            <a:r>
              <a:rPr lang="hu-HU" altLang="hu-HU" sz="1800" smtClean="0">
                <a:hlinkClick r:id="rId3"/>
              </a:rPr>
              <a:t>https://net.jogtar.hu/jogszabaly?docid=A20H1358.KOR&amp;txtreferer=00000001.txt</a:t>
            </a:r>
            <a:r>
              <a:rPr lang="hu-HU" altLang="hu-HU" sz="1800" smtClean="0"/>
              <a:t> </a:t>
            </a:r>
          </a:p>
          <a:p>
            <a:r>
              <a:rPr lang="hu-HU" altLang="hu-HU" sz="2200" smtClean="0"/>
              <a:t>A Kormány 626/2020. (XII. 22.) számú rendelete a webarchiválás részletes szabályairól:</a:t>
            </a:r>
          </a:p>
          <a:p>
            <a:pPr lvl="1"/>
            <a:r>
              <a:rPr lang="hu-HU" altLang="hu-HU" sz="1800" smtClean="0">
                <a:hlinkClick r:id="rId4"/>
              </a:rPr>
              <a:t>https://magyarkozlony.hu/dokumentumok/5782f7801271c0a701d54f792e65df5c6fa4224d/megtekintes</a:t>
            </a:r>
            <a:r>
              <a:rPr lang="hu-HU" altLang="hu-HU" sz="1800" smtClean="0"/>
              <a:t> </a:t>
            </a:r>
          </a:p>
          <a:p>
            <a:pPr lvl="1"/>
            <a:r>
              <a:rPr lang="hu-HU" altLang="hu-HU" sz="1800" smtClean="0">
                <a:hlinkClick r:id="rId5"/>
              </a:rPr>
              <a:t>https://net.jogtar.hu/jogszabaly?docid=a2000626.kor</a:t>
            </a:r>
            <a:r>
              <a:rPr lang="hu-HU" altLang="hu-HU" sz="1800" smtClean="0"/>
              <a:t> 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2022. március 08.</a:t>
            </a:r>
            <a:endParaRPr lang="hu-HU"/>
          </a:p>
        </p:txBody>
      </p:sp>
      <p:sp>
        <p:nvSpPr>
          <p:cNvPr id="32773" name="Dia számának hely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7E434D-1975-4745-99F5-1C2BA17E5B6A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3400" smtClean="0"/>
              <a:t>1. Bevezető: Miért fontos a digitálisan születő, az interneten terjedő kultúra megőrzése</a:t>
            </a:r>
          </a:p>
        </p:txBody>
      </p:sp>
      <p:sp>
        <p:nvSpPr>
          <p:cNvPr id="6147" name="Tartalom helye 2"/>
          <p:cNvSpPr>
            <a:spLocks noGrp="1"/>
          </p:cNvSpPr>
          <p:nvPr>
            <p:ph idx="1"/>
          </p:nvPr>
        </p:nvSpPr>
        <p:spPr>
          <a:xfrm>
            <a:off x="323850" y="1412875"/>
            <a:ext cx="8229600" cy="5111750"/>
          </a:xfrm>
        </p:spPr>
        <p:txBody>
          <a:bodyPr/>
          <a:lstStyle/>
          <a:p>
            <a:pPr eaLnBrk="1" hangingPunct="1"/>
            <a:r>
              <a:rPr lang="pt-BR" altLang="hu-HU" sz="2800" b="1" dirty="0" smtClean="0"/>
              <a:t>UNESCO Charta</a:t>
            </a:r>
            <a:r>
              <a:rPr lang="hu-HU" altLang="hu-HU" sz="2800" b="1" dirty="0" smtClean="0"/>
              <a:t> </a:t>
            </a:r>
            <a:r>
              <a:rPr lang="pt-BR" altLang="hu-HU" sz="2800" dirty="0" smtClean="0"/>
              <a:t>20</a:t>
            </a:r>
            <a:r>
              <a:rPr lang="hu-HU" altLang="hu-HU" sz="2800" dirty="0" smtClean="0"/>
              <a:t>0</a:t>
            </a:r>
            <a:r>
              <a:rPr lang="pt-BR" altLang="hu-HU" sz="2800" dirty="0" smtClean="0"/>
              <a:t>3</a:t>
            </a:r>
            <a:r>
              <a:rPr lang="hu-HU" altLang="hu-HU" sz="2800" dirty="0" smtClean="0"/>
              <a:t>. </a:t>
            </a:r>
            <a:r>
              <a:rPr lang="hu-HU" altLang="hu-HU" sz="2800" dirty="0" smtClean="0">
                <a:hlinkClick r:id="rId2"/>
              </a:rPr>
              <a:t>ENG</a:t>
            </a:r>
            <a:endParaRPr lang="hu-HU" altLang="hu-HU" sz="2800" dirty="0" smtClean="0"/>
          </a:p>
          <a:p>
            <a:pPr lvl="1" eaLnBrk="1" hangingPunct="1"/>
            <a:r>
              <a:rPr lang="pt-BR" altLang="hu-HU" sz="2600" dirty="0" smtClean="0"/>
              <a:t>Charta a digitális örökség védelméről.</a:t>
            </a:r>
            <a:r>
              <a:rPr lang="hu-HU" altLang="hu-HU" sz="2600" dirty="0" smtClean="0"/>
              <a:t> </a:t>
            </a:r>
          </a:p>
          <a:p>
            <a:pPr lvl="2" eaLnBrk="1" hangingPunct="1"/>
            <a:r>
              <a:rPr lang="hu-HU" altLang="hu-HU" sz="2200" dirty="0" smtClean="0">
                <a:hlinkClick r:id="rId3"/>
              </a:rPr>
              <a:t>http://www.unesco.hu/archivum-2009-vegeig/kommunikacio-informacio/charta-digitalis-orokseg</a:t>
            </a:r>
            <a:r>
              <a:rPr lang="hu-HU" altLang="hu-HU" sz="2200" dirty="0" smtClean="0"/>
              <a:t>! </a:t>
            </a:r>
            <a:br>
              <a:rPr lang="hu-HU" altLang="hu-HU" sz="2200" dirty="0" smtClean="0"/>
            </a:br>
            <a:r>
              <a:rPr lang="hu-HU" altLang="hu-HU" sz="2200" dirty="0" smtClean="0"/>
              <a:t>-&gt; magyar fordítás: </a:t>
            </a:r>
            <a:r>
              <a:rPr lang="hu-HU" altLang="hu-HU" sz="2200" dirty="0" smtClean="0">
                <a:hlinkClick r:id="rId4"/>
              </a:rPr>
              <a:t>3K</a:t>
            </a:r>
            <a:endParaRPr lang="hu-HU" altLang="hu-HU" sz="2200" dirty="0" smtClean="0"/>
          </a:p>
          <a:p>
            <a:pPr eaLnBrk="1" hangingPunct="1"/>
            <a:r>
              <a:rPr lang="hu-HU" altLang="hu-HU" sz="2800" b="1" dirty="0" smtClean="0">
                <a:solidFill>
                  <a:srgbClr val="00B050"/>
                </a:solidFill>
              </a:rPr>
              <a:t>Eltűnt honlapok, pl.!</a:t>
            </a:r>
          </a:p>
          <a:p>
            <a:pPr lvl="1" eaLnBrk="1" hangingPunct="1"/>
            <a:r>
              <a:rPr lang="hu-HU" altLang="hu-HU" sz="2400" b="1" dirty="0" smtClean="0">
                <a:solidFill>
                  <a:srgbClr val="00B050"/>
                </a:solidFill>
                <a:hlinkClick r:id="rId5"/>
              </a:rPr>
              <a:t>http://anagykonyv.hu/</a:t>
            </a:r>
            <a:endParaRPr lang="hu-HU" altLang="hu-HU" sz="2400" b="1" dirty="0" smtClean="0">
              <a:solidFill>
                <a:srgbClr val="00B050"/>
              </a:solidFill>
            </a:endParaRPr>
          </a:p>
          <a:p>
            <a:pPr lvl="1" eaLnBrk="1" hangingPunct="1"/>
            <a:r>
              <a:rPr lang="hu-HU" altLang="hu-HU" sz="2400" b="1" dirty="0" smtClean="0">
                <a:solidFill>
                  <a:srgbClr val="00B050"/>
                </a:solidFill>
                <a:hlinkClick r:id="rId6"/>
              </a:rPr>
              <a:t>http://mek.iif.hu/</a:t>
            </a:r>
            <a:endParaRPr lang="hu-HU" altLang="hu-HU" sz="2400" b="1" dirty="0" smtClean="0">
              <a:solidFill>
                <a:srgbClr val="00B050"/>
              </a:solidFill>
            </a:endParaRPr>
          </a:p>
          <a:p>
            <a:pPr lvl="1" eaLnBrk="1" hangingPunct="1"/>
            <a:r>
              <a:rPr lang="hu-HU" altLang="hu-HU" sz="2400" b="1" dirty="0" smtClean="0">
                <a:solidFill>
                  <a:srgbClr val="00B050"/>
                </a:solidFill>
                <a:hlinkClick r:id="rId7"/>
              </a:rPr>
              <a:t>http://iwiw.hu </a:t>
            </a:r>
          </a:p>
          <a:p>
            <a:pPr lvl="1" eaLnBrk="1" hangingPunct="1"/>
            <a:r>
              <a:rPr lang="hu-HU" altLang="hu-HU" sz="2400" b="1" dirty="0" smtClean="0">
                <a:solidFill>
                  <a:srgbClr val="00B050"/>
                </a:solidFill>
                <a:hlinkClick r:id="rId8"/>
              </a:rPr>
              <a:t>https://webarchivum.oszk.hu/webarchivum/bongeszes/megszunt-webhelyek/</a:t>
            </a:r>
            <a:endParaRPr lang="hu-HU" altLang="hu-HU" sz="2400" b="1" dirty="0" smtClean="0">
              <a:solidFill>
                <a:srgbClr val="00B050"/>
              </a:solidFill>
            </a:endParaRPr>
          </a:p>
          <a:p>
            <a:pPr lvl="1" eaLnBrk="1" hangingPunct="1"/>
            <a:endParaRPr lang="hu-HU" altLang="hu-HU" sz="2400" b="1" dirty="0" smtClean="0">
              <a:solidFill>
                <a:srgbClr val="00B050"/>
              </a:solidFill>
            </a:endParaRPr>
          </a:p>
          <a:p>
            <a:pPr eaLnBrk="1" hangingPunct="1"/>
            <a:endParaRPr lang="hu-HU" altLang="hu-HU" sz="2800" b="1" dirty="0" smtClean="0">
              <a:solidFill>
                <a:srgbClr val="00B050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2022. március 08.</a:t>
            </a:r>
            <a:endParaRPr lang="hu-HU"/>
          </a:p>
        </p:txBody>
      </p:sp>
      <p:sp>
        <p:nvSpPr>
          <p:cNvPr id="6149" name="Dia számának hely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7C0B58-6E21-42DA-AD18-38D9973B5F69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>
          <a:xfrm>
            <a:off x="457200" y="79273"/>
            <a:ext cx="8229600" cy="1143000"/>
          </a:xfrm>
        </p:spPr>
        <p:txBody>
          <a:bodyPr/>
          <a:lstStyle/>
          <a:p>
            <a:r>
              <a:rPr lang="hu-HU" altLang="hu-HU" sz="3400" dirty="0" smtClean="0"/>
              <a:t>1. Bevezető: Miért fontos a digitálisan születő, az interneten terjedő kultúra megőrzése</a:t>
            </a:r>
          </a:p>
        </p:txBody>
      </p:sp>
      <p:sp>
        <p:nvSpPr>
          <p:cNvPr id="7171" name="Tartalom helye 2"/>
          <p:cNvSpPr>
            <a:spLocks noGrp="1"/>
          </p:cNvSpPr>
          <p:nvPr>
            <p:ph idx="1"/>
          </p:nvPr>
        </p:nvSpPr>
        <p:spPr>
          <a:xfrm>
            <a:off x="457200" y="1200884"/>
            <a:ext cx="8229600" cy="5252451"/>
          </a:xfrm>
        </p:spPr>
        <p:txBody>
          <a:bodyPr/>
          <a:lstStyle/>
          <a:p>
            <a:pPr eaLnBrk="1" hangingPunct="1"/>
            <a:r>
              <a:rPr lang="hu-HU" altLang="hu-HU" sz="2800" dirty="0" smtClean="0"/>
              <a:t>Elveszett oldalak</a:t>
            </a:r>
          </a:p>
          <a:p>
            <a:pPr lvl="1" eaLnBrk="1" hangingPunct="1"/>
            <a:r>
              <a:rPr lang="hu-HU" altLang="hu-HU" sz="2600" dirty="0" smtClean="0"/>
              <a:t>Lost </a:t>
            </a:r>
            <a:r>
              <a:rPr lang="hu-HU" altLang="hu-HU" sz="2600" dirty="0" err="1" smtClean="0">
                <a:hlinkClick r:id="rId2"/>
              </a:rPr>
              <a:t>Sites</a:t>
            </a:r>
            <a:endParaRPr lang="hu-HU" altLang="hu-HU" sz="2600" dirty="0" smtClean="0"/>
          </a:p>
          <a:p>
            <a:pPr lvl="1" eaLnBrk="1" hangingPunct="1"/>
            <a:r>
              <a:rPr lang="hu-HU" altLang="hu-HU" sz="2600" dirty="0" smtClean="0">
                <a:hlinkClick r:id="rId3"/>
              </a:rPr>
              <a:t>https://wiki.archiveteam.org/</a:t>
            </a:r>
            <a:r>
              <a:rPr lang="hu-HU" altLang="hu-HU" sz="2600" dirty="0" smtClean="0"/>
              <a:t> </a:t>
            </a:r>
          </a:p>
          <a:p>
            <a:pPr lvl="1" eaLnBrk="1" hangingPunct="1"/>
            <a:r>
              <a:rPr lang="hu-HU" altLang="hu-HU" sz="2600" dirty="0" smtClean="0">
                <a:hlinkClick r:id="rId4"/>
              </a:rPr>
              <a:t>http://archiveteam.hu/</a:t>
            </a:r>
            <a:r>
              <a:rPr lang="hu-HU" altLang="hu-HU" sz="2600" dirty="0" smtClean="0"/>
              <a:t> </a:t>
            </a:r>
          </a:p>
          <a:p>
            <a:pPr lvl="1" eaLnBrk="1" hangingPunct="1"/>
            <a:r>
              <a:rPr lang="hu-HU" altLang="hu-HU" sz="2600" dirty="0" smtClean="0">
                <a:hlinkClick r:id="rId5"/>
              </a:rPr>
              <a:t>EPA </a:t>
            </a:r>
            <a:r>
              <a:rPr lang="hu-HU" altLang="hu-HU" sz="2600" dirty="0" smtClean="0"/>
              <a:t>megszűnt kiadványok: </a:t>
            </a:r>
          </a:p>
          <a:p>
            <a:pPr lvl="2" eaLnBrk="1" hangingPunct="1"/>
            <a:r>
              <a:rPr lang="hu-HU" altLang="hu-HU" sz="2200" dirty="0" smtClean="0"/>
              <a:t>374 megszűnt /2797 távoli – 13,4 % (2021.09.27.)</a:t>
            </a:r>
          </a:p>
          <a:p>
            <a:pPr lvl="1" eaLnBrk="1" hangingPunct="1"/>
            <a:r>
              <a:rPr lang="hu-HU" altLang="hu-HU" sz="2600" dirty="0" smtClean="0"/>
              <a:t>MEK </a:t>
            </a:r>
            <a:r>
              <a:rPr lang="hu-HU" altLang="hu-HU" sz="2600" dirty="0" smtClean="0">
                <a:hlinkClick r:id="rId6"/>
              </a:rPr>
              <a:t>URL ellenőrzés </a:t>
            </a:r>
            <a:r>
              <a:rPr lang="hu-HU" altLang="hu-HU" sz="2600" dirty="0" smtClean="0"/>
              <a:t>– kapcsolódó oldalak</a:t>
            </a:r>
          </a:p>
          <a:p>
            <a:pPr lvl="2" eaLnBrk="1" hangingPunct="1"/>
            <a:r>
              <a:rPr lang="hu-HU" altLang="hu-HU" sz="2200" dirty="0" smtClean="0"/>
              <a:t>3995 cím (2019.04.15.) - 4412 cím (2019.11.01.)  : +10,4% - 4698 (2020.02.01.) : + 6,5% - 5910 (2021.11.01.) : + 12,6%</a:t>
            </a:r>
          </a:p>
          <a:p>
            <a:pPr lvl="1" eaLnBrk="1" hangingPunct="1"/>
            <a:r>
              <a:rPr lang="en-US" altLang="hu-HU" sz="2600" dirty="0"/>
              <a:t>Saving Ukrainian Cultural Heritage Online (</a:t>
            </a:r>
            <a:r>
              <a:rPr lang="en-US" altLang="hu-HU" sz="2600" dirty="0">
                <a:hlinkClick r:id="rId7"/>
              </a:rPr>
              <a:t>SUCHO</a:t>
            </a:r>
            <a:r>
              <a:rPr lang="en-US" altLang="hu-HU" sz="2600" dirty="0" smtClean="0"/>
              <a:t>)</a:t>
            </a:r>
            <a:endParaRPr lang="hu-HU" altLang="hu-HU" sz="2600" dirty="0" smtClean="0"/>
          </a:p>
          <a:p>
            <a:pPr lvl="2" eaLnBrk="1" hangingPunct="1"/>
            <a:r>
              <a:rPr lang="hu-HU" altLang="hu-HU" sz="2000" dirty="0">
                <a:hlinkClick r:id="rId8"/>
              </a:rPr>
              <a:t>https://</a:t>
            </a:r>
            <a:r>
              <a:rPr lang="hu-HU" altLang="hu-HU" sz="2000" dirty="0" smtClean="0">
                <a:hlinkClick r:id="rId8"/>
              </a:rPr>
              <a:t>listserv.niif.hu/pipermail/katalist/2022-March/043439.html</a:t>
            </a:r>
            <a:r>
              <a:rPr lang="hu-HU" altLang="hu-HU" sz="2000" dirty="0" smtClean="0"/>
              <a:t> </a:t>
            </a:r>
          </a:p>
          <a:p>
            <a:endParaRPr lang="hu-HU" altLang="hu-HU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2022. március 08.</a:t>
            </a:r>
            <a:endParaRPr lang="hu-HU"/>
          </a:p>
        </p:txBody>
      </p:sp>
      <p:sp>
        <p:nvSpPr>
          <p:cNvPr id="7173" name="Dia számának hely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6B2262-42DE-4342-96FD-06A35E7ABBD4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>
          <a:xfrm>
            <a:off x="385192" y="53975"/>
            <a:ext cx="8229600" cy="1143000"/>
          </a:xfrm>
        </p:spPr>
        <p:txBody>
          <a:bodyPr/>
          <a:lstStyle/>
          <a:p>
            <a:r>
              <a:rPr lang="hu-HU" altLang="hu-HU" sz="3400" dirty="0" smtClean="0"/>
              <a:t>1. Bevezető: Miért fontos a digitálisan születő, az interneten terjedő kultúra megőrzése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24745"/>
            <a:ext cx="8640960" cy="5231606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hu-HU" b="1" dirty="0" smtClean="0"/>
              <a:t>A digitális tartalmak megőrzésének szintjei</a:t>
            </a:r>
            <a:r>
              <a:rPr lang="hu-HU" dirty="0" smtClean="0"/>
              <a:t>:</a:t>
            </a:r>
          </a:p>
          <a:p>
            <a:pPr>
              <a:buFont typeface="Arial" charset="0"/>
              <a:buChar char="•"/>
              <a:defRPr/>
            </a:pPr>
            <a:r>
              <a:rPr lang="hu-HU" sz="2800" b="1" dirty="0" smtClean="0"/>
              <a:t>Dokumentumok</a:t>
            </a:r>
            <a:r>
              <a:rPr lang="hu-HU" sz="2800" dirty="0" smtClean="0"/>
              <a:t>: fájlok, formátumok</a:t>
            </a:r>
          </a:p>
          <a:p>
            <a:pPr lvl="1">
              <a:buFont typeface="Arial" charset="0"/>
              <a:buChar char="–"/>
              <a:defRPr/>
            </a:pPr>
            <a:r>
              <a:rPr lang="hu-HU" sz="2400" dirty="0" smtClean="0"/>
              <a:t>Pl. </a:t>
            </a:r>
            <a:r>
              <a:rPr lang="hu-HU" sz="2400" dirty="0" err="1" smtClean="0"/>
              <a:t>DjVu</a:t>
            </a:r>
            <a:r>
              <a:rPr lang="hu-HU" sz="2400" dirty="0" smtClean="0"/>
              <a:t>, Word, PDF, HTML, </a:t>
            </a:r>
            <a:r>
              <a:rPr lang="hu-HU" sz="2400" dirty="0" err="1" smtClean="0">
                <a:hlinkClick r:id="rId2"/>
              </a:rPr>
              <a:t>Flash</a:t>
            </a:r>
            <a:r>
              <a:rPr lang="hu-HU" sz="2400" dirty="0" smtClean="0"/>
              <a:t>! (</a:t>
            </a:r>
            <a:r>
              <a:rPr lang="hu-HU" sz="2400" dirty="0" smtClean="0">
                <a:hlinkClick r:id="rId3"/>
              </a:rPr>
              <a:t>példa</a:t>
            </a:r>
            <a:r>
              <a:rPr lang="hu-HU" sz="2400" dirty="0" smtClean="0"/>
              <a:t>)</a:t>
            </a:r>
          </a:p>
          <a:p>
            <a:pPr lvl="2">
              <a:buFont typeface="Arial" charset="0"/>
              <a:buChar char="•"/>
              <a:defRPr/>
            </a:pPr>
            <a:r>
              <a:rPr lang="hu-HU" sz="2000" dirty="0"/>
              <a:t>Pl. </a:t>
            </a:r>
            <a:r>
              <a:rPr lang="hu-HU" sz="2000" dirty="0">
                <a:hlinkClick r:id="rId4"/>
              </a:rPr>
              <a:t>http://mffa.hu</a:t>
            </a:r>
            <a:r>
              <a:rPr lang="hu-HU" sz="2000" dirty="0" smtClean="0">
                <a:hlinkClick r:id="rId4"/>
              </a:rPr>
              <a:t>/</a:t>
            </a:r>
            <a:r>
              <a:rPr lang="hu-HU" sz="2000" dirty="0" smtClean="0"/>
              <a:t> </a:t>
            </a:r>
            <a:r>
              <a:rPr lang="hu-HU" sz="2000" dirty="0"/>
              <a:t>, </a:t>
            </a:r>
            <a:r>
              <a:rPr lang="hu-HU" sz="2000" dirty="0">
                <a:hlinkClick r:id="rId5"/>
              </a:rPr>
              <a:t>https://jelesnapok.oszk.hu</a:t>
            </a:r>
            <a:r>
              <a:rPr lang="hu-HU" sz="2000" dirty="0" smtClean="0">
                <a:hlinkClick r:id="rId5"/>
              </a:rPr>
              <a:t>/</a:t>
            </a:r>
            <a:r>
              <a:rPr lang="hu-HU" sz="2000" dirty="0" smtClean="0"/>
              <a:t> </a:t>
            </a:r>
          </a:p>
          <a:p>
            <a:pPr lvl="2">
              <a:buFont typeface="Arial" charset="0"/>
              <a:buChar char="•"/>
              <a:defRPr/>
            </a:pPr>
            <a:r>
              <a:rPr lang="hu-HU" dirty="0" smtClean="0"/>
              <a:t>Verzióváltások; lásd pl. </a:t>
            </a:r>
            <a:r>
              <a:rPr lang="hu-HU" dirty="0" smtClean="0">
                <a:hlinkClick r:id="rId6"/>
              </a:rPr>
              <a:t>Word6.0</a:t>
            </a:r>
            <a:r>
              <a:rPr lang="hu-HU" dirty="0" smtClean="0"/>
              <a:t> 1998., </a:t>
            </a:r>
            <a:r>
              <a:rPr lang="hu-HU" dirty="0" smtClean="0">
                <a:hlinkClick r:id="rId7"/>
              </a:rPr>
              <a:t>Word2.0</a:t>
            </a:r>
            <a:r>
              <a:rPr lang="hu-HU" dirty="0" smtClean="0"/>
              <a:t> 1994!</a:t>
            </a:r>
          </a:p>
          <a:p>
            <a:pPr lvl="1">
              <a:buFont typeface="Arial" charset="0"/>
              <a:buChar char="–"/>
              <a:defRPr/>
            </a:pPr>
            <a:r>
              <a:rPr lang="hu-HU" sz="2600" dirty="0" smtClean="0"/>
              <a:t>Lásd pl. </a:t>
            </a:r>
            <a:r>
              <a:rPr lang="hu-HU" sz="2600" dirty="0" smtClean="0">
                <a:hlinkClick r:id="rId8"/>
              </a:rPr>
              <a:t>LIT </a:t>
            </a:r>
            <a:r>
              <a:rPr lang="hu-HU" sz="2600" dirty="0" smtClean="0"/>
              <a:t>formátum – Microsoft </a:t>
            </a:r>
            <a:r>
              <a:rPr lang="hu-HU" sz="2600" dirty="0" err="1" smtClean="0">
                <a:hlinkClick r:id="rId9"/>
              </a:rPr>
              <a:t>Reader</a:t>
            </a:r>
            <a:r>
              <a:rPr lang="hu-HU" sz="2600" dirty="0" smtClean="0"/>
              <a:t> – </a:t>
            </a:r>
            <a:r>
              <a:rPr lang="hu-HU" sz="2600" dirty="0" smtClean="0">
                <a:hlinkClick r:id="rId10"/>
              </a:rPr>
              <a:t>példa</a:t>
            </a:r>
            <a:r>
              <a:rPr lang="hu-HU" sz="2600" dirty="0" smtClean="0"/>
              <a:t> - </a:t>
            </a:r>
            <a:r>
              <a:rPr lang="hu-HU" sz="2600" dirty="0" smtClean="0">
                <a:hlinkClick r:id="rId11"/>
              </a:rPr>
              <a:t>konvertálás</a:t>
            </a:r>
            <a:endParaRPr lang="hu-HU" sz="2600" dirty="0" smtClean="0"/>
          </a:p>
          <a:p>
            <a:pPr lvl="1">
              <a:buFont typeface="Arial" charset="0"/>
              <a:buChar char="–"/>
              <a:defRPr/>
            </a:pPr>
            <a:r>
              <a:rPr lang="hu-HU" sz="2600" b="1" dirty="0">
                <a:solidFill>
                  <a:srgbClr val="00B050"/>
                </a:solidFill>
              </a:rPr>
              <a:t>Ismernek nem, vagy </a:t>
            </a:r>
            <a:r>
              <a:rPr lang="hu-HU" sz="2600" b="1" dirty="0" smtClean="0">
                <a:solidFill>
                  <a:srgbClr val="00B050"/>
                </a:solidFill>
              </a:rPr>
              <a:t>már </a:t>
            </a:r>
            <a:r>
              <a:rPr lang="hu-HU" sz="2600" b="1" dirty="0">
                <a:solidFill>
                  <a:srgbClr val="00B050"/>
                </a:solidFill>
              </a:rPr>
              <a:t>alig olvasható formátumot</a:t>
            </a:r>
            <a:r>
              <a:rPr lang="hu-HU" sz="2600" b="1" dirty="0" smtClean="0">
                <a:solidFill>
                  <a:srgbClr val="00B050"/>
                </a:solidFill>
              </a:rPr>
              <a:t>?</a:t>
            </a:r>
          </a:p>
          <a:p>
            <a:pPr>
              <a:buFont typeface="Arial" charset="0"/>
              <a:buChar char="•"/>
              <a:defRPr/>
            </a:pPr>
            <a:r>
              <a:rPr lang="hu-HU" sz="3000" b="1" dirty="0" smtClean="0"/>
              <a:t>A Kongresszusi Könyvtár ajánlásai;</a:t>
            </a:r>
          </a:p>
          <a:p>
            <a:pPr lvl="1">
              <a:buFont typeface="Arial" charset="0"/>
              <a:buChar char="–"/>
              <a:defRPr/>
            </a:pPr>
            <a:r>
              <a:rPr lang="hu-HU" sz="2600" dirty="0" smtClean="0">
                <a:hlinkClick r:id="rId12"/>
              </a:rPr>
              <a:t>Fenntartható formátumok </a:t>
            </a:r>
            <a:endParaRPr lang="hu-HU" sz="2600" dirty="0" smtClean="0"/>
          </a:p>
          <a:p>
            <a:pPr lvl="1">
              <a:buFont typeface="Arial" charset="0"/>
              <a:buChar char="–"/>
              <a:defRPr/>
            </a:pPr>
            <a:r>
              <a:rPr lang="hu-HU" sz="2400" dirty="0" smtClean="0">
                <a:hlinkClick r:id="rId13"/>
              </a:rPr>
              <a:t>Digitális formátumok</a:t>
            </a:r>
            <a:r>
              <a:rPr lang="hu-HU" sz="2400" dirty="0" smtClean="0"/>
              <a:t> pl.</a:t>
            </a:r>
          </a:p>
          <a:p>
            <a:pPr lvl="2">
              <a:buFont typeface="Arial" charset="0"/>
              <a:buChar char="–"/>
              <a:defRPr/>
            </a:pPr>
            <a:r>
              <a:rPr lang="hu-HU" sz="2000" dirty="0">
                <a:hlinkClick r:id="rId14"/>
              </a:rPr>
              <a:t>https://</a:t>
            </a:r>
            <a:r>
              <a:rPr lang="hu-HU" sz="2000" dirty="0" smtClean="0">
                <a:hlinkClick r:id="rId14"/>
              </a:rPr>
              <a:t>www.loc.gov/preservation/resources/rfs/text.html#digital</a:t>
            </a:r>
            <a:r>
              <a:rPr lang="hu-HU" sz="2000" dirty="0" smtClean="0"/>
              <a:t> </a:t>
            </a:r>
          </a:p>
          <a:p>
            <a:pPr lvl="1">
              <a:buFont typeface="Arial" charset="0"/>
              <a:buChar char="–"/>
              <a:defRPr/>
            </a:pPr>
            <a:endParaRPr lang="hu-HU" sz="2600" dirty="0" smtClean="0"/>
          </a:p>
          <a:p>
            <a:pPr>
              <a:buFont typeface="Arial" charset="0"/>
              <a:buChar char="•"/>
              <a:defRPr/>
            </a:pPr>
            <a:endParaRPr lang="hu-HU" b="1" dirty="0">
              <a:solidFill>
                <a:srgbClr val="00B050"/>
              </a:solidFill>
            </a:endParaRPr>
          </a:p>
          <a:p>
            <a:pPr lvl="2">
              <a:buFont typeface="Arial" charset="0"/>
              <a:buChar char="•"/>
              <a:defRPr/>
            </a:pPr>
            <a:endParaRPr lang="hu-HU" dirty="0" smtClean="0"/>
          </a:p>
          <a:p>
            <a:pPr lvl="1">
              <a:buFont typeface="Arial" charset="0"/>
              <a:buChar char="–"/>
              <a:defRPr/>
            </a:pP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2022. március 08.</a:t>
            </a:r>
            <a:endParaRPr lang="hu-HU" dirty="0"/>
          </a:p>
        </p:txBody>
      </p:sp>
      <p:sp>
        <p:nvSpPr>
          <p:cNvPr id="8197" name="Dia számának hely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F828D0-C3C3-4757-A793-5EC494788E94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hu-HU" altLang="hu-HU" sz="3400" dirty="0" smtClean="0"/>
              <a:t>1. Bevezető: Miért fontos a digitálisan születő, az interneten terjedő kultúra megőrzése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504031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hu-HU" sz="2600" dirty="0" smtClean="0"/>
              <a:t>A digitális tartalmak megőrzésének szintjei:</a:t>
            </a:r>
          </a:p>
          <a:p>
            <a:pPr>
              <a:buFont typeface="Arial" charset="0"/>
              <a:buChar char="•"/>
              <a:defRPr/>
            </a:pPr>
            <a:r>
              <a:rPr lang="hu-HU" sz="2400" b="1" dirty="0" smtClean="0"/>
              <a:t>Dinamikus</a:t>
            </a:r>
            <a:r>
              <a:rPr lang="hu-HU" sz="2400" dirty="0" smtClean="0"/>
              <a:t> dokumentumok: alkalmazások, szoftverek</a:t>
            </a:r>
          </a:p>
          <a:p>
            <a:pPr lvl="1">
              <a:buFont typeface="Arial" charset="0"/>
              <a:buChar char="–"/>
              <a:defRPr/>
            </a:pPr>
            <a:r>
              <a:rPr lang="hu-HU" sz="2200" dirty="0" smtClean="0"/>
              <a:t>Multimédia CD-k, DVD-k</a:t>
            </a:r>
          </a:p>
          <a:p>
            <a:pPr lvl="2">
              <a:buFont typeface="Arial" charset="0"/>
              <a:buChar char="•"/>
              <a:defRPr/>
            </a:pPr>
            <a:r>
              <a:rPr lang="hu-HU" sz="1800" dirty="0" smtClean="0">
                <a:hlinkClick r:id="rId2"/>
              </a:rPr>
              <a:t>CD </a:t>
            </a:r>
            <a:r>
              <a:rPr lang="hu-HU" sz="1800" dirty="0" smtClean="0"/>
              <a:t>-&gt; online (</a:t>
            </a:r>
            <a:r>
              <a:rPr lang="hu-HU" sz="1800" dirty="0" smtClean="0">
                <a:hlinkClick r:id="rId3"/>
              </a:rPr>
              <a:t>MEK</a:t>
            </a:r>
            <a:r>
              <a:rPr lang="hu-HU" sz="1800" dirty="0" smtClean="0"/>
              <a:t>), online (</a:t>
            </a:r>
            <a:r>
              <a:rPr lang="hu-HU" sz="1800" dirty="0" err="1" smtClean="0">
                <a:hlinkClick r:id="rId4"/>
              </a:rPr>
              <a:t>Arcanum</a:t>
            </a:r>
            <a:r>
              <a:rPr lang="hu-HU" sz="1800" dirty="0" smtClean="0"/>
              <a:t>) vagy </a:t>
            </a:r>
            <a:r>
              <a:rPr lang="hu-HU" sz="1800" dirty="0" smtClean="0">
                <a:hlinkClick r:id="rId5"/>
              </a:rPr>
              <a:t>képfájlok</a:t>
            </a:r>
            <a:r>
              <a:rPr lang="hu-HU" sz="1800" dirty="0" smtClean="0"/>
              <a:t> (pl. ISO)</a:t>
            </a:r>
          </a:p>
          <a:p>
            <a:pPr lvl="1">
              <a:buFont typeface="Arial" charset="0"/>
              <a:buChar char="–"/>
              <a:defRPr/>
            </a:pPr>
            <a:r>
              <a:rPr lang="hu-HU" sz="2200" dirty="0" smtClean="0"/>
              <a:t>Szoftverrel támogatott szolgáltatás</a:t>
            </a:r>
          </a:p>
          <a:p>
            <a:pPr lvl="2">
              <a:buFont typeface="Arial" charset="0"/>
              <a:buChar char="•"/>
              <a:defRPr/>
            </a:pPr>
            <a:r>
              <a:rPr lang="hu-HU" sz="2200" dirty="0" smtClean="0"/>
              <a:t>Pl. </a:t>
            </a:r>
            <a:r>
              <a:rPr lang="hu-HU" sz="2200" dirty="0" smtClean="0">
                <a:hlinkClick r:id="rId6"/>
              </a:rPr>
              <a:t>Demeter.oszk.hu</a:t>
            </a:r>
            <a:r>
              <a:rPr lang="hu-HU" sz="2200" dirty="0" smtClean="0"/>
              <a:t>, </a:t>
            </a:r>
            <a:r>
              <a:rPr lang="hu-HU" sz="2200" dirty="0" smtClean="0">
                <a:hlinkClick r:id="rId7"/>
              </a:rPr>
              <a:t>Ertelmezo.oszk.hu</a:t>
            </a:r>
            <a:r>
              <a:rPr lang="hu-HU" sz="2200" dirty="0" smtClean="0"/>
              <a:t>, </a:t>
            </a:r>
            <a:r>
              <a:rPr lang="hu-HU" sz="2200" dirty="0" smtClean="0">
                <a:hlinkClick r:id="rId8"/>
              </a:rPr>
              <a:t>www.kepido.oszk.hu</a:t>
            </a:r>
            <a:r>
              <a:rPr lang="hu-HU" sz="2200" dirty="0" smtClean="0"/>
              <a:t>, </a:t>
            </a:r>
            <a:r>
              <a:rPr lang="hu-HU" sz="2200" dirty="0" smtClean="0">
                <a:hlinkClick r:id="rId9"/>
              </a:rPr>
              <a:t>emsz.db.iif.hu</a:t>
            </a:r>
            <a:r>
              <a:rPr lang="hu-HU" sz="2200" dirty="0" smtClean="0"/>
              <a:t> !</a:t>
            </a:r>
          </a:p>
          <a:p>
            <a:pPr lvl="1">
              <a:buFont typeface="Arial" charset="0"/>
              <a:buChar char="–"/>
              <a:defRPr/>
            </a:pPr>
            <a:r>
              <a:rPr lang="hu-HU" sz="2200" dirty="0" smtClean="0"/>
              <a:t>Tematikus honlapok (CMS)</a:t>
            </a:r>
          </a:p>
          <a:p>
            <a:pPr lvl="2">
              <a:buFont typeface="Arial" charset="0"/>
              <a:buChar char="•"/>
              <a:defRPr/>
            </a:pPr>
            <a:r>
              <a:rPr lang="hu-HU" sz="2200" dirty="0" smtClean="0"/>
              <a:t>Pl. </a:t>
            </a:r>
            <a:r>
              <a:rPr lang="hu-HU" sz="2200" dirty="0" smtClean="0">
                <a:hlinkClick r:id="rId10"/>
              </a:rPr>
              <a:t>Corvina honlap </a:t>
            </a:r>
            <a:r>
              <a:rPr lang="hu-HU" sz="2200" dirty="0" smtClean="0"/>
              <a:t>- </a:t>
            </a:r>
            <a:r>
              <a:rPr lang="hu-HU" sz="2200" dirty="0" err="1" smtClean="0"/>
              <a:t>WordPress</a:t>
            </a:r>
            <a:endParaRPr lang="hu-HU" sz="2200" dirty="0" smtClean="0"/>
          </a:p>
          <a:p>
            <a:pPr lvl="1">
              <a:buFont typeface="Arial" charset="0"/>
              <a:buChar char="–"/>
              <a:defRPr/>
            </a:pPr>
            <a:r>
              <a:rPr lang="hu-HU" sz="2200" dirty="0" smtClean="0"/>
              <a:t>Adatbázisok</a:t>
            </a:r>
          </a:p>
          <a:p>
            <a:pPr lvl="2">
              <a:buFont typeface="Arial" charset="0"/>
              <a:buChar char="•"/>
              <a:defRPr/>
            </a:pPr>
            <a:r>
              <a:rPr lang="hu-HU" sz="2200" dirty="0" smtClean="0"/>
              <a:t>Pl. Képkönyvtár – </a:t>
            </a:r>
            <a:r>
              <a:rPr lang="hu-HU" sz="2200" dirty="0" smtClean="0">
                <a:hlinkClick r:id="rId11"/>
              </a:rPr>
              <a:t>Kepkonyvtar.hu</a:t>
            </a:r>
            <a:r>
              <a:rPr lang="hu-HU" sz="2200" dirty="0" smtClean="0"/>
              <a:t>, </a:t>
            </a:r>
            <a:r>
              <a:rPr lang="hu-HU" sz="2200" dirty="0" smtClean="0">
                <a:hlinkClick r:id="rId12"/>
              </a:rPr>
              <a:t>Neumann </a:t>
            </a:r>
            <a:r>
              <a:rPr lang="hu-HU" sz="2200" dirty="0" smtClean="0"/>
              <a:t>Digitális Könyvtár (BHI -&gt; </a:t>
            </a:r>
            <a:r>
              <a:rPr lang="hu-HU" sz="2200" dirty="0" smtClean="0">
                <a:hlinkClick r:id="rId13"/>
              </a:rPr>
              <a:t>MEK</a:t>
            </a:r>
            <a:r>
              <a:rPr lang="hu-HU" sz="2200" dirty="0" smtClean="0"/>
              <a:t>), </a:t>
            </a:r>
            <a:r>
              <a:rPr lang="hu-HU" sz="2200" dirty="0" err="1" smtClean="0">
                <a:hlinkClick r:id="rId14"/>
              </a:rPr>
              <a:t>Eldorado</a:t>
            </a:r>
            <a:endParaRPr lang="hu-HU" sz="2200" dirty="0" smtClean="0"/>
          </a:p>
          <a:p>
            <a:pPr>
              <a:buFont typeface="Arial" charset="0"/>
              <a:buChar char="•"/>
              <a:defRPr/>
            </a:pPr>
            <a:r>
              <a:rPr lang="hu-HU" sz="2600" b="1" dirty="0">
                <a:solidFill>
                  <a:srgbClr val="00B050"/>
                </a:solidFill>
              </a:rPr>
              <a:t>Nevezzenek meg néhány veszélyeztetett online szolgáltatást!</a:t>
            </a:r>
          </a:p>
          <a:p>
            <a:pPr lvl="1">
              <a:buFont typeface="Arial" charset="0"/>
              <a:buChar char="–"/>
              <a:defRPr/>
            </a:pPr>
            <a:endParaRPr lang="hu-HU" dirty="0" smtClean="0"/>
          </a:p>
          <a:p>
            <a:pPr>
              <a:buFont typeface="Arial" charset="0"/>
              <a:buChar char="•"/>
              <a:defRPr/>
            </a:pP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2022. március 08.</a:t>
            </a:r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425"/>
            <a:ext cx="914400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Dia számának hely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314F8E-B8B3-4457-8A13-C41D6417D7C2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084262"/>
          </a:xfrm>
        </p:spPr>
        <p:txBody>
          <a:bodyPr/>
          <a:lstStyle/>
          <a:p>
            <a:r>
              <a:rPr lang="hu-HU" altLang="hu-HU" sz="3000" smtClean="0"/>
              <a:t>1. Bevezető: Miért fontos a digitálisan születő, az interneten terjedő kultúra megőrzése</a:t>
            </a:r>
          </a:p>
        </p:txBody>
      </p:sp>
      <p:sp>
        <p:nvSpPr>
          <p:cNvPr id="10243" name="Tartalom helye 2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4525962"/>
          </a:xfrm>
        </p:spPr>
        <p:txBody>
          <a:bodyPr/>
          <a:lstStyle/>
          <a:p>
            <a:r>
              <a:rPr lang="hu-HU" altLang="hu-HU" sz="2800" b="1" dirty="0" smtClean="0"/>
              <a:t>Internet Expo 1996 magyar pavilon</a:t>
            </a:r>
          </a:p>
          <a:p>
            <a:pPr lvl="1"/>
            <a:r>
              <a:rPr lang="hu-HU" altLang="hu-HU" sz="2400" dirty="0" err="1" smtClean="0">
                <a:hlinkClick r:id="rId2"/>
              </a:rPr>
              <a:t>Internetto</a:t>
            </a:r>
            <a:r>
              <a:rPr lang="hu-HU" altLang="hu-HU" sz="2400" dirty="0" smtClean="0">
                <a:hlinkClick r:id="rId2"/>
              </a:rPr>
              <a:t> heti hírlevél, 1996. április 29. hétfő,</a:t>
            </a:r>
            <a:br>
              <a:rPr lang="hu-HU" altLang="hu-HU" sz="2400" dirty="0" smtClean="0">
                <a:hlinkClick r:id="rId2"/>
              </a:rPr>
            </a:br>
            <a:r>
              <a:rPr lang="hu-HU" altLang="hu-HU" sz="2400" dirty="0" smtClean="0">
                <a:hlinkClick r:id="rId2"/>
              </a:rPr>
              <a:t>http://epa.oszk.hu/02900/02935/00017/</a:t>
            </a:r>
            <a:endParaRPr lang="hu-HU" altLang="hu-HU" sz="2400" dirty="0" smtClean="0"/>
          </a:p>
          <a:p>
            <a:pPr lvl="1"/>
            <a:r>
              <a:rPr lang="hu-HU" altLang="hu-HU" sz="2400" dirty="0" smtClean="0"/>
              <a:t>„Az Internet Expo'96 magyar pavilonját június 10-én nyitotta meg a miniszterelnök, és az összeállítás ebben a formájában még kb. egy évig látható a </a:t>
            </a:r>
            <a:r>
              <a:rPr lang="hu-HU" altLang="hu-HU" sz="2400" dirty="0" smtClean="0">
                <a:hlinkClick r:id="rId3"/>
              </a:rPr>
              <a:t>http://www.idg.hu/expo </a:t>
            </a:r>
            <a:r>
              <a:rPr lang="hu-HU" altLang="hu-HU" sz="2400" dirty="0" smtClean="0"/>
              <a:t>URL címen.”</a:t>
            </a:r>
            <a:br>
              <a:rPr lang="hu-HU" altLang="hu-HU" sz="2400" dirty="0" smtClean="0"/>
            </a:br>
            <a:r>
              <a:rPr lang="hu-HU" altLang="hu-HU" sz="2400" dirty="0" smtClean="0"/>
              <a:t>= Online híradó 69. szám, 1996. július</a:t>
            </a:r>
            <a:br>
              <a:rPr lang="hu-HU" altLang="hu-HU" sz="2400" dirty="0" smtClean="0"/>
            </a:br>
            <a:r>
              <a:rPr lang="hu-HU" altLang="hu-HU" sz="2400" dirty="0" smtClean="0">
                <a:hlinkClick r:id="rId4"/>
              </a:rPr>
              <a:t>http://epa.oszk.hu/00000/00019/00069/</a:t>
            </a:r>
            <a:endParaRPr lang="hu-HU" altLang="hu-HU" sz="2400" dirty="0" smtClean="0"/>
          </a:p>
          <a:p>
            <a:pPr lvl="1"/>
            <a:r>
              <a:rPr lang="hu-HU" altLang="hu-HU" sz="2400" dirty="0" smtClean="0"/>
              <a:t>Index Neked - </a:t>
            </a:r>
            <a:r>
              <a:rPr lang="hu-HU" altLang="hu-HU" sz="2400" dirty="0" smtClean="0">
                <a:hlinkClick r:id="rId5"/>
              </a:rPr>
              <a:t>EPA</a:t>
            </a:r>
            <a:endParaRPr lang="hu-HU" altLang="hu-HU" sz="2400" dirty="0" smtClean="0"/>
          </a:p>
          <a:p>
            <a:pPr lvl="1"/>
            <a:r>
              <a:rPr lang="hu-HU" altLang="hu-HU" sz="2400" dirty="0" smtClean="0">
                <a:hlinkClick r:id="rId6"/>
              </a:rPr>
              <a:t>Digitális múlt – </a:t>
            </a:r>
            <a:r>
              <a:rPr lang="hu-HU" altLang="hu-HU" sz="2400" dirty="0" err="1" smtClean="0">
                <a:hlinkClick r:id="rId6"/>
              </a:rPr>
              <a:t>oral</a:t>
            </a:r>
            <a:r>
              <a:rPr lang="hu-HU" altLang="hu-HU" sz="2400" dirty="0" smtClean="0">
                <a:hlinkClick r:id="rId6"/>
              </a:rPr>
              <a:t> </a:t>
            </a:r>
            <a:r>
              <a:rPr lang="hu-HU" altLang="hu-HU" sz="2400" dirty="0" err="1" smtClean="0">
                <a:hlinkClick r:id="rId6"/>
              </a:rPr>
              <a:t>history</a:t>
            </a:r>
            <a:r>
              <a:rPr lang="hu-HU" altLang="hu-HU" sz="2400" dirty="0" smtClean="0">
                <a:hlinkClick r:id="rId6"/>
              </a:rPr>
              <a:t> archívum</a:t>
            </a:r>
            <a:br>
              <a:rPr lang="hu-HU" altLang="hu-HU" sz="2400" dirty="0" smtClean="0">
                <a:hlinkClick r:id="rId6"/>
              </a:rPr>
            </a:br>
            <a:r>
              <a:rPr lang="hu-HU" altLang="hu-HU" sz="2400" dirty="0" smtClean="0">
                <a:hlinkClick r:id="rId6"/>
              </a:rPr>
              <a:t>http://syi.hu/ohold/index.html</a:t>
            </a:r>
            <a:endParaRPr lang="hu-HU" altLang="hu-HU" sz="2400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2022. március 08.</a:t>
            </a:r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65100"/>
            <a:ext cx="8140700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Dia számának hely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391973-8A42-4B4A-BC63-560D2C888224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400" dirty="0" smtClean="0"/>
              <a:t>1. Bevezető: Miért fontos a digitálisan születő, az interneten terjedő kultúra megőrzése</a:t>
            </a:r>
          </a:p>
        </p:txBody>
      </p:sp>
      <p:sp>
        <p:nvSpPr>
          <p:cNvPr id="1126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z="3000" u="sng" dirty="0" smtClean="0"/>
              <a:t>Az eltűnés problémái</a:t>
            </a:r>
            <a:r>
              <a:rPr lang="hu-HU" altLang="hu-HU" sz="3000" dirty="0" smtClean="0"/>
              <a:t>:</a:t>
            </a:r>
          </a:p>
          <a:p>
            <a:pPr lvl="1"/>
            <a:r>
              <a:rPr lang="hu-HU" altLang="hu-HU" dirty="0" smtClean="0"/>
              <a:t>Az információk elvesztése – az emlékezet elvesztése – újra kutatás – újra feltalálás …</a:t>
            </a:r>
          </a:p>
          <a:p>
            <a:pPr lvl="2"/>
            <a:r>
              <a:rPr lang="hu-HU" altLang="hu-HU" dirty="0" smtClean="0"/>
              <a:t>A „</a:t>
            </a:r>
            <a:r>
              <a:rPr lang="hu-HU" altLang="hu-HU" dirty="0" smtClean="0">
                <a:hlinkClick r:id="rId2"/>
              </a:rPr>
              <a:t>láthatóság</a:t>
            </a:r>
            <a:r>
              <a:rPr lang="hu-HU" altLang="hu-HU" dirty="0" smtClean="0"/>
              <a:t>” növekedése (KIT) - </a:t>
            </a:r>
            <a:r>
              <a:rPr lang="hu-HU" altLang="hu-HU" dirty="0" err="1" smtClean="0">
                <a:hlinkClick r:id="rId3"/>
              </a:rPr>
              <a:t>Wiley</a:t>
            </a:r>
            <a:endParaRPr lang="hu-HU" altLang="hu-HU" dirty="0" smtClean="0"/>
          </a:p>
          <a:p>
            <a:pPr lvl="1"/>
            <a:r>
              <a:rPr lang="hu-HU" altLang="hu-HU" dirty="0" smtClean="0"/>
              <a:t>Az online hivatkozások megromlása.</a:t>
            </a:r>
          </a:p>
          <a:p>
            <a:pPr lvl="1"/>
            <a:r>
              <a:rPr lang="hu-HU" altLang="hu-HU" dirty="0" smtClean="0"/>
              <a:t>A tudományos kutatásban, oktatásban való felhasználhatóságot korlátozza az instabilitás.</a:t>
            </a:r>
          </a:p>
          <a:p>
            <a:r>
              <a:rPr lang="hu-HU" altLang="hu-HU" sz="3000" b="1" dirty="0" smtClean="0">
                <a:solidFill>
                  <a:srgbClr val="00B050"/>
                </a:solidFill>
              </a:rPr>
              <a:t>Milyen problémákat tudnak még megnevezni?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2022. március 08.</a:t>
            </a:r>
            <a:endParaRPr lang="hu-HU"/>
          </a:p>
        </p:txBody>
      </p:sp>
      <p:sp>
        <p:nvSpPr>
          <p:cNvPr id="11269" name="Dia számának hely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C9981E-AAE7-40D8-BA3F-64B3EFA7D64F}" type="slidenum">
              <a:rPr lang="hu-HU" altLang="hu-H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hu-HU" altLang="hu-HU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4506</TotalTime>
  <Words>2295</Words>
  <Application>Microsoft Office PowerPoint</Application>
  <PresentationFormat>Diavetítés a képernyőre (4:3 oldalarány)</PresentationFormat>
  <Paragraphs>304</Paragraphs>
  <Slides>30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Office-téma</vt:lpstr>
      <vt:lpstr>Az internet archiválása mint közgyűjteményi feladat akkreditált képzés 1. modul: Alapozó ismeretek  Bevezetés tinyurl.com/internetarchivalas</vt:lpstr>
      <vt:lpstr>Tartalom</vt:lpstr>
      <vt:lpstr>1. Bevezető: Miért fontos a digitálisan születő, az interneten terjedő kultúra megőrzése</vt:lpstr>
      <vt:lpstr>1. Bevezető: Miért fontos a digitálisan születő, az interneten terjedő kultúra megőrzése</vt:lpstr>
      <vt:lpstr>1. Bevezető: Miért fontos a digitálisan születő, az interneten terjedő kultúra megőrzése</vt:lpstr>
      <vt:lpstr>1. Bevezető: Miért fontos a digitálisan születő, az interneten terjedő kultúra megőrzése</vt:lpstr>
      <vt:lpstr>1. Bevezető: Miért fontos a digitálisan születő, az interneten terjedő kultúra megőrzése</vt:lpstr>
      <vt:lpstr>1. Bevezető: Miért fontos a digitálisan születő, az interneten terjedő kultúra megőrzése</vt:lpstr>
      <vt:lpstr>1. Bevezető: Miért fontos a digitálisan születő, az interneten terjedő kultúra megőrzése</vt:lpstr>
      <vt:lpstr>2. A közgyűjtemények feladata az internetes kultúra megőrzésében</vt:lpstr>
      <vt:lpstr>2. A közgyűjtemények feladata az internetes kultúra megőrzésében</vt:lpstr>
      <vt:lpstr>2. A közgyűjtemények feladata az internetes kultúra megőrzésében</vt:lpstr>
      <vt:lpstr>2. A közgyűjtemények feladata az internetes kultúra megőrzésében</vt:lpstr>
      <vt:lpstr>2. A közgyűjtemények feladata az internetes kultúra megőrzésében</vt:lpstr>
      <vt:lpstr>2. A közgyűjtemények feladata az internetes kultúra megőrzésében</vt:lpstr>
      <vt:lpstr>3. Az online digitális tartalmak megőrzésére vonatkozó törvényi szabályozás</vt:lpstr>
      <vt:lpstr>3. Az online digitális tartalmak megőrzésére vonatkozó törvényi szabályozás Az észt példa </vt:lpstr>
      <vt:lpstr>3. Az online digitális tartalmak megőrzésére vonatkozó törvényi szabályozás</vt:lpstr>
      <vt:lpstr>4. Az OSZK feladata és eddigi eredményei</vt:lpstr>
      <vt:lpstr>4. Az OSZK feladata és eddigi eredményei a digitális megőrzésben</vt:lpstr>
      <vt:lpstr>4. Az OSZK feladata és eddigi eredményei</vt:lpstr>
      <vt:lpstr>4. Az OSZK feladata és eddigi eredményei</vt:lpstr>
      <vt:lpstr>4. Az OSZK feladata és eddigi eredményei</vt:lpstr>
      <vt:lpstr>4. Az OSZK feladata és eddigi eredményei</vt:lpstr>
      <vt:lpstr>4. Az OSZK feladata és eddigi eredményei</vt:lpstr>
      <vt:lpstr>4. Az OSZK feladata és eddigi eredményei</vt:lpstr>
      <vt:lpstr>4. Az OSZK feladata és eddigi eredményei</vt:lpstr>
      <vt:lpstr>5. A webarchiválás hazai szabályozása</vt:lpstr>
      <vt:lpstr>5. A webarchiválás hazai szabályozása</vt:lpstr>
      <vt:lpstr>5. A webarchiválás hazai szabályozása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internet archiválása mint közgyűjteményi feladat</dc:title>
  <dc:creator>Moldován István</dc:creator>
  <cp:lastModifiedBy>Moldován István</cp:lastModifiedBy>
  <cp:revision>250</cp:revision>
  <dcterms:created xsi:type="dcterms:W3CDTF">2019-04-12T20:03:15Z</dcterms:created>
  <dcterms:modified xsi:type="dcterms:W3CDTF">2022-03-07T15:50:09Z</dcterms:modified>
</cp:coreProperties>
</file>