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75" autoAdjust="0"/>
  </p:normalViewPr>
  <p:slideViewPr>
    <p:cSldViewPr>
      <p:cViewPr varScale="1">
        <p:scale>
          <a:sx n="69" d="100"/>
          <a:sy n="69" d="100"/>
        </p:scale>
        <p:origin x="-86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901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C55A7D6-CB5A-45E4-834B-73EB7C15E61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F7A49EAA-E2BB-454B-B722-481FC87826D0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hu-HU" sz="2400"/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hu-HU" sz="2400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D5A53-CAAD-4FA6-B846-2AE66E207D5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43D6B-96DB-4C11-B02E-E1387556B12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D221B-5945-4328-B6C2-BC75BAFB4F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DA22C-E0C7-4BD0-9CFD-5A030B72E07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7CE75-C9E7-4744-AF03-41FD879B0AD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B1E3E-B616-451B-B983-D630FCB7CC4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88C07-6495-4F31-BDFB-5A173493612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7AA5E-3625-4CE1-9848-E798133AA82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FBBFB-262E-4268-859F-8338FC521E3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20A1-1AF5-49AF-B895-D9126AB9422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D34B66DF-EFFB-4E04-A9FE-E3114F650A60}" type="slidenum">
              <a:rPr lang="hu-HU"/>
              <a:pPr/>
              <a:t>‹#›</a:t>
            </a:fld>
            <a:endParaRPr lang="hu-HU"/>
          </a:p>
        </p:txBody>
      </p: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85000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nsblibrary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mekosztaly.oszk.hu/mia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141663"/>
            <a:ext cx="7775575" cy="2073275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hu-HU" sz="6500" b="1">
                <a:latin typeface="Garamond" pitchFamily="18" charset="0"/>
              </a:rPr>
              <a:t>A webarchívum és </a:t>
            </a:r>
            <a:br>
              <a:rPr lang="hu-HU" sz="6500" b="1">
                <a:latin typeface="Garamond" pitchFamily="18" charset="0"/>
              </a:rPr>
            </a:br>
            <a:r>
              <a:rPr lang="hu-HU" sz="6500" b="1">
                <a:latin typeface="Garamond" pitchFamily="18" charset="0"/>
              </a:rPr>
              <a:t>a KDS kapcsolata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412875"/>
            <a:ext cx="4103687" cy="1281113"/>
          </a:xfrm>
          <a:noFill/>
        </p:spPr>
        <p:txBody>
          <a:bodyPr>
            <a:spAutoFit/>
          </a:bodyPr>
          <a:lstStyle/>
          <a:p>
            <a:r>
              <a:rPr lang="hu-HU" sz="2400"/>
              <a:t>Drótos László</a:t>
            </a:r>
            <a:br>
              <a:rPr lang="hu-HU" sz="2400"/>
            </a:br>
            <a:r>
              <a:rPr lang="hu-HU" sz="1800"/>
              <a:t>Országos Széchényi Könyvtár, </a:t>
            </a:r>
            <a:br>
              <a:rPr lang="hu-HU" sz="1800"/>
            </a:br>
            <a:r>
              <a:rPr lang="hu-HU" sz="1800"/>
              <a:t>E-könyvtári Szolgáltatások Osztály, </a:t>
            </a:r>
            <a:br>
              <a:rPr lang="hu-HU" sz="1800"/>
            </a:br>
            <a:r>
              <a:rPr lang="hu-HU" sz="1800"/>
              <a:t>Webarchiválás Munkacsoport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15950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2000" tIns="82800" rIns="162000" bIns="82800">
            <a:spAutoFit/>
          </a:bodyPr>
          <a:lstStyle/>
          <a:p>
            <a:pPr algn="ctr"/>
            <a:r>
              <a:rPr lang="hu-HU" sz="1600">
                <a:latin typeface="Arial" charset="0"/>
              </a:rPr>
              <a:t>“Könyvtárak kincsei digitális formában – a magyar könyvtárak digitalizálási stratégiája” </a:t>
            </a:r>
            <a:br>
              <a:rPr lang="hu-HU" sz="1600">
                <a:latin typeface="Arial" charset="0"/>
              </a:rPr>
            </a:br>
            <a:r>
              <a:rPr lang="hu-HU" sz="1600">
                <a:latin typeface="Arial" charset="0"/>
              </a:rPr>
              <a:t>OSZK, Budapest, 2019.04.17.</a:t>
            </a:r>
          </a:p>
        </p:txBody>
      </p:sp>
      <p:pic>
        <p:nvPicPr>
          <p:cNvPr id="2056" name="Picture 8" descr="http://mekosztaly.oszk.hu/mia/e-learning/ikonok/webarchivu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4638" y="1062038"/>
            <a:ext cx="2051050" cy="1719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-36513" y="0"/>
            <a:ext cx="4248151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a webarchiválás közösségi támogatása</a:t>
            </a: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930275"/>
            <a:ext cx="7524750" cy="55054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549275"/>
            <a:ext cx="4991100" cy="62372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1013"/>
            <a:ext cx="8431213" cy="633253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-36513" y="0"/>
            <a:ext cx="3095626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egy elszalasztott lehetőség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643938" cy="52816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141663"/>
            <a:ext cx="8401050" cy="324961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671513"/>
            <a:ext cx="7632700" cy="60706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920750"/>
            <a:ext cx="7704137" cy="5461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221163"/>
            <a:ext cx="6010275" cy="24003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7"/>
          <a:srcRect r="11655"/>
          <a:stretch>
            <a:fillRect/>
          </a:stretch>
        </p:blipFill>
        <p:spPr bwMode="auto">
          <a:xfrm>
            <a:off x="4284663" y="188913"/>
            <a:ext cx="4248150" cy="64817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1052513"/>
            <a:ext cx="8208962" cy="56134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>
                <a:latin typeface="Arial" charset="0"/>
              </a:rPr>
              <a:t>KÖSZÖNÖM A FIGYELMET!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5040312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651500" y="5661025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A kép forrása: Fairbanks North Star Borough Public Libraries, Alaska </a:t>
            </a:r>
            <a:r>
              <a:rPr lang="hu-HU">
                <a:latin typeface="Arial" charset="0"/>
                <a:hlinkClick r:id="rId3"/>
              </a:rPr>
              <a:t>https://fnsblibrary.org/</a:t>
            </a:r>
            <a:r>
              <a:rPr lang="hu-H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49275"/>
            <a:ext cx="5970588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4103688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e-konyvtar.lap.hu – 2004. március 22.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060575"/>
            <a:ext cx="7148512" cy="3081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860800"/>
            <a:ext cx="7323137" cy="2759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76250"/>
            <a:ext cx="7277100" cy="3268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437063"/>
            <a:ext cx="6035675" cy="12874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1628775"/>
            <a:ext cx="6637337" cy="2301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913" y="692150"/>
            <a:ext cx="7407275" cy="24463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1050" y="3644900"/>
            <a:ext cx="6232525" cy="2857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1412875"/>
            <a:ext cx="5707062" cy="2149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" y="981075"/>
            <a:ext cx="9072563" cy="497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620713"/>
            <a:ext cx="43021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-36513" y="-26988"/>
            <a:ext cx="3313113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digitali</a:t>
            </a:r>
            <a:r>
              <a:rPr lang="hu-HU">
                <a:latin typeface="Arial" charset="0"/>
              </a:rPr>
              <a:t>zálás tananyag – 2013.</a:t>
            </a: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 flipV="1">
            <a:off x="1403350" y="4797425"/>
            <a:ext cx="431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87052" name="Picture 12"/>
          <p:cNvPicPr>
            <a:picLocks noChangeAspect="1" noChangeArrowheads="1"/>
          </p:cNvPicPr>
          <p:nvPr/>
        </p:nvPicPr>
        <p:blipFill>
          <a:blip r:embed="rId3"/>
          <a:srcRect t="385"/>
          <a:stretch>
            <a:fillRect/>
          </a:stretch>
        </p:blipFill>
        <p:spPr bwMode="auto">
          <a:xfrm>
            <a:off x="1835150" y="333375"/>
            <a:ext cx="6913563" cy="42862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230438"/>
            <a:ext cx="6840537" cy="45116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620713"/>
            <a:ext cx="43021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-36513" y="-26988"/>
            <a:ext cx="3313113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digitali</a:t>
            </a:r>
            <a:r>
              <a:rPr lang="hu-HU">
                <a:latin typeface="Arial" charset="0"/>
              </a:rPr>
              <a:t>zálás tananyag – 2013.</a:t>
            </a:r>
          </a:p>
        </p:txBody>
      </p:sp>
      <p:sp>
        <p:nvSpPr>
          <p:cNvPr id="89092" name="Line 4"/>
          <p:cNvSpPr>
            <a:spLocks noChangeShapeType="1"/>
          </p:cNvSpPr>
          <p:nvPr/>
        </p:nvSpPr>
        <p:spPr bwMode="auto">
          <a:xfrm flipH="1" flipV="1">
            <a:off x="2555875" y="6021388"/>
            <a:ext cx="431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1052513"/>
            <a:ext cx="6407150" cy="3167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3732213"/>
            <a:ext cx="6126162" cy="29368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341438"/>
            <a:ext cx="5668963" cy="51403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-36513" y="0"/>
            <a:ext cx="3313113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webaratás projekt 2017-2019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75"/>
            <a:ext cx="5384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925" y="6237288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>
                <a:hlinkClick r:id="rId3"/>
              </a:rPr>
              <a:t>mekosztaly.oszk.hu/mia</a:t>
            </a:r>
            <a:endParaRPr lang="hu-HU"/>
          </a:p>
        </p:txBody>
      </p:sp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7338" y="469900"/>
            <a:ext cx="6137275" cy="497522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9050" y="1241425"/>
            <a:ext cx="6116638" cy="49958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217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4838" y="98425"/>
            <a:ext cx="5891212" cy="65706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217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447675"/>
            <a:ext cx="6999288" cy="57181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2174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431800"/>
            <a:ext cx="8820150" cy="57848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Arial" charset="0"/>
              </a:rPr>
              <a:t>Kapcsolódások: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686800" cy="4540250"/>
          </a:xfrm>
          <a:noFill/>
        </p:spPr>
        <p:txBody>
          <a:bodyPr>
            <a:spAutoFit/>
          </a:bodyPr>
          <a:lstStyle/>
          <a:p>
            <a:r>
              <a:rPr lang="hu-HU" sz="3100">
                <a:latin typeface="Arial" charset="0"/>
              </a:rPr>
              <a:t>a digitalizált és a digitálisan született dokumentumok világa</a:t>
            </a:r>
            <a:r>
              <a:rPr lang="en-US" sz="3100">
                <a:latin typeface="Arial" charset="0"/>
              </a:rPr>
              <a:t> </a:t>
            </a:r>
            <a:r>
              <a:rPr lang="hu-HU" sz="3100">
                <a:latin typeface="Arial" charset="0"/>
              </a:rPr>
              <a:t>átfedi egymást</a:t>
            </a:r>
            <a:r>
              <a:rPr lang="en-US" sz="3100">
                <a:latin typeface="Arial" charset="0"/>
              </a:rPr>
              <a:t>;</a:t>
            </a:r>
            <a:endParaRPr lang="hu-HU" sz="3100">
              <a:latin typeface="Arial" charset="0"/>
            </a:endParaRPr>
          </a:p>
          <a:p>
            <a:r>
              <a:rPr lang="hu-HU" sz="3100">
                <a:latin typeface="Arial" charset="0"/>
              </a:rPr>
              <a:t>a digitalizálási projektek ismertetői és eredményei a weben jelennek meg digitális gyűjtemények, elektronikus könyvtárak, virtuális kiállítások, adatbázisok formájában;</a:t>
            </a:r>
          </a:p>
          <a:p>
            <a:r>
              <a:rPr lang="hu-HU" sz="3100">
                <a:latin typeface="Arial" charset="0"/>
              </a:rPr>
              <a:t>rengeteg egyedileg, alkalmilag digitalizált vagy digitálisan is közzétett tartalom kerül a honlapokra, blogokra, közösségi oldalakra.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latin typeface="Arial" charset="0"/>
              </a:rPr>
              <a:t>Feladatok: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latin typeface="Arial" charset="0"/>
              </a:rPr>
              <a:t>kiválogatni a megőrzésre érdemes online tartalmakat;</a:t>
            </a:r>
          </a:p>
          <a:p>
            <a:r>
              <a:rPr lang="hu-HU">
                <a:latin typeface="Arial" charset="0"/>
              </a:rPr>
              <a:t>a jogtulajdonos </a:t>
            </a:r>
            <a:r>
              <a:rPr lang="en-US">
                <a:latin typeface="Arial" charset="0"/>
              </a:rPr>
              <a:t>– </a:t>
            </a:r>
            <a:r>
              <a:rPr lang="hu-HU">
                <a:latin typeface="Arial" charset="0"/>
              </a:rPr>
              <a:t>és elérhetősége</a:t>
            </a:r>
            <a:r>
              <a:rPr lang="en-US">
                <a:latin typeface="Arial" charset="0"/>
              </a:rPr>
              <a:t> –</a:t>
            </a:r>
            <a:r>
              <a:rPr lang="hu-HU">
                <a:latin typeface="Arial" charset="0"/>
              </a:rPr>
              <a:t> kiderítése a nyilvános szolgáltatáshoz szükséges szerződéshez;</a:t>
            </a:r>
          </a:p>
          <a:p>
            <a:r>
              <a:rPr lang="hu-HU">
                <a:latin typeface="Arial" charset="0"/>
              </a:rPr>
              <a:t>le</a:t>
            </a:r>
            <a:r>
              <a:rPr lang="en-US">
                <a:latin typeface="Arial" charset="0"/>
              </a:rPr>
              <a:t>t</a:t>
            </a:r>
            <a:r>
              <a:rPr lang="hu-HU">
                <a:latin typeface="Arial" charset="0"/>
              </a:rPr>
              <a:t>ölteni vagy elkérni a webtartalmat</a:t>
            </a:r>
            <a:r>
              <a:rPr lang="en-US">
                <a:latin typeface="Arial" charset="0"/>
              </a:rPr>
              <a:t>;</a:t>
            </a:r>
            <a:endParaRPr lang="hu-HU">
              <a:latin typeface="Arial" charset="0"/>
            </a:endParaRPr>
          </a:p>
          <a:p>
            <a:r>
              <a:rPr lang="hu-HU">
                <a:latin typeface="Arial" charset="0"/>
              </a:rPr>
              <a:t>ellenőrizni a mentések minőségét;</a:t>
            </a:r>
          </a:p>
          <a:p>
            <a:r>
              <a:rPr lang="hu-HU">
                <a:latin typeface="Arial" charset="0"/>
              </a:rPr>
              <a:t>metaadatolni az archivált webhelyeket.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578850" cy="1143000"/>
          </a:xfrm>
        </p:spPr>
        <p:txBody>
          <a:bodyPr/>
          <a:lstStyle/>
          <a:p>
            <a:r>
              <a:rPr lang="hu-HU">
                <a:latin typeface="Arial" charset="0"/>
              </a:rPr>
              <a:t>Tervek a KDS-hez kapcsolódva: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07413" cy="4840288"/>
          </a:xfrm>
        </p:spPr>
        <p:txBody>
          <a:bodyPr/>
          <a:lstStyle/>
          <a:p>
            <a:r>
              <a:rPr lang="hu-HU" sz="2800">
                <a:latin typeface="Arial" charset="0"/>
              </a:rPr>
              <a:t>a webarchívum támogatásához módszertani anyagok készítése és mintaalkalmazás fejlesztése</a:t>
            </a:r>
            <a:r>
              <a:rPr lang="en-US" sz="2800">
                <a:latin typeface="Arial" charset="0"/>
              </a:rPr>
              <a:t>;</a:t>
            </a:r>
          </a:p>
          <a:p>
            <a:r>
              <a:rPr lang="hu-HU" sz="2800">
                <a:latin typeface="Arial" charset="0"/>
              </a:rPr>
              <a:t>oktatási célokra is használható részgyűjtemény kialakítása </a:t>
            </a:r>
            <a:r>
              <a:rPr lang="en-US" sz="2800">
                <a:latin typeface="Arial" charset="0"/>
              </a:rPr>
              <a:t>eg</a:t>
            </a:r>
            <a:r>
              <a:rPr lang="hu-HU" sz="2800">
                <a:latin typeface="Arial" charset="0"/>
              </a:rPr>
              <a:t>y kiemelt évfordulóhoz kapcsolódó webes tartalmakból</a:t>
            </a:r>
            <a:r>
              <a:rPr lang="en-US" sz="2800">
                <a:latin typeface="Arial" charset="0"/>
              </a:rPr>
              <a:t>;</a:t>
            </a:r>
            <a:endParaRPr lang="hu-HU" sz="2800">
              <a:latin typeface="Arial" charset="0"/>
            </a:endParaRPr>
          </a:p>
          <a:p>
            <a:r>
              <a:rPr lang="hu-HU" sz="2800">
                <a:latin typeface="Arial" charset="0"/>
              </a:rPr>
              <a:t>a regionális központok segítségével a közösségi alapú webarchiválás megszervezése, elsősorban a  helyi vonatkozású oktatási, tudományos és kulturális online tartalmak területén.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4663"/>
            <a:ext cx="8207375" cy="62007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-36513" y="0"/>
            <a:ext cx="3313113" cy="3667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Arial" charset="0"/>
              </a:rPr>
              <a:t>kiemelt évforduló 2019-ben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33600"/>
            <a:ext cx="7385050" cy="45910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575" y="593725"/>
            <a:ext cx="6650038" cy="58594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sztikus">
  <a:themeElements>
    <a:clrScheme name="Rusztikus 10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0033CC"/>
      </a:hlink>
      <a:folHlink>
        <a:srgbClr val="993300"/>
      </a:folHlink>
    </a:clrScheme>
    <a:fontScheme name="Rusztiku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sztikus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ztikus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ztikus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ztikus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ztikus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ztikus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ztikus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ztikus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sztikus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sztikus 10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0033CC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419</TotalTime>
  <Words>191</Words>
  <Application>Microsoft Office PowerPoint</Application>
  <PresentationFormat>Diavetítés a képernyőre (4:3 oldalarány)</PresentationFormat>
  <Paragraphs>27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Garamond</vt:lpstr>
      <vt:lpstr>Rusztikus</vt:lpstr>
      <vt:lpstr>A webarchívum és  a KDS kapcsolata </vt:lpstr>
      <vt:lpstr>2. dia</vt:lpstr>
      <vt:lpstr>3. dia</vt:lpstr>
      <vt:lpstr>4. dia</vt:lpstr>
      <vt:lpstr>5. dia</vt:lpstr>
      <vt:lpstr>Kapcsolódások:</vt:lpstr>
      <vt:lpstr>Feladatok:</vt:lpstr>
      <vt:lpstr>Tervek a KDS-hez kapcsolódva:</vt:lpstr>
      <vt:lpstr>9. dia</vt:lpstr>
      <vt:lpstr>10. dia</vt:lpstr>
      <vt:lpstr>11. dia</vt:lpstr>
      <vt:lpstr>KÖSZÖNÖM A FIGYELMET!</vt:lpstr>
    </vt:vector>
  </TitlesOfParts>
  <Company>OSZK MEK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webarchívum és a KDS kapcsolata</dc:title>
  <dc:creator>Drótos László</dc:creator>
  <cp:lastModifiedBy>DL</cp:lastModifiedBy>
  <cp:revision>52</cp:revision>
  <dcterms:created xsi:type="dcterms:W3CDTF">2019-04-13T10:32:25Z</dcterms:created>
  <dcterms:modified xsi:type="dcterms:W3CDTF">2019-04-13T21:01:53Z</dcterms:modified>
</cp:coreProperties>
</file>