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73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254C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39" autoAdjust="0"/>
    <p:restoredTop sz="91834" autoAdjust="0"/>
  </p:normalViewPr>
  <p:slideViewPr>
    <p:cSldViewPr snapToGrid="0">
      <p:cViewPr varScale="1">
        <p:scale>
          <a:sx n="74" d="100"/>
          <a:sy n="74" d="100"/>
        </p:scale>
        <p:origin x="-86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0B10-F89C-4C7E-8F89-969BAE33362E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65E9-6678-4120-9127-D0EB1625C5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1D7-F263-4324-BE9C-1692A2B8B8B3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55D6-7132-4CCE-87CB-CBA0F1124F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438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43CD9-EB9B-4B83-8CA7-82B2371775B5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FBFE-D982-4429-869D-6376568FDF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9492-FD8D-4087-B2B3-E8DE5360791E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9F91-40B4-4608-936C-27CC41C201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72E4-2BBE-4722-A439-F2271B8FF5A3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2D39-9FB5-4028-B3E6-A86550D25D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54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23000" y="1905000"/>
            <a:ext cx="5054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AB307-1FD8-45A5-9BB0-E9549794743C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2B84-EC1C-42C6-BC5C-0A2B86CE60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34AE-317F-4229-BF1E-6D03A6106739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91E1-9205-4F9D-9C77-07F6B5339F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35BA9-81BD-4E9C-B0AE-B79310077AC0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3046-B2D2-4CD5-94C9-C47C1537CB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4A2E-C493-4A19-848B-CA0C5CBFD2C2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56CF-8771-491B-8466-54EA86D577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77AB5-DAE8-4F57-825D-FA20BEC205C6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FC77-E39E-42E8-A1D9-099A735F63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BF4B-10EA-4FA8-A550-890BB3A2E51D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60330-074E-4261-A905-EE2887183A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697C5FE7-3789-485C-8068-C1171F1C3DB9}" type="datetimeFigureOut">
              <a:rPr lang="hu-HU"/>
              <a:pPr>
                <a:defRPr/>
              </a:pPr>
              <a:t>2019.04.26.</a:t>
            </a:fld>
            <a:endParaRPr lang="hu-H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6273BC99-90E8-44E7-A93C-3A11A7A8A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4916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zk.h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uddah.projects.history.ac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admin.oszk.hu/solrmi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demo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ia@mek.oszk.hu" TargetMode="External"/><Relationship Id="rId4" Type="http://schemas.openxmlformats.org/officeDocument/2006/relationships/hyperlink" Target="http://mekosztaly.oszk.hu/mia/doc/webarchivalas-irodalom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8463" y="2263775"/>
            <a:ext cx="11399837" cy="1800225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GB" altLang="hu-HU" sz="5600" b="1" smtClean="0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Web</a:t>
            </a:r>
            <a:r>
              <a:rPr lang="hu-HU" altLang="hu-HU" sz="5600" b="1" smtClean="0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archívum mint a</a:t>
            </a:r>
            <a:br>
              <a:rPr lang="hu-HU" altLang="hu-HU" sz="5600" b="1" smtClean="0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altLang="hu-HU" sz="5600" b="1" smtClean="0">
                <a:solidFill>
                  <a:srgbClr val="254C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tudományos kutatások tárgya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33650" y="425450"/>
            <a:ext cx="7127875" cy="1174750"/>
          </a:xfrm>
        </p:spPr>
        <p:txBody>
          <a:bodyPr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hu-HU" altLang="hu-HU" sz="3500" b="1" smtClean="0">
                <a:solidFill>
                  <a:srgbClr val="254C4B"/>
                </a:solidFill>
              </a:rPr>
              <a:t>Németh Márton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hu-HU" altLang="hu-HU" sz="3000" smtClean="0">
                <a:solidFill>
                  <a:srgbClr val="254C4B"/>
                </a:solidFill>
              </a:rPr>
              <a:t>Országos Széchényi Könyvtár </a:t>
            </a:r>
          </a:p>
        </p:txBody>
      </p:sp>
      <p:pic>
        <p:nvPicPr>
          <p:cNvPr id="1331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-5051"/>
          <a:stretch>
            <a:fillRect/>
          </a:stretch>
        </p:blipFill>
        <p:spPr bwMode="auto">
          <a:xfrm>
            <a:off x="0" y="0"/>
            <a:ext cx="27717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993900" y="4710113"/>
            <a:ext cx="82089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000">
                <a:solidFill>
                  <a:srgbClr val="254C4B"/>
                </a:solidFill>
              </a:rPr>
              <a:t>Networkshop 2019</a:t>
            </a:r>
            <a:br>
              <a:rPr lang="hu-HU" altLang="hu-HU" sz="3000">
                <a:solidFill>
                  <a:srgbClr val="254C4B"/>
                </a:solidFill>
              </a:rPr>
            </a:br>
            <a:r>
              <a:rPr lang="hu-HU" altLang="hu-HU" sz="3000">
                <a:solidFill>
                  <a:srgbClr val="254C4B"/>
                </a:solidFill>
              </a:rPr>
              <a:t>2019. április 26.</a:t>
            </a:r>
            <a:br>
              <a:rPr lang="hu-HU" altLang="hu-HU" sz="3000">
                <a:solidFill>
                  <a:srgbClr val="254C4B"/>
                </a:solidFill>
              </a:rPr>
            </a:br>
            <a:r>
              <a:rPr lang="hu-HU" altLang="hu-HU" sz="3000">
                <a:solidFill>
                  <a:srgbClr val="254C4B"/>
                </a:solidFill>
              </a:rPr>
              <a:t>Győr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242888"/>
            <a:ext cx="10261600" cy="1143000"/>
          </a:xfrm>
        </p:spPr>
        <p:txBody>
          <a:bodyPr/>
          <a:lstStyle/>
          <a:p>
            <a:pPr eaLnBrk="1" hangingPunct="1"/>
            <a:r>
              <a:rPr lang="hu-HU" smtClean="0"/>
              <a:t>Adattípusok és adatbányászati tevékenységek fajtái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1738313"/>
            <a:ext cx="10345737" cy="4637087"/>
          </a:xfrm>
        </p:spPr>
        <p:txBody>
          <a:bodyPr/>
          <a:lstStyle/>
          <a:p>
            <a:pPr eaLnBrk="1" hangingPunct="1"/>
            <a:r>
              <a:rPr lang="hu-HU" smtClean="0"/>
              <a:t>Webtranzakciós</a:t>
            </a:r>
            <a:r>
              <a:rPr lang="en-US" smtClean="0"/>
              <a:t> </a:t>
            </a:r>
            <a:r>
              <a:rPr lang="hu-HU" smtClean="0"/>
              <a:t>adatok </a:t>
            </a:r>
            <a:r>
              <a:rPr lang="hu-HU" i="1" smtClean="0"/>
              <a:t>(pl. naplófájlok,</a:t>
            </a:r>
            <a:r>
              <a:rPr lang="en-US" i="1" smtClean="0"/>
              <a:t> </a:t>
            </a:r>
            <a:r>
              <a:rPr lang="hu-HU" i="1" smtClean="0"/>
              <a:t>geolokáció)</a:t>
            </a:r>
            <a:r>
              <a:rPr lang="en-US" smtClean="0"/>
              <a:t>;</a:t>
            </a:r>
          </a:p>
          <a:p>
            <a:pPr eaLnBrk="1" hangingPunct="1"/>
            <a:r>
              <a:rPr lang="hu-HU" smtClean="0"/>
              <a:t>Strukturált</a:t>
            </a:r>
            <a:r>
              <a:rPr lang="en-US" smtClean="0"/>
              <a:t> </a:t>
            </a:r>
            <a:r>
              <a:rPr lang="hu-HU" smtClean="0"/>
              <a:t>adatok</a:t>
            </a:r>
            <a:r>
              <a:rPr lang="en-US" smtClean="0"/>
              <a:t> </a:t>
            </a:r>
            <a:r>
              <a:rPr lang="en-US" i="1" smtClean="0"/>
              <a:t>(</a:t>
            </a:r>
            <a:r>
              <a:rPr lang="hu-HU" i="1" smtClean="0"/>
              <a:t>pl. </a:t>
            </a:r>
            <a:r>
              <a:rPr lang="en-US" i="1" smtClean="0"/>
              <a:t>linkgr</a:t>
            </a:r>
            <a:r>
              <a:rPr lang="hu-HU" i="1" smtClean="0"/>
              <a:t>áfok</a:t>
            </a:r>
            <a:r>
              <a:rPr lang="en-US" i="1" smtClean="0"/>
              <a:t>) </a:t>
            </a:r>
            <a:r>
              <a:rPr lang="en-US" smtClean="0"/>
              <a:t>;</a:t>
            </a:r>
            <a:endParaRPr lang="en-US" i="1" smtClean="0"/>
          </a:p>
          <a:p>
            <a:pPr eaLnBrk="1" hangingPunct="1"/>
            <a:r>
              <a:rPr lang="hu-HU" smtClean="0"/>
              <a:t>A tartalomhoz kötődő adatok </a:t>
            </a:r>
            <a:r>
              <a:rPr lang="en-US" i="1" smtClean="0"/>
              <a:t>(</a:t>
            </a:r>
            <a:r>
              <a:rPr lang="hu-HU" i="1" smtClean="0"/>
              <a:t>pl</a:t>
            </a:r>
            <a:r>
              <a:rPr lang="en-US" i="1" smtClean="0"/>
              <a:t>. </a:t>
            </a:r>
            <a:r>
              <a:rPr lang="hu-HU" i="1" smtClean="0"/>
              <a:t>szöveges</a:t>
            </a:r>
            <a:r>
              <a:rPr lang="en-US" i="1" smtClean="0"/>
              <a:t> </a:t>
            </a:r>
            <a:r>
              <a:rPr lang="hu-HU" i="1" smtClean="0"/>
              <a:t>vagy</a:t>
            </a:r>
            <a:r>
              <a:rPr lang="en-US" i="1" smtClean="0"/>
              <a:t> vi</a:t>
            </a:r>
            <a:r>
              <a:rPr lang="hu-HU" i="1" smtClean="0"/>
              <a:t>z</a:t>
            </a:r>
            <a:r>
              <a:rPr lang="en-US" i="1" smtClean="0"/>
              <a:t>u</a:t>
            </a:r>
            <a:r>
              <a:rPr lang="hu-HU" i="1" smtClean="0"/>
              <a:t>á</a:t>
            </a:r>
            <a:r>
              <a:rPr lang="en-US" i="1" smtClean="0"/>
              <a:t>l</a:t>
            </a:r>
            <a:r>
              <a:rPr lang="hu-HU" i="1" smtClean="0"/>
              <a:t>is</a:t>
            </a:r>
            <a:r>
              <a:rPr lang="en-US" i="1" smtClean="0"/>
              <a:t> inform</a:t>
            </a:r>
            <a:r>
              <a:rPr lang="hu-HU" i="1" smtClean="0"/>
              <a:t>ációk</a:t>
            </a:r>
            <a:r>
              <a:rPr lang="en-US" i="1" smtClean="0"/>
              <a:t>)</a:t>
            </a:r>
            <a:r>
              <a:rPr lang="en-US" smtClean="0"/>
              <a:t>.</a:t>
            </a:r>
            <a:endParaRPr lang="hu-HU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hu-HU" smtClean="0"/>
              <a:t>Adatbányászat és webhasználat</a:t>
            </a:r>
            <a:r>
              <a:rPr lang="en-US" smtClean="0"/>
              <a:t>;</a:t>
            </a:r>
          </a:p>
          <a:p>
            <a:pPr eaLnBrk="1" hangingPunct="1"/>
            <a:r>
              <a:rPr lang="hu-HU" smtClean="0"/>
              <a:t>Adatbányászat és webes struktúrák</a:t>
            </a:r>
            <a:r>
              <a:rPr lang="en-US" smtClean="0"/>
              <a:t>;</a:t>
            </a:r>
          </a:p>
          <a:p>
            <a:pPr eaLnBrk="1" hangingPunct="1"/>
            <a:r>
              <a:rPr lang="hu-HU" smtClean="0"/>
              <a:t>Adatbányászat és webes tartalmak.</a:t>
            </a:r>
          </a:p>
        </p:txBody>
      </p:sp>
      <p:sp>
        <p:nvSpPr>
          <p:cNvPr id="22531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360E616B-2F87-4552-8E15-F500B68445EB}" type="slidenum">
              <a:rPr lang="hu-HU" altLang="hu-HU" sz="1000" b="1"/>
              <a:pPr algn="ctr"/>
              <a:t>10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</a:t>
            </a:r>
            <a:r>
              <a:rPr lang="en-US" smtClean="0"/>
              <a:t>: </a:t>
            </a:r>
            <a:r>
              <a:rPr lang="hu-HU" smtClean="0"/>
              <a:t>BUDDAH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latin typeface="Arial" charset="0"/>
              </a:rPr>
              <a:t>(Big UK Domain Data for the Arts and Humanities)</a:t>
            </a:r>
            <a:r>
              <a:rPr lang="en-US" smtClean="0"/>
              <a:t> </a:t>
            </a:r>
            <a:endParaRPr lang="hu-HU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905000"/>
            <a:ext cx="5473700" cy="4038600"/>
          </a:xfrm>
        </p:spPr>
        <p:txBody>
          <a:bodyPr/>
          <a:lstStyle/>
          <a:p>
            <a:pPr eaLnBrk="1" hangingPunct="1"/>
            <a:r>
              <a:rPr lang="en-US" sz="2600" smtClean="0"/>
              <a:t>65 TB </a:t>
            </a:r>
            <a:r>
              <a:rPr lang="hu-HU" sz="2600" smtClean="0"/>
              <a:t>begyűjtött tartalom</a:t>
            </a:r>
          </a:p>
          <a:p>
            <a:pPr eaLnBrk="1" hangingPunct="1"/>
            <a:r>
              <a:rPr lang="hu-HU" sz="2600" smtClean="0"/>
              <a:t>Az </a:t>
            </a:r>
            <a:r>
              <a:rPr lang="en-US" sz="2600" smtClean="0"/>
              <a:t>.uk domain 1996 </a:t>
            </a:r>
            <a:r>
              <a:rPr lang="hu-HU" sz="2600" smtClean="0"/>
              <a:t>és</a:t>
            </a:r>
            <a:r>
              <a:rPr lang="en-US" sz="2600" smtClean="0"/>
              <a:t> 2013</a:t>
            </a:r>
            <a:r>
              <a:rPr lang="hu-HU" sz="2600" smtClean="0"/>
              <a:t> között</a:t>
            </a:r>
            <a:r>
              <a:rPr lang="en-US" sz="2600" smtClean="0"/>
              <a:t>;</a:t>
            </a:r>
          </a:p>
          <a:p>
            <a:pPr eaLnBrk="1" hangingPunct="1"/>
            <a:r>
              <a:rPr lang="hu-HU" sz="2600" smtClean="0"/>
              <a:t>SHINE</a:t>
            </a:r>
            <a:r>
              <a:rPr lang="en-US" sz="2600" smtClean="0"/>
              <a:t> </a:t>
            </a:r>
            <a:r>
              <a:rPr lang="hu-HU" sz="2600" smtClean="0"/>
              <a:t>történeti keresőmotor</a:t>
            </a:r>
            <a:r>
              <a:rPr lang="en-US" sz="2600" smtClean="0"/>
              <a:t>;</a:t>
            </a:r>
          </a:p>
          <a:p>
            <a:pPr eaLnBrk="1" hangingPunct="1"/>
            <a:r>
              <a:rPr lang="en-US" sz="2600" smtClean="0"/>
              <a:t>T</a:t>
            </a:r>
            <a:r>
              <a:rPr lang="hu-HU" sz="2600" smtClean="0"/>
              <a:t>rendek vizsgálata</a:t>
            </a:r>
            <a:r>
              <a:rPr lang="en-US" sz="2600" smtClean="0"/>
              <a:t>;</a:t>
            </a:r>
          </a:p>
          <a:p>
            <a:pPr eaLnBrk="1" hangingPunct="1"/>
            <a:r>
              <a:rPr lang="hu-HU" sz="2600" smtClean="0"/>
              <a:t>I</a:t>
            </a:r>
            <a:r>
              <a:rPr lang="en-US" sz="2600" smtClean="0"/>
              <a:t>nform</a:t>
            </a:r>
            <a:r>
              <a:rPr lang="hu-HU" sz="2600" smtClean="0"/>
              <a:t>áció</a:t>
            </a:r>
            <a:r>
              <a:rPr lang="en-US" sz="2600" smtClean="0"/>
              <a:t> vi</a:t>
            </a:r>
            <a:r>
              <a:rPr lang="hu-HU" sz="2600" smtClean="0"/>
              <a:t>z</a:t>
            </a:r>
            <a:r>
              <a:rPr lang="en-US" sz="2600" smtClean="0"/>
              <a:t>ualiz</a:t>
            </a:r>
            <a:r>
              <a:rPr lang="hu-HU" sz="2600" smtClean="0"/>
              <a:t>áció ...</a:t>
            </a:r>
            <a:endParaRPr lang="en-US" sz="1200" smtClean="0"/>
          </a:p>
          <a:p>
            <a:pPr eaLnBrk="1" hangingPunct="1"/>
            <a:r>
              <a:rPr lang="hu-HU" sz="2600" smtClean="0"/>
              <a:t>honlap</a:t>
            </a:r>
            <a:r>
              <a:rPr lang="en-US" sz="2600" smtClean="0"/>
              <a:t>: </a:t>
            </a:r>
            <a:r>
              <a:rPr lang="hu-HU" sz="2600" smtClean="0">
                <a:hlinkClick r:id="rId2"/>
              </a:rPr>
              <a:t>buddah.projects.history.ac.uk</a:t>
            </a:r>
            <a:endParaRPr lang="hu-HU" sz="260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1797050"/>
            <a:ext cx="51974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C92673CF-36B6-4D33-9A88-08B5201C5B42}" type="slidenum">
              <a:rPr lang="hu-HU" altLang="hu-HU" sz="1000" b="1"/>
              <a:pPr algn="ctr"/>
              <a:t>11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354013"/>
            <a:ext cx="10261600" cy="1143000"/>
          </a:xfrm>
        </p:spPr>
        <p:txBody>
          <a:bodyPr/>
          <a:lstStyle/>
          <a:p>
            <a:pPr eaLnBrk="1" hangingPunct="1"/>
            <a:r>
              <a:rPr lang="en-US" smtClean="0"/>
              <a:t>Web</a:t>
            </a:r>
            <a:r>
              <a:rPr lang="hu-HU" smtClean="0"/>
              <a:t>archívumok</a:t>
            </a:r>
            <a:r>
              <a:rPr lang="en-US" smtClean="0"/>
              <a:t> </a:t>
            </a:r>
            <a:r>
              <a:rPr lang="hu-HU" smtClean="0"/>
              <a:t>és a </a:t>
            </a:r>
            <a:r>
              <a:rPr lang="en-US" smtClean="0"/>
              <a:t> </a:t>
            </a:r>
            <a:r>
              <a:rPr lang="hu-HU" smtClean="0"/>
              <a:t/>
            </a:r>
            <a:br>
              <a:rPr lang="hu-HU" smtClean="0"/>
            </a:br>
            <a:r>
              <a:rPr lang="en-US" smtClean="0"/>
              <a:t>s</a:t>
            </a:r>
            <a:r>
              <a:rPr lang="hu-HU" smtClean="0"/>
              <a:t>z</a:t>
            </a:r>
            <a:r>
              <a:rPr lang="en-US" smtClean="0"/>
              <a:t>emanti</a:t>
            </a:r>
            <a:r>
              <a:rPr lang="hu-HU" smtClean="0"/>
              <a:t>kus</a:t>
            </a:r>
            <a:r>
              <a:rPr lang="en-US" smtClean="0"/>
              <a:t> web</a:t>
            </a:r>
            <a:endParaRPr lang="hu-H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1681163"/>
            <a:ext cx="6183312" cy="45862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z="2100" smtClean="0"/>
              <a:t>Az archivált tartalmak hatékony és a tartalmi jelentésre irányuló visszakeresési módszereinek hiánya komoly akadálya annak, hogy a webarchívumokat használható és hasznos információforrássá lehessen alakítani.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100" smtClean="0"/>
              <a:t>Jelentős információtudományi kihívás a szemantikus webes módszerek és eszközök meghonosítása a webarchívumok környezetében.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100" smtClean="0"/>
              <a:t>A webarchívumoknak részévé kell válniuk a nyílt, kapcsolt adatok univerzumának, fejlett lekérdezési és adatintegrációs képességekkel. Meg kell teremteni a webarchívumok lekérdezésének lehetőségét külső rendszerek, szoftvereszközök által is.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063" y="812800"/>
            <a:ext cx="442277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B9F890BC-D107-492F-9A80-784E4E049ADC}" type="slidenum">
              <a:rPr lang="hu-HU" altLang="hu-HU" sz="1000" b="1"/>
              <a:pPr algn="ctr"/>
              <a:t>12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-490538"/>
            <a:ext cx="10261600" cy="1377951"/>
          </a:xfrm>
        </p:spPr>
        <p:txBody>
          <a:bodyPr/>
          <a:lstStyle/>
          <a:p>
            <a:pPr eaLnBrk="1" hangingPunct="1"/>
            <a:r>
              <a:rPr lang="hu-HU" smtClean="0"/>
              <a:t>Néhány lehetséges módszer</a:t>
            </a:r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965325"/>
            <a:ext cx="6592888" cy="2832100"/>
          </a:xfrm>
        </p:spPr>
      </p:pic>
      <p:sp>
        <p:nvSpPr>
          <p:cNvPr id="25603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6DA4C5C1-F9D4-483B-8AC5-9E4A1558BFC4}" type="slidenum">
              <a:rPr lang="hu-HU" altLang="hu-HU" sz="1000" b="1"/>
              <a:pPr algn="ctr"/>
              <a:t>13</a:t>
            </a:fld>
            <a:endParaRPr lang="hu-HU" altLang="hu-HU" sz="1000" b="1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846138" y="1689100"/>
            <a:ext cx="45339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600"/>
              <a:t>Entitások kinyerése</a:t>
            </a:r>
            <a:r>
              <a:rPr lang="en-US" sz="2600"/>
              <a:t>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RDF triple</a:t>
            </a:r>
            <a:r>
              <a:rPr lang="hu-HU" sz="2600"/>
              <a:t>tek generálása</a:t>
            </a:r>
            <a:r>
              <a:rPr lang="en-US" sz="2600"/>
              <a:t>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600"/>
              <a:t>Entitások gazdagítása külső erőforrásokból</a:t>
            </a:r>
            <a:r>
              <a:rPr lang="en-US" sz="2600"/>
              <a:t>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600"/>
              <a:t>Kapcsolt adatok publikálása</a:t>
            </a:r>
            <a:r>
              <a:rPr lang="en-US" sz="2600"/>
              <a:t>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600"/>
              <a:t>Szemantikus alapú fejlett lekérdezési lehetőségek és rangsorolási módszerek kialakítása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380038" y="4970463"/>
            <a:ext cx="62325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/>
              <a:t> </a:t>
            </a:r>
            <a:r>
              <a:rPr lang="hu-HU" sz="2100"/>
              <a:t>Egy szemantikus réteg megalkotásának folyamata az Open Web Archive adatmodelljében</a:t>
            </a:r>
            <a:r>
              <a:rPr lang="it-IT" sz="2100"/>
              <a:t/>
            </a:r>
            <a:br>
              <a:rPr lang="it-IT" sz="2100"/>
            </a:br>
            <a:r>
              <a:rPr lang="en-GB" sz="2100"/>
              <a:t>Fafalios, Holzmann, et al. 2018.</a:t>
            </a:r>
            <a:r>
              <a:rPr lang="hu-HU" sz="2100"/>
              <a:t> javaslata szerint.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201613"/>
            <a:ext cx="10261600" cy="1143000"/>
          </a:xfrm>
        </p:spPr>
        <p:txBody>
          <a:bodyPr/>
          <a:lstStyle/>
          <a:p>
            <a:pPr eaLnBrk="1" hangingPunct="1"/>
            <a:r>
              <a:rPr lang="en-US" smtClean="0"/>
              <a:t>SolrMIA</a:t>
            </a:r>
            <a:br>
              <a:rPr lang="en-US" smtClean="0"/>
            </a:br>
            <a:r>
              <a:rPr lang="en-US" smtClean="0">
                <a:latin typeface="Arial" charset="0"/>
              </a:rPr>
              <a:t>(</a:t>
            </a:r>
            <a:r>
              <a:rPr lang="hu-HU" smtClean="0">
                <a:latin typeface="Arial" charset="0"/>
              </a:rPr>
              <a:t> a magyar</a:t>
            </a:r>
            <a:r>
              <a:rPr lang="en-US" smtClean="0">
                <a:latin typeface="Arial" charset="0"/>
              </a:rPr>
              <a:t> demo webarch</a:t>
            </a:r>
            <a:r>
              <a:rPr lang="hu-HU" smtClean="0">
                <a:latin typeface="Arial" charset="0"/>
              </a:rPr>
              <a:t>ívum keresőmotorja</a:t>
            </a:r>
            <a:r>
              <a:rPr lang="en-US" smtClean="0">
                <a:latin typeface="Arial" charset="0"/>
              </a:rPr>
              <a:t>)</a:t>
            </a:r>
            <a:endParaRPr lang="hu-HU" smtClean="0">
              <a:latin typeface="Arial" charset="0"/>
            </a:endParaRPr>
          </a:p>
        </p:txBody>
      </p:sp>
      <p:sp>
        <p:nvSpPr>
          <p:cNvPr id="26626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CD22FF67-D4E3-49BC-ABA6-E74577C804E9}" type="slidenum">
              <a:rPr lang="hu-HU" altLang="hu-HU" sz="1000" b="1"/>
              <a:pPr algn="ctr"/>
              <a:t>14</a:t>
            </a:fld>
            <a:endParaRPr lang="hu-HU" altLang="hu-HU" sz="1000" b="1"/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1793875"/>
            <a:ext cx="654843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763588" y="1793875"/>
            <a:ext cx="43703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200">
                <a:hlinkClick r:id="rId3"/>
              </a:rPr>
              <a:t>webadmin.oszk.hu/solrm</a:t>
            </a:r>
            <a:r>
              <a:rPr lang="hu-HU" sz="2200">
                <a:hlinkClick r:id="rId3"/>
              </a:rPr>
              <a:t>i</a:t>
            </a:r>
            <a:r>
              <a:rPr lang="en-US" sz="2200">
                <a:hlinkClick r:id="rId3"/>
              </a:rPr>
              <a:t>a</a:t>
            </a:r>
            <a:endParaRPr lang="en-US" sz="2200"/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200"/>
              <a:t>Solr-</a:t>
            </a:r>
            <a:r>
              <a:rPr lang="hu-HU" sz="2200"/>
              <a:t>alapú</a:t>
            </a:r>
            <a:r>
              <a:rPr lang="en-US" sz="2200"/>
              <a:t> </a:t>
            </a:r>
            <a:r>
              <a:rPr lang="hu-HU" sz="2200"/>
              <a:t>teljesszövegű </a:t>
            </a:r>
            <a:r>
              <a:rPr lang="en-US" sz="2200"/>
              <a:t>index;</a:t>
            </a:r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200"/>
              <a:t>Metaa</a:t>
            </a:r>
            <a:r>
              <a:rPr lang="hu-HU" sz="2200"/>
              <a:t>da</a:t>
            </a:r>
            <a:r>
              <a:rPr lang="en-US" sz="2200"/>
              <a:t>t</a:t>
            </a:r>
            <a:r>
              <a:rPr lang="hu-HU" sz="2200"/>
              <a:t> alapú szűrés</a:t>
            </a:r>
            <a:r>
              <a:rPr lang="en-US" sz="2200"/>
              <a:t> </a:t>
            </a:r>
            <a:br>
              <a:rPr lang="en-US" sz="2200"/>
            </a:br>
            <a:r>
              <a:rPr lang="hu-HU" sz="2200"/>
              <a:t>és találati listák megjelenítése</a:t>
            </a:r>
            <a:r>
              <a:rPr lang="en-US" sz="2200"/>
              <a:t>;</a:t>
            </a:r>
            <a:endParaRPr lang="hu-HU" sz="2200"/>
          </a:p>
          <a:p>
            <a:pPr marL="342900" indent="-34290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200"/>
              <a:t>Jövőbeni tervek</a:t>
            </a:r>
            <a:r>
              <a:rPr lang="en-US" sz="2200"/>
              <a:t>:</a:t>
            </a:r>
          </a:p>
          <a:p>
            <a:pPr marL="742950" lvl="1" indent="-28575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200"/>
              <a:t>Entitások kinyerése</a:t>
            </a:r>
            <a:r>
              <a:rPr lang="en-US" sz="2200"/>
              <a:t>;</a:t>
            </a:r>
          </a:p>
          <a:p>
            <a:pPr marL="742950" lvl="1" indent="-285750">
              <a:spcBef>
                <a:spcPct val="4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200"/>
              <a:t>Metaadat gazdagítás névterekből és tezauruszokból.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597650"/>
            <a:ext cx="355600" cy="152400"/>
          </a:xfrm>
          <a:solidFill>
            <a:schemeClr val="bg1"/>
          </a:solidFill>
        </p:spPr>
        <p:txBody>
          <a:bodyPr lIns="0" tIns="0" rIns="0" bIns="0" anchor="ctr">
            <a:spAutoFit/>
          </a:bodyPr>
          <a:lstStyle/>
          <a:p>
            <a:fld id="{62E87065-D8A3-47F6-A599-A342139F19A7}" type="slidenum">
              <a:rPr lang="hu-HU" altLang="hu-HU" sz="1000" b="1" smtClean="0"/>
              <a:pPr/>
              <a:t>15</a:t>
            </a:fld>
            <a:endParaRPr lang="hu-HU" altLang="hu-HU" sz="1000" b="1" smtClean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Köszönjük a figyelmüket!</a:t>
            </a:r>
            <a:r>
              <a:rPr lang="en-US" altLang="hu-HU" smtClean="0"/>
              <a:t> </a:t>
            </a:r>
            <a:r>
              <a:rPr lang="hu-HU" altLang="hu-HU" smtClean="0"/>
              <a:t>Kérdések?</a:t>
            </a:r>
            <a:endParaRPr lang="hu-HU" smtClean="0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1014413" y="1809750"/>
            <a:ext cx="10263187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600"/>
              <a:t>Magyar</a:t>
            </a:r>
            <a:r>
              <a:rPr lang="en-US" sz="2600"/>
              <a:t> webarchi</a:t>
            </a:r>
            <a:r>
              <a:rPr lang="hu-HU" sz="2600"/>
              <a:t>válási</a:t>
            </a:r>
            <a:r>
              <a:rPr lang="en-US" sz="2600"/>
              <a:t> proje</a:t>
            </a:r>
            <a:r>
              <a:rPr lang="hu-HU" sz="2600"/>
              <a:t>k</a:t>
            </a:r>
            <a:r>
              <a:rPr lang="en-US" sz="2600"/>
              <a:t>t: </a:t>
            </a:r>
            <a:br>
              <a:rPr lang="en-US" sz="2600"/>
            </a:br>
            <a:r>
              <a:rPr lang="hu-HU" sz="2600">
                <a:hlinkClick r:id="rId2"/>
              </a:rPr>
              <a:t>http://mekosztaly.oszk.hu/mia/</a:t>
            </a:r>
            <a:endParaRPr lang="en-US" sz="2600"/>
          </a:p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Demo webarch</a:t>
            </a:r>
            <a:r>
              <a:rPr lang="hu-HU" sz="2600"/>
              <a:t>ívum</a:t>
            </a:r>
            <a:r>
              <a:rPr lang="en-US" sz="2600"/>
              <a:t>: </a:t>
            </a:r>
            <a:br>
              <a:rPr lang="en-US" sz="2600"/>
            </a:br>
            <a:r>
              <a:rPr lang="hu-HU" sz="2600">
                <a:hlinkClick r:id="rId3"/>
              </a:rPr>
              <a:t>http://mekosztaly.oszk.hu/mia/demo/</a:t>
            </a:r>
            <a:r>
              <a:rPr lang="en-US" sz="2600"/>
              <a:t> </a:t>
            </a:r>
          </a:p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hu-HU" sz="2600"/>
              <a:t>Válogatott </a:t>
            </a:r>
            <a:r>
              <a:rPr lang="en-US" sz="2600"/>
              <a:t>bibliogr</a:t>
            </a:r>
            <a:r>
              <a:rPr lang="hu-HU" sz="2600"/>
              <a:t>áfia a webarchiválás témakörében</a:t>
            </a:r>
            <a:r>
              <a:rPr lang="en-US" sz="2600"/>
              <a:t>:</a:t>
            </a:r>
            <a:br>
              <a:rPr lang="en-US" sz="2600"/>
            </a:br>
            <a:r>
              <a:rPr lang="en-US" sz="2600">
                <a:hlinkClick r:id="rId4"/>
              </a:rPr>
              <a:t>http://mekosztaly.oszk.hu/mia/doc/webarchivalas-irodalom.html</a:t>
            </a:r>
            <a:r>
              <a:rPr lang="en-US" sz="2600"/>
              <a:t> </a:t>
            </a:r>
          </a:p>
          <a:p>
            <a:pPr marL="342900" indent="-342900">
              <a:spcBef>
                <a:spcPct val="7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e-mail: </a:t>
            </a:r>
            <a:br>
              <a:rPr lang="en-US" sz="2600"/>
            </a:br>
            <a:r>
              <a:rPr lang="hu-HU" sz="2600">
                <a:hlinkClick r:id="rId5"/>
              </a:rPr>
              <a:t>mia@mek.oszk.hu</a:t>
            </a:r>
            <a:r>
              <a:rPr lang="en-US" sz="2600"/>
              <a:t> </a:t>
            </a:r>
            <a:r>
              <a:rPr lang="hu-HU" sz="2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6365875" y="2068513"/>
            <a:ext cx="540226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100"/>
              <a:t>Az archivált webes anyagok önmagukban is a tudományos kutatás tárgyául szolgálhatnak.</a:t>
            </a:r>
          </a:p>
          <a:p>
            <a:pPr>
              <a:spcBef>
                <a:spcPct val="50000"/>
              </a:spcBef>
            </a:pPr>
            <a:r>
              <a:rPr lang="hu-HU" sz="2100"/>
              <a:t>Könyvtárosok, levéltárosok, információtudósok, digitális bölcsészeti szakemberek, adattudósok és informatikus szoftverfejlesztők dolgozhatnak együtt nagymennyiségű webes adattömegek strukturális és tartalmi alapú vizsgálatában. </a:t>
            </a:r>
          </a:p>
          <a:p>
            <a:pPr>
              <a:spcBef>
                <a:spcPct val="50000"/>
              </a:spcBef>
            </a:pPr>
            <a:r>
              <a:rPr lang="hu-HU" sz="2100"/>
              <a:t>A legutóbbi tíz évben új tudományos diszciplínák születnek - pl. webtörténelem.</a:t>
            </a: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28838"/>
            <a:ext cx="53324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kutatás digitális forrásai</a:t>
            </a:r>
          </a:p>
        </p:txBody>
      </p:sp>
      <p:sp>
        <p:nvSpPr>
          <p:cNvPr id="14340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049A36B9-B4DA-49A7-89AD-AB003C8653C7}" type="slidenum">
              <a:rPr lang="hu-HU" altLang="hu-HU" sz="1000" b="1"/>
              <a:pPr algn="ctr"/>
              <a:t>2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0" y="6597650"/>
            <a:ext cx="355600" cy="152400"/>
          </a:xfrm>
          <a:solidFill>
            <a:schemeClr val="bg1"/>
          </a:solidFill>
        </p:spPr>
        <p:txBody>
          <a:bodyPr lIns="0" tIns="0" rIns="0" bIns="0" anchor="ctr">
            <a:spAutoFit/>
          </a:bodyPr>
          <a:lstStyle/>
          <a:p>
            <a:fld id="{111E43EA-C492-491A-AFCC-FEFE40D2F5B7}" type="slidenum">
              <a:rPr lang="hu-HU" altLang="hu-HU" sz="1000" b="1" smtClean="0"/>
              <a:pPr/>
              <a:t>3</a:t>
            </a:fld>
            <a:endParaRPr lang="hu-HU" altLang="hu-HU" sz="1000" b="1" smtClean="0"/>
          </a:p>
        </p:txBody>
      </p:sp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Fő témakörök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  <a:p>
            <a:pPr eaLnBrk="1" hangingPunct="1"/>
            <a:r>
              <a:rPr lang="en-US" smtClean="0"/>
              <a:t>Web </a:t>
            </a:r>
            <a:r>
              <a:rPr lang="hu-HU" smtClean="0"/>
              <a:t>történelem és w</a:t>
            </a:r>
            <a:r>
              <a:rPr lang="en-US" smtClean="0"/>
              <a:t>eb </a:t>
            </a:r>
            <a:r>
              <a:rPr lang="hu-HU" smtClean="0"/>
              <a:t>h</a:t>
            </a:r>
            <a:r>
              <a:rPr lang="en-US" smtClean="0"/>
              <a:t>istoriogr</a:t>
            </a:r>
            <a:r>
              <a:rPr lang="hu-HU" smtClean="0"/>
              <a:t>áfia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en-US" smtClean="0"/>
              <a:t>Web</a:t>
            </a:r>
            <a:r>
              <a:rPr lang="hu-HU" smtClean="0"/>
              <a:t>archívumok és nagymennyiségű adatok (big data)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en-US" smtClean="0"/>
              <a:t>Web</a:t>
            </a:r>
            <a:r>
              <a:rPr lang="hu-HU" smtClean="0"/>
              <a:t>archívumok és a szemantikus világháló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CF896BD1-52D3-46A8-A137-6CCA6408F794}" type="slidenum">
              <a:rPr lang="hu-HU" altLang="hu-HU" sz="1000" b="1"/>
              <a:pPr algn="ctr"/>
              <a:t>4</a:t>
            </a:fld>
            <a:endParaRPr lang="hu-HU" altLang="hu-HU" sz="1000" b="1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</a:t>
            </a:r>
            <a:r>
              <a:rPr lang="hu-HU" smtClean="0"/>
              <a:t>történelem és</a:t>
            </a:r>
            <a:r>
              <a:rPr lang="en-US" smtClean="0"/>
              <a:t> </a:t>
            </a:r>
            <a:r>
              <a:rPr lang="hu-HU" smtClean="0"/>
              <a:t>w</a:t>
            </a:r>
            <a:r>
              <a:rPr lang="en-US" smtClean="0"/>
              <a:t>eb </a:t>
            </a:r>
            <a:r>
              <a:rPr lang="hu-HU" smtClean="0"/>
              <a:t>h</a:t>
            </a:r>
            <a:r>
              <a:rPr lang="en-US" smtClean="0"/>
              <a:t>istoriog</a:t>
            </a:r>
            <a:r>
              <a:rPr lang="hu-HU" smtClean="0"/>
              <a:t>ráfia</a:t>
            </a:r>
          </a:p>
        </p:txBody>
      </p:sp>
      <p:pic>
        <p:nvPicPr>
          <p:cNvPr id="16387" name="Picture 7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42900" y="2208213"/>
            <a:ext cx="20653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3378200"/>
            <a:ext cx="247173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6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0588" y="534988"/>
            <a:ext cx="20351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4365625" y="2024063"/>
            <a:ext cx="233203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12200" y="2967038"/>
            <a:ext cx="23431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8" descr="Képtalálat a következ&amp;odblac;re: „Niels Brügger book”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0988" y="2300288"/>
            <a:ext cx="23971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Digitális Bölcsészet</a:t>
            </a:r>
            <a:br>
              <a:rPr lang="hu-HU" smtClean="0"/>
            </a:br>
            <a:r>
              <a:rPr lang="hu-HU" smtClean="0">
                <a:latin typeface="Arial" charset="0"/>
              </a:rPr>
              <a:t>(Nyílt hozzáférésű tudományos folyóirat)</a:t>
            </a:r>
          </a:p>
        </p:txBody>
      </p:sp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154238"/>
            <a:ext cx="3009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9113" y="1804988"/>
            <a:ext cx="36925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" y="2430463"/>
            <a:ext cx="4313237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5270C8BC-F41B-4F5A-9ACD-DEA15A4E89B7}" type="slidenum">
              <a:rPr lang="hu-HU" altLang="hu-HU" sz="1000" b="1"/>
              <a:pPr algn="ctr"/>
              <a:t>5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342900"/>
            <a:ext cx="10261600" cy="1143000"/>
          </a:xfrm>
        </p:spPr>
        <p:txBody>
          <a:bodyPr/>
          <a:lstStyle/>
          <a:p>
            <a:pPr eaLnBrk="1" hangingPunct="1"/>
            <a:r>
              <a:rPr lang="hu-HU" smtClean="0"/>
              <a:t>A kutatás tárgya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763713"/>
            <a:ext cx="10261600" cy="4038600"/>
          </a:xfrm>
        </p:spPr>
        <p:txBody>
          <a:bodyPr/>
          <a:lstStyle/>
          <a:p>
            <a:pPr eaLnBrk="1" hangingPunct="1"/>
            <a:r>
              <a:rPr lang="hu-HU" smtClean="0"/>
              <a:t>A világháló műszaki infrastruktúrájának története</a:t>
            </a:r>
            <a:r>
              <a:rPr lang="en-US" smtClean="0"/>
              <a:t>;</a:t>
            </a:r>
            <a:endParaRPr lang="hu-HU" smtClean="0"/>
          </a:p>
          <a:p>
            <a:pPr eaLnBrk="1" hangingPunct="1"/>
            <a:r>
              <a:rPr lang="hu-HU" smtClean="0"/>
              <a:t>A világháló  kommunikációs és publikációs felületének története</a:t>
            </a:r>
            <a:r>
              <a:rPr lang="en-US" smtClean="0"/>
              <a:t>;</a:t>
            </a:r>
            <a:endParaRPr lang="hu-HU" smtClean="0"/>
          </a:p>
          <a:p>
            <a:pPr eaLnBrk="1" hangingPunct="1"/>
            <a:r>
              <a:rPr lang="hu-HU" smtClean="0"/>
              <a:t>Egy adott témakör, esemény, intézmény, személy stb. világhálós történeti lenyomatának vizsgálata</a:t>
            </a:r>
            <a:r>
              <a:rPr lang="en-US" smtClean="0"/>
              <a:t>;</a:t>
            </a:r>
          </a:p>
          <a:p>
            <a:pPr eaLnBrk="1" hangingPunct="1"/>
            <a:r>
              <a:rPr lang="hu-HU" smtClean="0"/>
              <a:t>Szöveges vagy vizuális webes tartalmak illetve webes naplófájlok mint a big data elemzés tárgyai </a:t>
            </a:r>
            <a:r>
              <a:rPr lang="en-US" i="1" smtClean="0"/>
              <a:t>(</a:t>
            </a:r>
            <a:r>
              <a:rPr lang="hu-HU" i="1" smtClean="0"/>
              <a:t>pl.</a:t>
            </a:r>
            <a:r>
              <a:rPr lang="en-US" i="1" smtClean="0"/>
              <a:t> </a:t>
            </a:r>
            <a:r>
              <a:rPr lang="hu-HU" i="1" smtClean="0"/>
              <a:t>gépi tanulás a felhasználói szokások, viselkedés elemzésére</a:t>
            </a:r>
            <a:r>
              <a:rPr lang="en-US" i="1" smtClean="0"/>
              <a:t>)</a:t>
            </a:r>
            <a:r>
              <a:rPr lang="en-US" smtClean="0"/>
              <a:t>.</a:t>
            </a:r>
            <a:endParaRPr lang="hu-HU" smtClean="0"/>
          </a:p>
        </p:txBody>
      </p:sp>
      <p:sp>
        <p:nvSpPr>
          <p:cNvPr id="18435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AC012057-B26D-4EC7-9318-EE3BDD8BFDEE}" type="slidenum">
              <a:rPr lang="hu-HU" altLang="hu-HU" sz="1000" b="1"/>
              <a:pPr algn="ctr"/>
              <a:t>6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kutatás szintjei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905000"/>
            <a:ext cx="5988050" cy="40386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endParaRPr lang="en-US" sz="1500" smtClean="0"/>
          </a:p>
          <a:p>
            <a:pPr eaLnBrk="1" hangingPunct="1">
              <a:spcBef>
                <a:spcPct val="60000"/>
              </a:spcBef>
            </a:pPr>
            <a:r>
              <a:rPr lang="hu-HU" smtClean="0"/>
              <a:t>Egyedi fájlok vagy weboldalak</a:t>
            </a:r>
            <a:r>
              <a:rPr lang="en-US" smtClean="0"/>
              <a:t>;</a:t>
            </a:r>
          </a:p>
          <a:p>
            <a:pPr eaLnBrk="1" hangingPunct="1">
              <a:spcBef>
                <a:spcPct val="60000"/>
              </a:spcBef>
            </a:pPr>
            <a:r>
              <a:rPr lang="hu-HU" smtClean="0"/>
              <a:t>Egyedi</a:t>
            </a:r>
            <a:r>
              <a:rPr lang="en-US" smtClean="0"/>
              <a:t> web</a:t>
            </a:r>
            <a:r>
              <a:rPr lang="hu-HU" smtClean="0"/>
              <a:t>hely(ek</a:t>
            </a:r>
            <a:r>
              <a:rPr lang="en-US" smtClean="0"/>
              <a:t>);</a:t>
            </a:r>
          </a:p>
          <a:p>
            <a:pPr eaLnBrk="1" hangingPunct="1">
              <a:spcBef>
                <a:spcPct val="60000"/>
              </a:spcBef>
            </a:pPr>
            <a:r>
              <a:rPr lang="hu-HU" smtClean="0"/>
              <a:t>Egyedi</a:t>
            </a:r>
            <a:r>
              <a:rPr lang="en-US" smtClean="0"/>
              <a:t> dom</a:t>
            </a:r>
            <a:r>
              <a:rPr lang="hu-HU" smtClean="0"/>
              <a:t>én</a:t>
            </a:r>
            <a:r>
              <a:rPr lang="en-US" smtClean="0"/>
              <a:t>(</a:t>
            </a:r>
            <a:r>
              <a:rPr lang="hu-HU" smtClean="0"/>
              <a:t>ek</a:t>
            </a:r>
            <a:r>
              <a:rPr lang="en-US" smtClean="0"/>
              <a:t>);</a:t>
            </a:r>
          </a:p>
          <a:p>
            <a:pPr eaLnBrk="1" hangingPunct="1">
              <a:spcBef>
                <a:spcPct val="60000"/>
              </a:spcBef>
            </a:pPr>
            <a:r>
              <a:rPr lang="hu-HU" smtClean="0"/>
              <a:t>Az egész</a:t>
            </a:r>
            <a:r>
              <a:rPr lang="en-US" smtClean="0"/>
              <a:t> </a:t>
            </a:r>
            <a:r>
              <a:rPr lang="hu-HU" smtClean="0"/>
              <a:t>világháló</a:t>
            </a:r>
            <a:r>
              <a:rPr lang="en-US" smtClean="0"/>
              <a:t>.</a:t>
            </a:r>
            <a:endParaRPr lang="hu-HU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07975"/>
            <a:ext cx="4575175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22BC9456-4780-4634-B1AF-818DD7FD9178}" type="slidenum">
              <a:rPr lang="hu-HU" altLang="hu-HU" sz="1000" b="1"/>
              <a:pPr algn="ctr"/>
              <a:t>7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7475"/>
            <a:ext cx="10261600" cy="1143000"/>
          </a:xfrm>
        </p:spPr>
        <p:txBody>
          <a:bodyPr/>
          <a:lstStyle/>
          <a:p>
            <a:pPr eaLnBrk="1" hangingPunct="1"/>
            <a:r>
              <a:rPr lang="hu-HU" smtClean="0"/>
              <a:t>Kihívások, problémák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1728788"/>
            <a:ext cx="10421938" cy="4522787"/>
          </a:xfrm>
        </p:spPr>
        <p:txBody>
          <a:bodyPr/>
          <a:lstStyle/>
          <a:p>
            <a:pPr eaLnBrk="1" hangingPunct="1"/>
            <a:r>
              <a:rPr lang="hu-HU" sz="2400" smtClean="0"/>
              <a:t>Hiányos </a:t>
            </a:r>
            <a:r>
              <a:rPr lang="en-US" sz="2400" smtClean="0"/>
              <a:t>mement</a:t>
            </a:r>
            <a:r>
              <a:rPr lang="hu-HU" sz="2400" smtClean="0"/>
              <a:t>o</a:t>
            </a:r>
            <a:r>
              <a:rPr lang="en-US" sz="2400" smtClean="0"/>
              <a:t>, arch</a:t>
            </a:r>
            <a:r>
              <a:rPr lang="hu-HU" sz="2400" smtClean="0"/>
              <a:t>ívum</a:t>
            </a:r>
            <a:r>
              <a:rPr lang="en-US" sz="2400" smtClean="0"/>
              <a:t> </a:t>
            </a:r>
            <a:r>
              <a:rPr lang="hu-HU" sz="2400" smtClean="0"/>
              <a:t>vagy megjelenítési</a:t>
            </a:r>
            <a:r>
              <a:rPr lang="en-US" sz="2400" smtClean="0"/>
              <a:t> </a:t>
            </a:r>
            <a:r>
              <a:rPr lang="hu-HU" sz="2400" smtClean="0"/>
              <a:t>hibák</a:t>
            </a:r>
            <a:r>
              <a:rPr lang="en-US" sz="2400" smtClean="0"/>
              <a:t>;</a:t>
            </a:r>
          </a:p>
          <a:p>
            <a:pPr eaLnBrk="1" hangingPunct="1"/>
            <a:r>
              <a:rPr lang="hu-HU" sz="2400" smtClean="0"/>
              <a:t>T</a:t>
            </a:r>
            <a:r>
              <a:rPr lang="en-US" sz="2400" smtClean="0"/>
              <a:t>emporal drift </a:t>
            </a:r>
            <a:r>
              <a:rPr lang="hu-HU" sz="2400" smtClean="0"/>
              <a:t>és</a:t>
            </a:r>
            <a:r>
              <a:rPr lang="en-US" sz="2400" smtClean="0"/>
              <a:t> live web leakage </a:t>
            </a:r>
            <a:br>
              <a:rPr lang="en-US" sz="2400" smtClean="0"/>
            </a:br>
            <a:r>
              <a:rPr lang="en-US" sz="2400" i="1" smtClean="0"/>
              <a:t>(</a:t>
            </a:r>
            <a:r>
              <a:rPr lang="hu-HU" sz="2400" i="1" smtClean="0"/>
              <a:t>egy adott weboldal vagy webhely egyes részeinek különféle időszakokban archivált részei amelyek egységes keretben jelennek meg)</a:t>
            </a:r>
            <a:endParaRPr lang="en-US" sz="2400" smtClean="0"/>
          </a:p>
          <a:p>
            <a:pPr eaLnBrk="1" hangingPunct="1"/>
            <a:r>
              <a:rPr lang="hu-HU" sz="2400" smtClean="0"/>
              <a:t>Az archivált fájlok hitelessége</a:t>
            </a:r>
            <a:r>
              <a:rPr lang="en-US" sz="2400" smtClean="0"/>
              <a:t>;</a:t>
            </a:r>
          </a:p>
          <a:p>
            <a:pPr eaLnBrk="1" hangingPunct="1"/>
            <a:r>
              <a:rPr lang="hu-HU" sz="2400" smtClean="0"/>
              <a:t>D</a:t>
            </a:r>
            <a:r>
              <a:rPr lang="en-US" sz="2400" smtClean="0"/>
              <a:t>upli</a:t>
            </a:r>
            <a:r>
              <a:rPr lang="hu-HU" sz="2400" smtClean="0"/>
              <a:t>kátumok</a:t>
            </a:r>
            <a:r>
              <a:rPr lang="en-US" sz="2400" smtClean="0"/>
              <a:t> </a:t>
            </a:r>
            <a:r>
              <a:rPr lang="hu-HU" sz="2400" smtClean="0"/>
              <a:t>és</a:t>
            </a:r>
            <a:r>
              <a:rPr lang="en-US" sz="2400" smtClean="0"/>
              <a:t> URL</a:t>
            </a:r>
            <a:r>
              <a:rPr lang="hu-HU" sz="2400" smtClean="0"/>
              <a:t> cím megváltozása</a:t>
            </a:r>
            <a:r>
              <a:rPr lang="en-US" sz="2400" smtClean="0"/>
              <a:t>;</a:t>
            </a:r>
          </a:p>
          <a:p>
            <a:pPr eaLnBrk="1" hangingPunct="1"/>
            <a:r>
              <a:rPr lang="hu-HU" sz="2400" smtClean="0"/>
              <a:t>Egy adott domén tartalmának teljes megváltozása, stb</a:t>
            </a:r>
            <a:r>
              <a:rPr lang="en-US" sz="2400" smtClean="0"/>
              <a:t>.</a:t>
            </a:r>
            <a:endParaRPr lang="hu-HU" sz="2400" smtClean="0"/>
          </a:p>
          <a:p>
            <a:pPr eaLnBrk="1" hangingPunct="1"/>
            <a:r>
              <a:rPr lang="hu-HU" sz="2400" smtClean="0"/>
              <a:t>A nemzeti webarchívumok közös kereshetőségének, kutatási infrastruktúrájának megteremtése - Niels Brügger EU-projekt terve -</a:t>
            </a:r>
            <a:r>
              <a:rPr lang="en-US" sz="2400" smtClean="0"/>
              <a:t>Transnational Research Use of Web ARChives</a:t>
            </a:r>
            <a:r>
              <a:rPr lang="hu-HU" sz="2400" smtClean="0"/>
              <a:t> </a:t>
            </a:r>
            <a:r>
              <a:rPr lang="en-US" sz="2400" smtClean="0"/>
              <a:t>(TRUeWARC</a:t>
            </a:r>
            <a:r>
              <a:rPr lang="hu-HU" sz="2400" smtClean="0"/>
              <a:t>).</a:t>
            </a:r>
          </a:p>
        </p:txBody>
      </p:sp>
      <p:sp>
        <p:nvSpPr>
          <p:cNvPr id="20483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A964E848-6BF4-4E99-A021-692F0C056AD6}" type="slidenum">
              <a:rPr lang="hu-HU" altLang="hu-HU" sz="1000" b="1"/>
              <a:pPr algn="ctr"/>
              <a:t>8</a:t>
            </a:fld>
            <a:endParaRPr lang="hu-HU" altLang="hu-HU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</a:t>
            </a:r>
            <a:r>
              <a:rPr lang="hu-HU" smtClean="0"/>
              <a:t>archívumok</a:t>
            </a:r>
            <a:r>
              <a:rPr lang="en-US" smtClean="0"/>
              <a:t> </a:t>
            </a:r>
            <a:r>
              <a:rPr lang="hu-HU" smtClean="0"/>
              <a:t>és a</a:t>
            </a:r>
            <a:r>
              <a:rPr lang="en-US" smtClean="0"/>
              <a:t> </a:t>
            </a:r>
            <a:r>
              <a:rPr lang="hu-HU" smtClean="0"/>
              <a:t>nagymennyiségű adatok kezelése</a:t>
            </a:r>
          </a:p>
        </p:txBody>
      </p:sp>
      <p:sp>
        <p:nvSpPr>
          <p:cNvPr id="21506" name="Dia számának helye 5"/>
          <p:cNvSpPr txBox="1">
            <a:spLocks noGrp="1"/>
          </p:cNvSpPr>
          <p:nvPr/>
        </p:nvSpPr>
        <p:spPr bwMode="auto">
          <a:xfrm>
            <a:off x="0" y="659765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E4F12EF7-5BFA-41CD-9C07-A462A9C4B544}" type="slidenum">
              <a:rPr lang="hu-HU" altLang="hu-HU" sz="1000" b="1"/>
              <a:pPr algn="ctr"/>
              <a:t>9</a:t>
            </a:fld>
            <a:endParaRPr lang="hu-HU" altLang="hu-HU" sz="1000" b="1"/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07063" y="1798638"/>
            <a:ext cx="5880100" cy="4383087"/>
          </a:xfrm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895350" y="1927225"/>
            <a:ext cx="46799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100"/>
              <a:t>A webarchívumok mint nagyméretű webes korpuszok számos adattudományi projekt középpontjában állnak. </a:t>
            </a:r>
          </a:p>
          <a:p>
            <a:pPr>
              <a:spcBef>
                <a:spcPct val="50000"/>
              </a:spcBef>
            </a:pPr>
            <a:r>
              <a:rPr lang="hu-HU" sz="2100"/>
              <a:t>A nyílt kapcsolt adatok koncepciója kapcsán a webarchívumokban tárolt, részben strukturált adatok feldolgozása, illetve rejtett, releváns információk feltárása.</a:t>
            </a:r>
          </a:p>
          <a:p>
            <a:pPr>
              <a:spcBef>
                <a:spcPct val="50000"/>
              </a:spcBef>
            </a:pPr>
            <a:r>
              <a:rPr lang="hu-HU" sz="2100"/>
              <a:t>Újfajta együttműködési lehetőségek közgyűjtemények, webarchiváló szakemberek és adattudósok között.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ímkés">
  <a:themeElements>
    <a:clrScheme name="Címkés 1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008000"/>
      </a:hlink>
      <a:folHlink>
        <a:srgbClr val="336666"/>
      </a:folHlink>
    </a:clrScheme>
    <a:fontScheme name="Címké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ímkés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ímkés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ímkés 1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0080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1238</TotalTime>
  <Words>547</Words>
  <Application>Microsoft Office PowerPoint</Application>
  <PresentationFormat>Egyéni</PresentationFormat>
  <Paragraphs>91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Wingdings</vt:lpstr>
      <vt:lpstr>Calibri</vt:lpstr>
      <vt:lpstr>Times New Roman</vt:lpstr>
      <vt:lpstr>Címkés</vt:lpstr>
      <vt:lpstr>Címkés</vt:lpstr>
      <vt:lpstr>Webarchívum mint a  tudományos kutatások tárgya</vt:lpstr>
      <vt:lpstr>A kutatás digitális forrásai</vt:lpstr>
      <vt:lpstr>Fő témakörök</vt:lpstr>
      <vt:lpstr>Web történelem és web historiográfia</vt:lpstr>
      <vt:lpstr>Digitális Bölcsészet (Nyílt hozzáférésű tudományos folyóirat)</vt:lpstr>
      <vt:lpstr>A kutatás tárgya</vt:lpstr>
      <vt:lpstr>A kutatás szintjei</vt:lpstr>
      <vt:lpstr>Kihívások, problémák</vt:lpstr>
      <vt:lpstr>Webarchívumok és a nagymennyiségű adatok kezelése</vt:lpstr>
      <vt:lpstr>Adattípusok és adatbányászati tevékenységek fajtái</vt:lpstr>
      <vt:lpstr>Példa: BUDDAH (Big UK Domain Data for the Arts and Humanities) </vt:lpstr>
      <vt:lpstr>Webarchívumok és a   szemantikus web</vt:lpstr>
      <vt:lpstr>Néhány lehetséges módszer</vt:lpstr>
      <vt:lpstr>SolrMIA ( a magyar demo webarchívum keresőmotorja)</vt:lpstr>
      <vt:lpstr>Köszönjük a figyelmüket! Kérdések?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Webarchívum mint a tudományos kutatások tárgya</dc:title>
  <dc:creator>Németh Márton</dc:creator>
  <cp:lastModifiedBy>DL</cp:lastModifiedBy>
  <cp:revision>104</cp:revision>
  <dcterms:created xsi:type="dcterms:W3CDTF">2018-01-15T14:52:34Z</dcterms:created>
  <dcterms:modified xsi:type="dcterms:W3CDTF">2019-04-26T10:24:00Z</dcterms:modified>
</cp:coreProperties>
</file>