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93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49BEB42-29C9-4539-AE8F-E7ADCC846A99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372225" y="623728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grpSp>
        <p:nvGrpSpPr>
          <p:cNvPr id="4301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4301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269F7-7F50-47CE-A39B-409DEA65ACC0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325FF-C686-477B-B878-2319A31FE31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F1F3-5575-4E73-9B9D-A0B4F7938F1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20E3-D938-4777-8E4C-599C3C1383B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FD411-4E45-4D76-84D5-71E801A5F45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4FC3-1F20-425C-94F2-E9CA317C4BE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17BA-EF30-4D0C-91EF-0C6D63AF36C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28D63-91BA-4215-883C-D56F98F8B78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6193D-7E13-445A-B826-4DB47475F66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FF113-F247-437E-B6D5-9D245A277387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43663" y="623728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u-H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u-HU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hu-HU" sz="2400">
              <a:latin typeface="Times New Roman" pitchFamily="18" charset="0"/>
            </a:endParaRP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7650"/>
            <a:ext cx="2667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B61531B3-9712-4AF3-956E-A144821A9F05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oszk.h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dpconline.org/events/international-digital-preservation-da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ure.au.dk/portal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ora.nla.gov.au/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ationalarchives.gov.uk/webarchiv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ebenact.rhizom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downloadwww.htm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rigo.hu/techbazis/20150213-az-internet-atyja-szerint-el-fog-veszni-a-multunk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boingboing.net/2017/07/27/link-rot-only-half-of-the-li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lil.law.harvard.edu/blog/2017/07/21/a-million-squandered-the-million-dollar-homepage-as-a-decaying-digital-artifac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unesco.hu/archivum-2009-vegeig/kommunikacio-informacio/charta-digitalis-oroks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eb.archiv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mekosztaly.oszk.hu/miawik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mekosztaly.oszk.hu/mi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kosztaly.oszk.hu/m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ekosztaly.oszk.hu/mia/404_workshop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413" y="3500438"/>
            <a:ext cx="8893175" cy="1112837"/>
          </a:xfrm>
          <a:noFill/>
        </p:spPr>
        <p:txBody>
          <a:bodyPr>
            <a:spAutoFit/>
          </a:bodyPr>
          <a:lstStyle/>
          <a:p>
            <a:r>
              <a:rPr lang="hu-HU" sz="3500" b="1">
                <a:solidFill>
                  <a:srgbClr val="4A48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Webmúzeum, webkönyvtár, weblevéltár</a:t>
            </a:r>
            <a:r>
              <a:rPr lang="hu-HU" sz="3500">
                <a:solidFill>
                  <a:srgbClr val="4A4800"/>
                </a:solidFill>
              </a:rPr>
              <a:t/>
            </a:r>
            <a:br>
              <a:rPr lang="hu-HU" sz="3500">
                <a:solidFill>
                  <a:srgbClr val="4A4800"/>
                </a:solidFill>
              </a:rPr>
            </a:br>
            <a:r>
              <a:rPr lang="hu-HU" sz="700">
                <a:solidFill>
                  <a:srgbClr val="4A4800"/>
                </a:solidFill>
              </a:rPr>
              <a:t/>
            </a:r>
            <a:br>
              <a:rPr lang="hu-HU" sz="700">
                <a:solidFill>
                  <a:srgbClr val="4A4800"/>
                </a:solidFill>
              </a:rPr>
            </a:br>
            <a:r>
              <a:rPr lang="hu-HU" sz="2500">
                <a:solidFill>
                  <a:srgbClr val="4A4800"/>
                </a:solidFill>
              </a:rPr>
              <a:t>közgyűjteményi felelősség a digitális kultúra megőrzésében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8063" y="1593850"/>
            <a:ext cx="7127875" cy="1006475"/>
          </a:xfrm>
          <a:noFill/>
        </p:spPr>
        <p:txBody>
          <a:bodyPr>
            <a:spAutoFit/>
          </a:bodyPr>
          <a:lstStyle/>
          <a:p>
            <a:r>
              <a:rPr lang="hu-HU" b="1">
                <a:solidFill>
                  <a:srgbClr val="4A4800"/>
                </a:solidFill>
              </a:rPr>
              <a:t>Drótos László - Németh Márton</a:t>
            </a:r>
          </a:p>
          <a:p>
            <a:r>
              <a:rPr lang="hu-HU" sz="2500">
                <a:solidFill>
                  <a:srgbClr val="4A4800"/>
                </a:solidFill>
              </a:rPr>
              <a:t>(Országos Széchényi Könyvtár)</a:t>
            </a:r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84138"/>
            <a:ext cx="2771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>
                <a:solidFill>
                  <a:schemeClr val="bg2"/>
                </a:solidFill>
                <a:latin typeface="Garamond" pitchFamily="18" charset="0"/>
              </a:rPr>
              <a:t>MUZEUM@DIGIT 2017 konferencia</a:t>
            </a:r>
            <a:br>
              <a:rPr lang="hu-HU" sz="2400">
                <a:solidFill>
                  <a:schemeClr val="bg2"/>
                </a:solidFill>
                <a:latin typeface="Garamond" pitchFamily="18" charset="0"/>
              </a:rPr>
            </a:br>
            <a:r>
              <a:rPr lang="hu-HU" sz="2400">
                <a:solidFill>
                  <a:schemeClr val="bg2"/>
                </a:solidFill>
                <a:latin typeface="Garamond" pitchFamily="18" charset="0"/>
              </a:rPr>
              <a:t>Magyar Nemzeti Múzeum</a:t>
            </a:r>
            <a:br>
              <a:rPr lang="hu-HU" sz="2400">
                <a:solidFill>
                  <a:schemeClr val="bg2"/>
                </a:solidFill>
                <a:latin typeface="Garamond" pitchFamily="18" charset="0"/>
              </a:rPr>
            </a:br>
            <a:r>
              <a:rPr lang="hu-HU" sz="2400">
                <a:solidFill>
                  <a:schemeClr val="bg2"/>
                </a:solidFill>
                <a:latin typeface="Garamond" pitchFamily="18" charset="0"/>
              </a:rPr>
              <a:t>2017. november 29.</a:t>
            </a:r>
          </a:p>
        </p:txBody>
      </p:sp>
      <p:pic>
        <p:nvPicPr>
          <p:cNvPr id="2057" name="Picture 9" descr="http://dpconline.org/docs/miscellaneous/events/2017-events/1710-idpd17-logo-small/fil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15888"/>
            <a:ext cx="1392237" cy="144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F6970-7055-4FD5-AF12-0430FBA28BC5}" type="slidenum">
              <a:rPr lang="hu-HU"/>
              <a:pPr/>
              <a:t>10</a:t>
            </a:fld>
            <a:endParaRPr lang="hu-HU"/>
          </a:p>
        </p:txBody>
      </p: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323850" y="1630363"/>
            <a:ext cx="6478588" cy="4678362"/>
            <a:chOff x="204" y="1117"/>
            <a:chExt cx="4081" cy="2947"/>
          </a:xfrm>
        </p:grpSpPr>
        <p:pic>
          <p:nvPicPr>
            <p:cNvPr id="52233" name="Picture 9"/>
            <p:cNvPicPr>
              <a:picLocks noChangeAspect="1" noChangeArrowheads="1"/>
            </p:cNvPicPr>
            <p:nvPr/>
          </p:nvPicPr>
          <p:blipFill>
            <a:blip r:embed="rId2"/>
            <a:srcRect t="9740"/>
            <a:stretch>
              <a:fillRect/>
            </a:stretch>
          </p:blipFill>
          <p:spPr bwMode="auto">
            <a:xfrm>
              <a:off x="204" y="1117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295" y="3249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Eredeti</a:t>
              </a:r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Archiválási problémák: elveszett stílusfájl</a:t>
            </a:r>
          </a:p>
        </p:txBody>
      </p:sp>
      <p:grpSp>
        <p:nvGrpSpPr>
          <p:cNvPr id="52243" name="Group 19"/>
          <p:cNvGrpSpPr>
            <a:grpSpLocks/>
          </p:cNvGrpSpPr>
          <p:nvPr/>
        </p:nvGrpSpPr>
        <p:grpSpPr bwMode="auto">
          <a:xfrm>
            <a:off x="2486025" y="2206625"/>
            <a:ext cx="6478588" cy="4535488"/>
            <a:chOff x="1565" y="1344"/>
            <a:chExt cx="4081" cy="2857"/>
          </a:xfrm>
        </p:grpSpPr>
        <p:pic>
          <p:nvPicPr>
            <p:cNvPr id="52234" name="Picture 10"/>
            <p:cNvPicPr>
              <a:picLocks noChangeAspect="1" noChangeArrowheads="1"/>
            </p:cNvPicPr>
            <p:nvPr/>
          </p:nvPicPr>
          <p:blipFill>
            <a:blip r:embed="rId3"/>
            <a:srcRect t="9740" b="2757"/>
            <a:stretch>
              <a:fillRect/>
            </a:stretch>
          </p:blipFill>
          <p:spPr bwMode="auto">
            <a:xfrm>
              <a:off x="1565" y="1344"/>
              <a:ext cx="4081" cy="285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1610" y="3385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Mentett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3CB6-FF1C-4BCF-81CA-99766ED4F6F4}" type="slidenum">
              <a:rPr lang="hu-HU"/>
              <a:pPr/>
              <a:t>11</a:t>
            </a:fld>
            <a:endParaRPr lang="hu-HU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468313" y="1773238"/>
            <a:ext cx="6478587" cy="4678362"/>
            <a:chOff x="295" y="1117"/>
            <a:chExt cx="4081" cy="2947"/>
          </a:xfrm>
        </p:grpSpPr>
        <p:pic>
          <p:nvPicPr>
            <p:cNvPr id="53254" name="Picture 6"/>
            <p:cNvPicPr>
              <a:picLocks noChangeAspect="1" noChangeArrowheads="1"/>
            </p:cNvPicPr>
            <p:nvPr/>
          </p:nvPicPr>
          <p:blipFill>
            <a:blip r:embed="rId2"/>
            <a:srcRect t="9740"/>
            <a:stretch>
              <a:fillRect/>
            </a:stretch>
          </p:blipFill>
          <p:spPr bwMode="auto">
            <a:xfrm>
              <a:off x="295" y="1117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385" y="3566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Eredeti</a:t>
              </a:r>
            </a:p>
          </p:txBody>
        </p:sp>
      </p:grp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Archiválási problémák: kitiltott robot</a:t>
            </a:r>
          </a:p>
        </p:txBody>
      </p:sp>
      <p:grpSp>
        <p:nvGrpSpPr>
          <p:cNvPr id="53260" name="Group 12"/>
          <p:cNvGrpSpPr>
            <a:grpSpLocks/>
          </p:cNvGrpSpPr>
          <p:nvPr/>
        </p:nvGrpSpPr>
        <p:grpSpPr bwMode="auto">
          <a:xfrm>
            <a:off x="2339975" y="2636838"/>
            <a:ext cx="6478588" cy="3962400"/>
            <a:chOff x="1474" y="1661"/>
            <a:chExt cx="4081" cy="2496"/>
          </a:xfrm>
        </p:grpSpPr>
        <p:pic>
          <p:nvPicPr>
            <p:cNvPr id="5325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74" y="1661"/>
              <a:ext cx="4081" cy="249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3256" name="Text Box 8"/>
            <p:cNvSpPr txBox="1">
              <a:spLocks noChangeArrowheads="1"/>
            </p:cNvSpPr>
            <p:nvPr/>
          </p:nvSpPr>
          <p:spPr bwMode="auto">
            <a:xfrm>
              <a:off x="1655" y="3702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Mentett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2341-775F-4A17-9858-8AD6265A878A}" type="slidenum">
              <a:rPr lang="hu-HU"/>
              <a:pPr/>
              <a:t>12</a:t>
            </a:fld>
            <a:endParaRPr lang="hu-H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703262"/>
          </a:xfrm>
          <a:noFill/>
          <a:ln/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További tervek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4978400" cy="4600575"/>
          </a:xfrm>
          <a:noFill/>
          <a:ln/>
        </p:spPr>
        <p:txBody>
          <a:bodyPr>
            <a:spAutoFit/>
          </a:bodyPr>
          <a:lstStyle/>
          <a:p>
            <a:r>
              <a:rPr lang="hu-HU" sz="2000">
                <a:solidFill>
                  <a:schemeClr val="tx2"/>
                </a:solidFill>
              </a:rPr>
              <a:t>nyilvános demó</a:t>
            </a:r>
            <a:r>
              <a:rPr lang="hu-HU" sz="2000"/>
              <a:t>:mentések ellenőrzése, engedélykérések, szolgáltatófelület</a:t>
            </a:r>
          </a:p>
          <a:p>
            <a:r>
              <a:rPr lang="hu-HU" sz="2000">
                <a:solidFill>
                  <a:schemeClr val="tx2"/>
                </a:solidFill>
              </a:rPr>
              <a:t>szelektív archiválás</a:t>
            </a:r>
            <a:r>
              <a:rPr lang="hu-HU" sz="2000"/>
              <a:t>: tematikus és eseményalapú gyűjtések és ezek metaadatolása partnerintézményekkel</a:t>
            </a:r>
          </a:p>
          <a:p>
            <a:r>
              <a:rPr lang="hu-HU" sz="2000">
                <a:solidFill>
                  <a:schemeClr val="tx2"/>
                </a:solidFill>
              </a:rPr>
              <a:t>domain szintű aratás</a:t>
            </a:r>
            <a:r>
              <a:rPr lang="hu-HU" sz="2000"/>
              <a:t>: reprezentatív szintű mentés</a:t>
            </a:r>
            <a:r>
              <a:rPr lang="en-US" sz="2000"/>
              <a:t>ek</a:t>
            </a:r>
            <a:r>
              <a:rPr lang="hu-HU" sz="2000"/>
              <a:t> a .hu alatt bejegyzett több mint 700 ezer </a:t>
            </a:r>
            <a:r>
              <a:rPr lang="en-US" sz="2000"/>
              <a:t>domain </a:t>
            </a:r>
            <a:r>
              <a:rPr lang="hu-HU" sz="2000"/>
              <a:t>nyilvános tartalmáról („sötét” archívum lesz)</a:t>
            </a:r>
          </a:p>
          <a:p>
            <a:r>
              <a:rPr lang="hu-HU" sz="2000">
                <a:solidFill>
                  <a:schemeClr val="tx2"/>
                </a:solidFill>
              </a:rPr>
              <a:t>ajánlás</a:t>
            </a:r>
            <a:r>
              <a:rPr lang="hu-HU" sz="2000"/>
              <a:t>: tanácsok jól archiválható webhelyek kialakításához</a:t>
            </a:r>
          </a:p>
          <a:p>
            <a:r>
              <a:rPr lang="hu-HU" sz="2000">
                <a:solidFill>
                  <a:schemeClr val="tx2"/>
                </a:solidFill>
              </a:rPr>
              <a:t>tanfolyam</a:t>
            </a:r>
            <a:r>
              <a:rPr lang="hu-HU" sz="2000"/>
              <a:t>: a Könyvtári Intézet által szervezett 30 órás továbbképzés közgyűjteményi dolgozóknak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44675"/>
            <a:ext cx="3671887" cy="453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00892-263E-45D0-829B-D3783991C9A8}" type="slidenum">
              <a:rPr lang="hu-HU"/>
              <a:pPr/>
              <a:t>13</a:t>
            </a:fld>
            <a:endParaRPr lang="hu-H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chemeClr val="tx1"/>
                </a:solidFill>
              </a:rPr>
              <a:t>Webk</a:t>
            </a:r>
            <a:r>
              <a:rPr lang="hu-HU" sz="2900">
                <a:solidFill>
                  <a:schemeClr val="tx1"/>
                </a:solidFill>
              </a:rPr>
              <a:t>önyvtár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5267325" cy="5207000"/>
          </a:xfrm>
          <a:noFill/>
        </p:spPr>
        <p:txBody>
          <a:bodyPr>
            <a:spAutoFit/>
          </a:bodyPr>
          <a:lstStyle/>
          <a:p>
            <a:r>
              <a:rPr lang="hu-HU" sz="2000"/>
              <a:t>Web + Library </a:t>
            </a:r>
            <a:r>
              <a:rPr lang="en-US" sz="2000"/>
              <a:t>= </a:t>
            </a:r>
            <a:r>
              <a:rPr lang="hu-HU" sz="2000"/>
              <a:t>Webrary (Niels Brügger)</a:t>
            </a:r>
          </a:p>
          <a:p>
            <a:r>
              <a:rPr lang="hu-HU" sz="2000"/>
              <a:t>Lehetőleg a kötelespéldány törvény által szabályozott.</a:t>
            </a:r>
          </a:p>
          <a:p>
            <a:r>
              <a:rPr lang="hu-HU" sz="2000"/>
              <a:t>Gyűjtőköre alapvetően a közönségnek </a:t>
            </a:r>
            <a:br>
              <a:rPr lang="hu-HU" sz="2000"/>
            </a:br>
            <a:r>
              <a:rPr lang="hu-HU" sz="2000"/>
              <a:t>szánt, „publikált” webes tartalom.</a:t>
            </a:r>
          </a:p>
          <a:p>
            <a:r>
              <a:rPr lang="hu-HU" sz="2000"/>
              <a:t>Együttműködésben az AV archívummal.</a:t>
            </a:r>
          </a:p>
          <a:p>
            <a:r>
              <a:rPr lang="hu-HU" sz="2000"/>
              <a:t>Válogatott és metaadatolt.</a:t>
            </a:r>
          </a:p>
          <a:p>
            <a:r>
              <a:rPr lang="hu-HU" sz="2000"/>
              <a:t>Tematikus és esemény-alapú gyűjtések.</a:t>
            </a:r>
          </a:p>
          <a:p>
            <a:r>
              <a:rPr lang="hu-HU" sz="2000"/>
              <a:t>Nemzeti könyvtárak esetében a nemzeti webtér időnkénti (felületes) aratása is.</a:t>
            </a:r>
          </a:p>
          <a:p>
            <a:r>
              <a:rPr lang="hu-HU" sz="2000"/>
              <a:t>Katalógusba, sőt nemzeti bibliográfiába </a:t>
            </a:r>
            <a:br>
              <a:rPr lang="hu-HU" sz="2000"/>
            </a:br>
            <a:r>
              <a:rPr lang="hu-HU" sz="2000"/>
              <a:t>is bekerülhet.</a:t>
            </a:r>
          </a:p>
          <a:p>
            <a:r>
              <a:rPr lang="hu-HU" sz="2000"/>
              <a:t>Stabil hivatkozhatóságot biztosít.</a:t>
            </a:r>
          </a:p>
          <a:p>
            <a:r>
              <a:rPr lang="hu-HU" sz="2000"/>
              <a:t>Részben nyilvános, illetve könyvtári gépekről férhető hozzá.</a:t>
            </a:r>
          </a:p>
        </p:txBody>
      </p: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7235825" y="188913"/>
            <a:ext cx="1908175" cy="2146300"/>
            <a:chOff x="4558" y="119"/>
            <a:chExt cx="1202" cy="1352"/>
          </a:xfrm>
        </p:grpSpPr>
        <p:pic>
          <p:nvPicPr>
            <p:cNvPr id="55302" name="Picture 6" descr="Niels Brügger"/>
            <p:cNvPicPr>
              <a:picLocks noChangeAspect="1" noChangeArrowheads="1"/>
            </p:cNvPicPr>
            <p:nvPr/>
          </p:nvPicPr>
          <p:blipFill>
            <a:blip r:embed="rId2"/>
            <a:srcRect l="-16151"/>
            <a:stretch>
              <a:fillRect/>
            </a:stretch>
          </p:blipFill>
          <p:spPr bwMode="auto">
            <a:xfrm>
              <a:off x="4558" y="119"/>
              <a:ext cx="978" cy="1134"/>
            </a:xfrm>
            <a:prstGeom prst="rect">
              <a:avLst/>
            </a:prstGeom>
            <a:noFill/>
          </p:spPr>
        </p:pic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4558" y="1298"/>
              <a:ext cx="120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3"/>
                </a:rPr>
                <a:t>http://pure.au.dk</a:t>
              </a:r>
              <a:endParaRPr lang="hu-HU" sz="1200">
                <a:latin typeface="Arial" charset="0"/>
              </a:endParaRPr>
            </a:p>
          </p:txBody>
        </p:sp>
      </p:grpSp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2855913"/>
            <a:ext cx="3670300" cy="3381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6227763" y="6381750"/>
            <a:ext cx="2592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Forrás: </a:t>
            </a:r>
            <a:r>
              <a:rPr lang="hu-HU" sz="1200">
                <a:latin typeface="Arial" charset="0"/>
                <a:hlinkClick r:id="rId5"/>
              </a:rPr>
              <a:t>http://pandora.nla.gov.au</a:t>
            </a:r>
            <a:endParaRPr lang="hu-H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1F858-4E08-4958-9266-2FD768F1BDD8}" type="slidenum">
              <a:rPr lang="hu-HU"/>
              <a:pPr/>
              <a:t>14</a:t>
            </a:fld>
            <a:endParaRPr lang="hu-H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chemeClr val="tx1"/>
                </a:solidFill>
              </a:rPr>
              <a:t>Weblev</a:t>
            </a:r>
            <a:r>
              <a:rPr lang="hu-HU" sz="2900">
                <a:solidFill>
                  <a:schemeClr val="tx1"/>
                </a:solidFill>
              </a:rPr>
              <a:t>éltár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4392613" cy="5149850"/>
          </a:xfrm>
          <a:noFill/>
        </p:spPr>
        <p:txBody>
          <a:bodyPr>
            <a:spAutoFit/>
          </a:bodyPr>
          <a:lstStyle/>
          <a:p>
            <a:r>
              <a:rPr lang="hu-HU" sz="2000"/>
              <a:t>Ez a szó valódi értelmében vett „webarchive”, de nincs éles határ.</a:t>
            </a:r>
          </a:p>
          <a:p>
            <a:r>
              <a:rPr lang="hu-HU" sz="2000"/>
              <a:t>Nem „publikált”, legalábbis nem a széles nyilvánosságnak szánt internetes tartalmak (pl. fórumok, személyes blogok, fotók, videók, webkettes oldalak és csatornák,</a:t>
            </a:r>
            <a:r>
              <a:rPr lang="en-US" sz="2000"/>
              <a:t> </a:t>
            </a:r>
            <a:r>
              <a:rPr lang="hu-HU" sz="2000"/>
              <a:t>zárt csoportok és webhelyek, intézményi és céges belső honlapok és iratok).</a:t>
            </a:r>
          </a:p>
          <a:p>
            <a:r>
              <a:rPr lang="hu-HU" sz="2000"/>
              <a:t>E-levéltári fondokba rendezve (esetleg offline digitális tartalmakkal együtt).</a:t>
            </a:r>
          </a:p>
          <a:p>
            <a:r>
              <a:rPr lang="hu-HU" sz="2000"/>
              <a:t>Kormányzati, államigazgatási szervek honlapjainak és egyéb online anyagainak archiválása.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932363" y="6323013"/>
            <a:ext cx="3960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latin typeface="Arial" charset="0"/>
              </a:rPr>
              <a:t>Forrás: </a:t>
            </a:r>
            <a:r>
              <a:rPr lang="hu-HU" sz="1200">
                <a:latin typeface="Arial" charset="0"/>
                <a:hlinkClick r:id="rId2"/>
              </a:rPr>
              <a:t>http://www.nationalarchives.gov.uk/webarchive/</a:t>
            </a:r>
            <a:endParaRPr lang="hu-HU" sz="1200">
              <a:latin typeface="Arial" charset="0"/>
            </a:endParaRP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/>
          <a:srcRect l="1030"/>
          <a:stretch>
            <a:fillRect/>
          </a:stretch>
        </p:blipFill>
        <p:spPr bwMode="auto">
          <a:xfrm>
            <a:off x="4765675" y="2160588"/>
            <a:ext cx="4270375" cy="4076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1BB28-C3C0-4489-97CF-05C7A5B351A5}" type="slidenum">
              <a:rPr lang="hu-HU"/>
              <a:pPr/>
              <a:t>15</a:t>
            </a:fld>
            <a:endParaRPr lang="hu-HU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>
                <a:solidFill>
                  <a:schemeClr val="tx1"/>
                </a:solidFill>
              </a:rPr>
              <a:t>Web</a:t>
            </a:r>
            <a:r>
              <a:rPr lang="hu-HU" sz="2900">
                <a:solidFill>
                  <a:schemeClr val="tx1"/>
                </a:solidFill>
              </a:rPr>
              <a:t>múzeum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5149850"/>
          </a:xfrm>
          <a:noFill/>
        </p:spPr>
        <p:txBody>
          <a:bodyPr>
            <a:spAutoFit/>
          </a:bodyPr>
          <a:lstStyle/>
          <a:p>
            <a:r>
              <a:rPr lang="hu-HU" sz="2000"/>
              <a:t>Webes művészeti és iparművészeti alkotások megőrzése (és ezek megjeleníthető állapotban tartása.)</a:t>
            </a:r>
          </a:p>
          <a:p>
            <a:r>
              <a:rPr lang="hu-HU" sz="2000"/>
              <a:t>Művészek és más ismert emberek internetes jelenlétének archiválása. </a:t>
            </a:r>
          </a:p>
          <a:p>
            <a:r>
              <a:rPr lang="hu-HU" sz="2000"/>
              <a:t>A múzeum gyűjtőkörének megfelelő válogatások (pl. helytörténeti múzeum: online közvetített helyi események, hadtörténeti múzeum: kiberháborúk, sportmúzeum: e-sportok, fotómúzeum: digitális fotók, kereskedelmi múzeum: online kereskedelem, műszaki múzeum: internetes technológiák).</a:t>
            </a:r>
          </a:p>
          <a:p>
            <a:r>
              <a:rPr lang="hu-HU" sz="2000"/>
              <a:t>Webarchívumokra alapozott történeti kutatások.</a:t>
            </a:r>
          </a:p>
        </p:txBody>
      </p:sp>
      <p:grpSp>
        <p:nvGrpSpPr>
          <p:cNvPr id="57351" name="Group 7"/>
          <p:cNvGrpSpPr>
            <a:grpSpLocks/>
          </p:cNvGrpSpPr>
          <p:nvPr/>
        </p:nvGrpSpPr>
        <p:grpSpPr bwMode="auto">
          <a:xfrm>
            <a:off x="5364163" y="1773238"/>
            <a:ext cx="3665537" cy="4883150"/>
            <a:chOff x="3379" y="1117"/>
            <a:chExt cx="2309" cy="3076"/>
          </a:xfrm>
        </p:grpSpPr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3742" y="4020"/>
              <a:ext cx="17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2"/>
                </a:rPr>
                <a:t>http://webenact.rhizome.org</a:t>
              </a:r>
              <a:endParaRPr lang="hu-HU" sz="1200">
                <a:latin typeface="Arial" charset="0"/>
              </a:endParaRPr>
            </a:p>
          </p:txBody>
        </p:sp>
        <p:pic>
          <p:nvPicPr>
            <p:cNvPr id="573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79" y="1117"/>
              <a:ext cx="2309" cy="283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B3B6-1EC2-4BC3-AF2B-0DD7DB9FCE6D}" type="slidenum">
              <a:rPr lang="hu-HU"/>
              <a:pPr/>
              <a:t>16</a:t>
            </a:fld>
            <a:endParaRPr lang="hu-HU"/>
          </a:p>
        </p:txBody>
      </p:sp>
      <p:pic>
        <p:nvPicPr>
          <p:cNvPr id="58373" name="Picture 5" descr="https://i.imgur.com/YH1xBez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6388" y="1916113"/>
            <a:ext cx="5991225" cy="3179762"/>
          </a:xfrm>
          <a:prstGeom prst="rect">
            <a:avLst/>
          </a:prstGeo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23850" y="277813"/>
            <a:ext cx="86407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hu-HU" sz="2900">
                <a:latin typeface="Arial" charset="0"/>
              </a:rPr>
              <a:t>Feladat: Töltsük le az internetet, amíg nem késő...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223963" y="5748338"/>
            <a:ext cx="6696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3000">
                <a:solidFill>
                  <a:schemeClr val="tx2"/>
                </a:solidFill>
                <a:latin typeface="Arial" charset="0"/>
              </a:rPr>
              <a:t>Köszönöm a megtisztelő figyelmet!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14538" y="5241925"/>
            <a:ext cx="51133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A kép forrása: </a:t>
            </a:r>
            <a:r>
              <a:rPr lang="hu-HU" sz="1200">
                <a:latin typeface="Arial" charset="0"/>
                <a:hlinkClick r:id="rId3"/>
              </a:rPr>
              <a:t>https://www.w3schools.com/downloadwww.htm</a:t>
            </a:r>
            <a:endParaRPr lang="hu-H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8932D-5E4A-4CFA-9FE0-4ACB3D6C377D}" type="slidenum">
              <a:rPr lang="hu-HU"/>
              <a:pPr/>
              <a:t>2</a:t>
            </a:fld>
            <a:endParaRPr lang="hu-HU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362950" cy="1096963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Origo 2015.02.13.</a:t>
            </a:r>
            <a:r>
              <a:rPr lang="hu-HU" sz="2200">
                <a:solidFill>
                  <a:schemeClr val="tx1"/>
                </a:solidFill>
              </a:rPr>
              <a:t> </a:t>
            </a:r>
            <a:r>
              <a:rPr lang="hu-HU" sz="2800">
                <a:solidFill>
                  <a:schemeClr val="tx1"/>
                </a:solidFill>
              </a:rPr>
              <a:t/>
            </a:r>
            <a:br>
              <a:rPr lang="hu-HU" sz="2800">
                <a:solidFill>
                  <a:schemeClr val="tx1"/>
                </a:solidFill>
              </a:rPr>
            </a:br>
            <a:r>
              <a:rPr lang="hu-HU" sz="2900">
                <a:solidFill>
                  <a:schemeClr val="tx1"/>
                </a:solidFill>
              </a:rPr>
              <a:t>„Az internet atyja szerint el fog veszni a múltunk”</a:t>
            </a:r>
            <a:r>
              <a:rPr lang="hu-HU" sz="2800"/>
              <a:t/>
            </a:r>
            <a:br>
              <a:rPr lang="hu-HU" sz="2800"/>
            </a:br>
            <a:r>
              <a:rPr lang="hu-HU" sz="1500">
                <a:hlinkClick r:id="rId2"/>
              </a:rPr>
              <a:t>http://www.origo.hu/techbazis/20150213-az-internet-atyja-szerint-el-fog-veszni-a-multunk.html </a:t>
            </a:r>
            <a:endParaRPr lang="hu-HU" sz="15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4906963" cy="4416425"/>
          </a:xfrm>
          <a:noFill/>
          <a:ln/>
        </p:spPr>
        <p:txBody>
          <a:bodyPr>
            <a:spAutoFit/>
          </a:bodyPr>
          <a:lstStyle/>
          <a:p>
            <a:pPr>
              <a:spcAft>
                <a:spcPct val="20000"/>
              </a:spcAft>
            </a:pPr>
            <a:r>
              <a:rPr lang="hu-HU" sz="2000"/>
              <a:t>Vint Cerf, a TCP/IP protokoll egyik megalkotója és 2005-től a Google fő internetes evangelistája.</a:t>
            </a:r>
          </a:p>
          <a:p>
            <a:pPr>
              <a:spcAft>
                <a:spcPct val="20000"/>
              </a:spcAft>
            </a:pPr>
            <a:r>
              <a:rPr lang="hu-HU" sz="2000"/>
              <a:t>„Digital Dark Age” fenyeget, ki kell találni az időtálló digitális pergament.</a:t>
            </a:r>
          </a:p>
          <a:p>
            <a:pPr>
              <a:spcAft>
                <a:spcPct val="20000"/>
              </a:spcAft>
            </a:pPr>
            <a:r>
              <a:rPr lang="hu-HU" sz="2000"/>
              <a:t>Virtuális gépeken évszázadok múlva </a:t>
            </a:r>
            <a:br>
              <a:rPr lang="hu-HU" sz="2000"/>
            </a:br>
            <a:r>
              <a:rPr lang="hu-HU" sz="2000"/>
              <a:t>is újraéleszthető informatikai</a:t>
            </a:r>
            <a:br>
              <a:rPr lang="hu-HU" sz="2000"/>
            </a:br>
            <a:r>
              <a:rPr lang="hu-HU" sz="2000"/>
              <a:t>környezetek leírásaira lenne szükség.</a:t>
            </a:r>
          </a:p>
          <a:p>
            <a:pPr>
              <a:spcAft>
                <a:spcPct val="20000"/>
              </a:spcAft>
            </a:pPr>
            <a:r>
              <a:rPr lang="hu-HU" sz="2000"/>
              <a:t>A korabeli hardveres és szoftveres architektúrák „röntgenképeinek” megőrzése mellett a digitális objektumok archiválását is meg </a:t>
            </a:r>
            <a:br>
              <a:rPr lang="hu-HU" sz="2000"/>
            </a:br>
            <a:r>
              <a:rPr lang="hu-HU" sz="2000"/>
              <a:t>kell oldani.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276475"/>
            <a:ext cx="365442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508625" y="6446838"/>
            <a:ext cx="3527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200">
                <a:latin typeface="Arial" charset="0"/>
              </a:rPr>
              <a:t>A kép forrása: </a:t>
            </a:r>
            <a:r>
              <a:rPr lang="hu-HU" sz="1200">
                <a:latin typeface="Arial" charset="0"/>
                <a:hlinkClick r:id="rId4"/>
              </a:rPr>
              <a:t>https://commons.wikimedia.org/</a:t>
            </a:r>
            <a:endParaRPr lang="hu-HU" sz="1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E4B1-F9F7-4C05-BED8-F6D1B0E263FD}" type="slidenum">
              <a:rPr lang="hu-HU"/>
              <a:pPr/>
              <a:t>3</a:t>
            </a:fld>
            <a:endParaRPr lang="hu-H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763"/>
            <a:ext cx="8229600" cy="1417638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Boing Boing 2017. 07. 27. </a:t>
            </a:r>
            <a:r>
              <a:rPr lang="hu-HU"/>
              <a:t/>
            </a:r>
            <a:br>
              <a:rPr lang="hu-HU"/>
            </a:br>
            <a:r>
              <a:rPr lang="hu-HU" sz="2500">
                <a:solidFill>
                  <a:schemeClr val="tx1"/>
                </a:solidFill>
              </a:rPr>
              <a:t>Link Rot: only half of the links on 2005's </a:t>
            </a:r>
            <a:br>
              <a:rPr lang="hu-HU" sz="2500">
                <a:solidFill>
                  <a:schemeClr val="tx1"/>
                </a:solidFill>
              </a:rPr>
            </a:br>
            <a:r>
              <a:rPr lang="hu-HU" sz="2500">
                <a:solidFill>
                  <a:schemeClr val="tx1"/>
                </a:solidFill>
              </a:rPr>
              <a:t>Million Dollar Homepage are still reachable</a:t>
            </a:r>
            <a:r>
              <a:rPr lang="hu-HU" sz="2500" b="1"/>
              <a:t/>
            </a:r>
            <a:br>
              <a:rPr lang="hu-HU" sz="2500" b="1"/>
            </a:br>
            <a:r>
              <a:rPr lang="hu-HU" sz="1500">
                <a:hlinkClick r:id="rId2"/>
              </a:rPr>
              <a:t>https://boingboing.net/2017/07/27/link-rot-only-half-of-the-lin.html</a:t>
            </a:r>
            <a:endParaRPr lang="hu-HU" sz="150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95288" y="1989138"/>
            <a:ext cx="42481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2005 augusztus és 2006 január között Alex Tew angol diák pixelenként 1 dollárért adott el egy 1000 × 1000 képpontból álló weboldalnyi reklámfelületet.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A</a:t>
            </a:r>
            <a:r>
              <a:rPr lang="en-US" sz="2000">
                <a:latin typeface="Arial" charset="0"/>
              </a:rPr>
              <a:t> 2816 </a:t>
            </a:r>
            <a:r>
              <a:rPr lang="hu-HU" sz="2000">
                <a:latin typeface="Arial" charset="0"/>
              </a:rPr>
              <a:t>linkből bő tíz év után csak 1780 működő maradt.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547 webhely teljesen elérhetetlen (342 ezer dollárnyi</a:t>
            </a:r>
            <a:r>
              <a:rPr lang="en-US" sz="2000">
                <a:latin typeface="Arial" charset="0"/>
              </a:rPr>
              <a:t> </a:t>
            </a:r>
            <a:r>
              <a:rPr lang="hu-HU" sz="2000">
                <a:latin typeface="Arial" charset="0"/>
              </a:rPr>
              <a:t>érték), 489 link pedig máshová - gyakran üres vagy eladó domainre - irányít (145 ezer dollárnyi érték).</a:t>
            </a:r>
          </a:p>
        </p:txBody>
      </p: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4718050" y="1700213"/>
            <a:ext cx="4318000" cy="5027612"/>
            <a:chOff x="2972" y="1071"/>
            <a:chExt cx="2720" cy="3167"/>
          </a:xfrm>
        </p:grpSpPr>
        <p:pic>
          <p:nvPicPr>
            <p:cNvPr id="46091" name="Picture 11" descr="homepage_ca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2" y="1071"/>
              <a:ext cx="2720" cy="2980"/>
            </a:xfrm>
            <a:prstGeom prst="rect">
              <a:avLst/>
            </a:prstGeom>
            <a:noFill/>
          </p:spPr>
        </p:pic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3198" y="4065"/>
              <a:ext cx="22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A kép forrása: </a:t>
              </a:r>
              <a:r>
                <a:rPr lang="hu-HU" sz="1200">
                  <a:latin typeface="Arial" charset="0"/>
                  <a:hlinkClick r:id="rId4"/>
                </a:rPr>
                <a:t>https://lil.law.harvard.edu/blog/</a:t>
              </a:r>
              <a:endParaRPr lang="hu-HU" sz="1200">
                <a:latin typeface="Arial" charset="0"/>
              </a:endParaRPr>
            </a:p>
          </p:txBody>
        </p:sp>
      </p:grp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650" y="1781175"/>
            <a:ext cx="43434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8F0CA-25EA-41C6-9681-3855748BE674}" type="slidenum">
              <a:rPr lang="hu-HU"/>
              <a:pPr/>
              <a:t>4</a:t>
            </a:fld>
            <a:endParaRPr lang="hu-H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096963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UNESCO 2003</a:t>
            </a:r>
            <a:r>
              <a:rPr lang="hu-HU"/>
              <a:t/>
            </a:r>
            <a:br>
              <a:rPr lang="hu-HU"/>
            </a:br>
            <a:r>
              <a:rPr lang="pt-BR" sz="2900">
                <a:solidFill>
                  <a:schemeClr val="tx1"/>
                </a:solidFill>
              </a:rPr>
              <a:t>Charta a digitális örökség védelméről</a:t>
            </a:r>
            <a:r>
              <a:rPr lang="hu-HU" sz="2900">
                <a:solidFill>
                  <a:schemeClr val="tx1"/>
                </a:solidFill>
              </a:rPr>
              <a:t/>
            </a:r>
            <a:br>
              <a:rPr lang="hu-HU" sz="2900">
                <a:solidFill>
                  <a:schemeClr val="tx1"/>
                </a:solidFill>
              </a:rPr>
            </a:br>
            <a:r>
              <a:rPr lang="hu-HU" sz="1500">
                <a:hlinkClick r:id="rId2"/>
              </a:rPr>
              <a:t>http://www.unesco.hu/archivum-2009-vegeig/kommunikacio-informacio/charta-digitalis-orokseg</a:t>
            </a:r>
            <a:endParaRPr lang="hu-HU" sz="1500"/>
          </a:p>
        </p:txBody>
      </p:sp>
      <p:pic>
        <p:nvPicPr>
          <p:cNvPr id="450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661150" y="4394200"/>
            <a:ext cx="2447925" cy="2274888"/>
          </a:xfrm>
          <a:noFill/>
          <a:ln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7200" y="1628775"/>
            <a:ext cx="77152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„A digitális anyagok szövegekből, adatbázisokból, álló és mozgó képekből, hanganyagokból, grafikákból, szoftverekből és weboldalakból állnak, széles körű és növekvő mértékű formátumok között.”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39750" y="3014663"/>
            <a:ext cx="662463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„A világ digitális örökségét a végleges eltűnés veszélye fenyegeti. Ehhez hozzájárul az azt tartalmazó hardware és software gyors elavulása, bizonytalanság a forrásokkal, felelősségekkel, és a fenntartás és megőrzés módszereivel kapcsolatban, valamint a támogató jogi szabályozás hiánya.”</a:t>
            </a:r>
          </a:p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hu-HU" sz="2000">
                <a:latin typeface="Arial" charset="0"/>
              </a:rPr>
              <a:t>„A nemzeti megőrzési politikák kulcselemeként 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az archívumokkal kapcsolatos törvényhozásnak, 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és a könyvtárak, levéltárak, múzeumok, és más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nyilvános gyűjteményeknek fel kell ölelniük a </a:t>
            </a:r>
            <a:br>
              <a:rPr lang="hu-HU" sz="2000">
                <a:latin typeface="Arial" charset="0"/>
              </a:rPr>
            </a:br>
            <a:r>
              <a:rPr lang="hu-HU" sz="2000">
                <a:latin typeface="Arial" charset="0"/>
              </a:rPr>
              <a:t>digitális örökséget.”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D1A5-4579-4CAA-B16C-FB1C6E618352}" type="slidenum">
              <a:rPr lang="hu-HU"/>
              <a:pPr/>
              <a:t>5</a:t>
            </a:fld>
            <a:endParaRPr lang="hu-H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86238" cy="1139825"/>
          </a:xfrm>
        </p:spPr>
        <p:txBody>
          <a:bodyPr/>
          <a:lstStyle/>
          <a:p>
            <a:r>
              <a:rPr lang="hu-HU" sz="2200">
                <a:solidFill>
                  <a:schemeClr val="folHlink"/>
                </a:solidFill>
              </a:rPr>
              <a:t>1996</a:t>
            </a:r>
            <a:br>
              <a:rPr lang="hu-HU" sz="2200">
                <a:solidFill>
                  <a:schemeClr val="folHlink"/>
                </a:solidFill>
              </a:rPr>
            </a:br>
            <a:r>
              <a:rPr lang="hu-HU" sz="2900">
                <a:solidFill>
                  <a:schemeClr val="tx1"/>
                </a:solidFill>
              </a:rPr>
              <a:t>Internet Archive</a:t>
            </a:r>
            <a:r>
              <a:rPr lang="hu-HU" sz="2200">
                <a:solidFill>
                  <a:schemeClr val="folHlink"/>
                </a:solidFill>
              </a:rPr>
              <a:t> </a:t>
            </a:r>
            <a:br>
              <a:rPr lang="hu-HU" sz="2200">
                <a:solidFill>
                  <a:schemeClr val="folHlink"/>
                </a:solidFill>
              </a:rPr>
            </a:br>
            <a:r>
              <a:rPr lang="hu-HU" sz="1500">
                <a:hlinkClick r:id="rId2"/>
              </a:rPr>
              <a:t>http://web.archive.org</a:t>
            </a:r>
            <a:endParaRPr lang="hu-HU" sz="15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4043363" cy="4530725"/>
          </a:xfrm>
        </p:spPr>
        <p:txBody>
          <a:bodyPr/>
          <a:lstStyle/>
          <a:p>
            <a:r>
              <a:rPr lang="hu-HU" sz="2000"/>
              <a:t>2016 októberi adatok: 361 millió webhely, 273 milliárd weboldal (510 milliárd digitális objektum), kb. 15 petabájt.</a:t>
            </a:r>
            <a:endParaRPr lang="hu-HU"/>
          </a:p>
          <a:p>
            <a:r>
              <a:rPr lang="hu-HU" sz="2000"/>
              <a:t>A webarchívum mérete 2017 júniusában 284 milliárd weboldal és már heti 1 milliárddal gyarapodik. </a:t>
            </a:r>
          </a:p>
          <a:p>
            <a:r>
              <a:rPr lang="hu-HU" sz="2000"/>
              <a:t>1996 óta több mint száz kisebb-nagyobb projekt indult.</a:t>
            </a:r>
          </a:p>
          <a:p>
            <a:r>
              <a:rPr lang="hu-HU" sz="2000"/>
              <a:t>Ebből kb. negyven a működő vagy kísérleti fázisban levő nemzeti webarchívum, harmincegynéhány országban.</a:t>
            </a:r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4643438" y="2044700"/>
            <a:ext cx="4344987" cy="4624388"/>
            <a:chOff x="2925" y="1288"/>
            <a:chExt cx="2737" cy="2913"/>
          </a:xfrm>
        </p:grpSpPr>
        <p:pic>
          <p:nvPicPr>
            <p:cNvPr id="471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1288"/>
              <a:ext cx="2737" cy="2639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3334" y="4028"/>
              <a:ext cx="190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4"/>
                </a:rPr>
                <a:t>http://mekosztaly.oszk.hu/miawiki</a:t>
              </a:r>
              <a:endParaRPr lang="hu-HU" sz="1200">
                <a:latin typeface="Arial" charset="0"/>
              </a:endParaRPr>
            </a:p>
          </p:txBody>
        </p:sp>
      </p:grp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88913"/>
            <a:ext cx="16462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24F5E-14A8-4DF3-9947-4852B5B4DACB}" type="slidenum">
              <a:rPr lang="hu-HU"/>
              <a:pPr/>
              <a:t>6</a:t>
            </a:fld>
            <a:endParaRPr lang="hu-H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8229600" cy="1096963"/>
          </a:xfrm>
          <a:noFill/>
        </p:spPr>
        <p:txBody>
          <a:bodyPr>
            <a:spAutoFit/>
          </a:bodyPr>
          <a:lstStyle/>
          <a:p>
            <a:r>
              <a:rPr lang="hu-HU" sz="2200">
                <a:solidFill>
                  <a:schemeClr val="folHlink"/>
                </a:solidFill>
              </a:rPr>
              <a:t>2017</a:t>
            </a:r>
            <a:r>
              <a:rPr lang="hu-HU"/>
              <a:t/>
            </a:r>
            <a:br>
              <a:rPr lang="hu-HU"/>
            </a:br>
            <a:r>
              <a:rPr lang="hu-HU" sz="2900">
                <a:solidFill>
                  <a:schemeClr val="tx1"/>
                </a:solidFill>
              </a:rPr>
              <a:t>Kísérleti webarchiválási projekt az OSZK-ban</a:t>
            </a:r>
            <a:br>
              <a:rPr lang="hu-HU" sz="2900">
                <a:solidFill>
                  <a:schemeClr val="tx1"/>
                </a:solidFill>
              </a:rPr>
            </a:br>
            <a:r>
              <a:rPr lang="hu-HU" sz="1500">
                <a:hlinkClick r:id="rId2"/>
              </a:rPr>
              <a:t>http://mekosztaly.oszk.hu/mia/</a:t>
            </a:r>
            <a:endParaRPr lang="hu-HU" sz="1500"/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989138"/>
            <a:ext cx="4752975" cy="4203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918075" y="6381750"/>
            <a:ext cx="34702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>
                <a:latin typeface="Arial" charset="0"/>
              </a:rPr>
              <a:t>Forrás: </a:t>
            </a:r>
            <a:r>
              <a:rPr lang="hu-HU" sz="1200">
                <a:latin typeface="Arial" charset="0"/>
                <a:hlinkClick r:id="rId4"/>
              </a:rPr>
              <a:t>http://mekosztaly.oszk.hu/mia</a:t>
            </a:r>
            <a:endParaRPr lang="hu-HU" sz="1200">
              <a:latin typeface="Arial" charset="0"/>
            </a:endParaRP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3754438" cy="4784725"/>
          </a:xfrm>
          <a:noFill/>
          <a:ln/>
        </p:spPr>
        <p:txBody>
          <a:bodyPr>
            <a:spAutoFit/>
          </a:bodyPr>
          <a:lstStyle/>
          <a:p>
            <a:r>
              <a:rPr lang="hu-HU" sz="2000"/>
              <a:t>Egy leendő, üzemszerűen működő, fenntartható magyar internet archívum műszaki, emberi, szervezeti és jogi feltételeinek megteremtése.</a:t>
            </a:r>
          </a:p>
          <a:p>
            <a:r>
              <a:rPr lang="hu-HU" sz="2000"/>
              <a:t>Az internetes tartalmak mentéséhez szükséges tudás elterjesztése a hazai közgyűjteményekben és helyi archívumok indításának ösztönzése.</a:t>
            </a:r>
          </a:p>
          <a:p>
            <a:r>
              <a:rPr lang="hu-HU" sz="2000"/>
              <a:t>Bekapcsolódás a webarchí-vumok közötti nemzetközi együttműködésbe.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FB11A-87C6-4AB3-B648-91F93DDD50E8}" type="slidenum">
              <a:rPr lang="hu-HU"/>
              <a:pPr/>
              <a:t>7</a:t>
            </a:fld>
            <a:endParaRPr lang="hu-H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8229600" cy="703262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Eddigi eredmények</a:t>
            </a:r>
          </a:p>
        </p:txBody>
      </p:sp>
      <p:grpSp>
        <p:nvGrpSpPr>
          <p:cNvPr id="49161" name="Group 9"/>
          <p:cNvGrpSpPr>
            <a:grpSpLocks/>
          </p:cNvGrpSpPr>
          <p:nvPr/>
        </p:nvGrpSpPr>
        <p:grpSpPr bwMode="auto">
          <a:xfrm>
            <a:off x="4716463" y="1722438"/>
            <a:ext cx="4427537" cy="4933950"/>
            <a:chOff x="2971" y="1085"/>
            <a:chExt cx="2789" cy="3108"/>
          </a:xfrm>
        </p:grpSpPr>
        <p:pic>
          <p:nvPicPr>
            <p:cNvPr id="4915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07" y="1085"/>
              <a:ext cx="2579" cy="284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49159" name="Rectangle 7"/>
            <p:cNvSpPr>
              <a:spLocks noChangeArrowheads="1"/>
            </p:cNvSpPr>
            <p:nvPr/>
          </p:nvSpPr>
          <p:spPr bwMode="auto">
            <a:xfrm>
              <a:off x="2971" y="4020"/>
              <a:ext cx="2789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hu-HU" sz="1200">
                  <a:latin typeface="Arial" charset="0"/>
                </a:rPr>
                <a:t>Forrás: </a:t>
              </a:r>
              <a:r>
                <a:rPr lang="hu-HU" sz="1200">
                  <a:latin typeface="Arial" charset="0"/>
                  <a:hlinkClick r:id="rId3"/>
                </a:rPr>
                <a:t>http://mekosztaly.oszk.hu/mia/404_workshop.html</a:t>
              </a:r>
              <a:endParaRPr lang="hu-HU" sz="1200">
                <a:latin typeface="Arial" charset="0"/>
              </a:endParaRPr>
            </a:p>
          </p:txBody>
        </p:sp>
      </p:grp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739900"/>
            <a:ext cx="4259263" cy="4540250"/>
          </a:xfrm>
          <a:noFill/>
          <a:ln/>
        </p:spPr>
        <p:txBody>
          <a:bodyPr>
            <a:spAutoFit/>
          </a:bodyPr>
          <a:lstStyle/>
          <a:p>
            <a:r>
              <a:rPr lang="hu-HU" sz="2000">
                <a:solidFill>
                  <a:schemeClr val="tx2"/>
                </a:solidFill>
              </a:rPr>
              <a:t>kapcsolatépítés</a:t>
            </a:r>
            <a:r>
              <a:rPr lang="hu-HU" sz="2000"/>
              <a:t>: hazai partnerek, külföldi kapcsolatok, IIPC tagság</a:t>
            </a:r>
          </a:p>
          <a:p>
            <a:r>
              <a:rPr lang="hu-HU" sz="2000">
                <a:solidFill>
                  <a:schemeClr val="tx2"/>
                </a:solidFill>
              </a:rPr>
              <a:t>ismeretterjesztés</a:t>
            </a:r>
            <a:r>
              <a:rPr lang="hu-HU" sz="2000"/>
              <a:t>: wiki, cikkek, levelezőcsoport, előadások, </a:t>
            </a:r>
            <a:br>
              <a:rPr lang="hu-HU" sz="2000"/>
            </a:br>
            <a:r>
              <a:rPr lang="hu-HU" sz="2000"/>
              <a:t>404 workshop</a:t>
            </a:r>
          </a:p>
          <a:p>
            <a:r>
              <a:rPr lang="hu-HU" sz="2000">
                <a:solidFill>
                  <a:schemeClr val="tx2"/>
                </a:solidFill>
              </a:rPr>
              <a:t>szoftvertesztek</a:t>
            </a:r>
            <a:r>
              <a:rPr lang="hu-HU" sz="2000"/>
              <a:t>: Heritrix, Open Wayback, Web Curator Tool (továbbá: HTTrack, WARCreate, Webrecorder.io, Webrecorder Player, WAIL, GrabThemAll, Scrapbook X)</a:t>
            </a:r>
          </a:p>
          <a:p>
            <a:r>
              <a:rPr lang="hu-HU" sz="2000">
                <a:solidFill>
                  <a:schemeClr val="tx2"/>
                </a:solidFill>
              </a:rPr>
              <a:t>tesztaratások</a:t>
            </a:r>
            <a:r>
              <a:rPr lang="hu-HU" sz="2000"/>
              <a:t>: könyvtárak, múzeumok, levéltárak, egyetemek, e-periodikák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B45D-5652-4137-B25C-71EE029200E1}" type="slidenum">
              <a:rPr lang="hu-HU"/>
              <a:pPr/>
              <a:t>8</a:t>
            </a:fld>
            <a:endParaRPr lang="hu-HU"/>
          </a:p>
        </p:txBody>
      </p:sp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2"/>
          <a:srcRect t="1590"/>
          <a:stretch>
            <a:fillRect/>
          </a:stretch>
        </p:blipFill>
        <p:spPr bwMode="auto">
          <a:xfrm>
            <a:off x="468313" y="1628775"/>
            <a:ext cx="5256212" cy="4784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435975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Múzeumi honlapok mentései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 t="18507"/>
          <a:stretch>
            <a:fillRect/>
          </a:stretch>
        </p:blipFill>
        <p:spPr bwMode="auto">
          <a:xfrm>
            <a:off x="323850" y="2339975"/>
            <a:ext cx="8424863" cy="2960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grpSp>
        <p:nvGrpSpPr>
          <p:cNvPr id="50190" name="Group 14"/>
          <p:cNvGrpSpPr>
            <a:grpSpLocks/>
          </p:cNvGrpSpPr>
          <p:nvPr/>
        </p:nvGrpSpPr>
        <p:grpSpPr bwMode="auto">
          <a:xfrm>
            <a:off x="323850" y="1628775"/>
            <a:ext cx="6553200" cy="4751388"/>
            <a:chOff x="204" y="981"/>
            <a:chExt cx="4081" cy="2948"/>
          </a:xfrm>
        </p:grpSpPr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4"/>
            <a:srcRect t="9709"/>
            <a:stretch>
              <a:fillRect/>
            </a:stretch>
          </p:blipFill>
          <p:spPr bwMode="auto">
            <a:xfrm>
              <a:off x="204" y="981"/>
              <a:ext cx="4081" cy="29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0183" name="Text Box 7"/>
            <p:cNvSpPr txBox="1">
              <a:spLocks noChangeArrowheads="1"/>
            </p:cNvSpPr>
            <p:nvPr/>
          </p:nvSpPr>
          <p:spPr bwMode="auto">
            <a:xfrm>
              <a:off x="249" y="1203"/>
              <a:ext cx="953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2017 június</a:t>
              </a:r>
            </a:p>
          </p:txBody>
        </p:sp>
      </p:grpSp>
      <p:grpSp>
        <p:nvGrpSpPr>
          <p:cNvPr id="50192" name="Group 16"/>
          <p:cNvGrpSpPr>
            <a:grpSpLocks/>
          </p:cNvGrpSpPr>
          <p:nvPr/>
        </p:nvGrpSpPr>
        <p:grpSpPr bwMode="auto">
          <a:xfrm>
            <a:off x="2414588" y="1916113"/>
            <a:ext cx="6478587" cy="4681537"/>
            <a:chOff x="1610" y="1298"/>
            <a:chExt cx="4081" cy="2949"/>
          </a:xfrm>
        </p:grpSpPr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5"/>
            <a:srcRect t="9679"/>
            <a:stretch>
              <a:fillRect/>
            </a:stretch>
          </p:blipFill>
          <p:spPr bwMode="auto">
            <a:xfrm>
              <a:off x="1610" y="1298"/>
              <a:ext cx="4081" cy="29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0188" name="Text Box 12"/>
            <p:cNvSpPr txBox="1">
              <a:spLocks noChangeArrowheads="1"/>
            </p:cNvSpPr>
            <p:nvPr/>
          </p:nvSpPr>
          <p:spPr bwMode="auto">
            <a:xfrm>
              <a:off x="1655" y="1526"/>
              <a:ext cx="13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2017 szeptember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278C4-AA1F-4153-97AE-24E254284AAC}" type="slidenum">
              <a:rPr lang="hu-HU"/>
              <a:pPr/>
              <a:t>9</a:t>
            </a:fld>
            <a:endParaRPr lang="hu-HU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652463"/>
          </a:xfrm>
        </p:spPr>
        <p:txBody>
          <a:bodyPr/>
          <a:lstStyle/>
          <a:p>
            <a:r>
              <a:rPr lang="hu-HU" sz="2900">
                <a:solidFill>
                  <a:schemeClr val="tx1"/>
                </a:solidFill>
              </a:rPr>
              <a:t>Archiválási problémák: széteső elrendezés</a:t>
            </a:r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395288" y="1703388"/>
            <a:ext cx="6478587" cy="4678362"/>
            <a:chOff x="249" y="1073"/>
            <a:chExt cx="4081" cy="2947"/>
          </a:xfrm>
        </p:grpSpPr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2"/>
            <a:srcRect t="9740"/>
            <a:stretch>
              <a:fillRect/>
            </a:stretch>
          </p:blipFill>
          <p:spPr bwMode="auto">
            <a:xfrm>
              <a:off x="249" y="1073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05" name="Text Box 5"/>
            <p:cNvSpPr txBox="1">
              <a:spLocks noChangeArrowheads="1"/>
            </p:cNvSpPr>
            <p:nvPr/>
          </p:nvSpPr>
          <p:spPr bwMode="auto">
            <a:xfrm>
              <a:off x="340" y="3747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Eredeti</a:t>
              </a:r>
            </a:p>
          </p:txBody>
        </p:sp>
      </p:grpSp>
      <p:grpSp>
        <p:nvGrpSpPr>
          <p:cNvPr id="51211" name="Group 11"/>
          <p:cNvGrpSpPr>
            <a:grpSpLocks/>
          </p:cNvGrpSpPr>
          <p:nvPr/>
        </p:nvGrpSpPr>
        <p:grpSpPr bwMode="auto">
          <a:xfrm>
            <a:off x="2484438" y="1989138"/>
            <a:ext cx="6478587" cy="4678362"/>
            <a:chOff x="1565" y="1253"/>
            <a:chExt cx="4081" cy="2947"/>
          </a:xfrm>
        </p:grpSpPr>
        <p:pic>
          <p:nvPicPr>
            <p:cNvPr id="51208" name="Picture 8"/>
            <p:cNvPicPr>
              <a:picLocks noChangeAspect="1" noChangeArrowheads="1"/>
            </p:cNvPicPr>
            <p:nvPr/>
          </p:nvPicPr>
          <p:blipFill>
            <a:blip r:embed="rId3"/>
            <a:srcRect t="9740"/>
            <a:stretch>
              <a:fillRect/>
            </a:stretch>
          </p:blipFill>
          <p:spPr bwMode="auto">
            <a:xfrm>
              <a:off x="1565" y="1253"/>
              <a:ext cx="4081" cy="2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1656" y="3566"/>
              <a:ext cx="7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hu-HU" b="1">
                  <a:latin typeface="Arial" charset="0"/>
                </a:rPr>
                <a:t>Mentett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ávos">
  <a:themeElements>
    <a:clrScheme name="Sávos 9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996600"/>
      </a:hlink>
      <a:folHlink>
        <a:srgbClr val="996633"/>
      </a:folHlink>
    </a:clrScheme>
    <a:fontScheme name="Sávo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9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9966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595</TotalTime>
  <Words>698</Words>
  <Application>Microsoft Office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Wingdings</vt:lpstr>
      <vt:lpstr>Verdana</vt:lpstr>
      <vt:lpstr>Garamond</vt:lpstr>
      <vt:lpstr>Sávos</vt:lpstr>
      <vt:lpstr>Webmúzeum, webkönyvtár, weblevéltár  közgyűjteményi felelősség a digitális kultúra megőrzésében</vt:lpstr>
      <vt:lpstr>Origo 2015.02.13.  „Az internet atyja szerint el fog veszni a múltunk” http://www.origo.hu/techbazis/20150213-az-internet-atyja-szerint-el-fog-veszni-a-multunk.html </vt:lpstr>
      <vt:lpstr>Boing Boing 2017. 07. 27.  Link Rot: only half of the links on 2005's  Million Dollar Homepage are still reachable https://boingboing.net/2017/07/27/link-rot-only-half-of-the-lin.html</vt:lpstr>
      <vt:lpstr>UNESCO 2003 Charta a digitális örökség védelméről http://www.unesco.hu/archivum-2009-vegeig/kommunikacio-informacio/charta-digitalis-orokseg</vt:lpstr>
      <vt:lpstr>1996 Internet Archive  http://web.archive.org</vt:lpstr>
      <vt:lpstr>2017 Kísérleti webarchiválási projekt az OSZK-ban http://mekosztaly.oszk.hu/mia/</vt:lpstr>
      <vt:lpstr>Eddigi eredmények</vt:lpstr>
      <vt:lpstr>Múzeumi honlapok mentései</vt:lpstr>
      <vt:lpstr>Archiválási problémák: széteső elrendezés</vt:lpstr>
      <vt:lpstr>Archiválási problémák: elveszett stílusfájl</vt:lpstr>
      <vt:lpstr>Archiválási problémák: kitiltott robot</vt:lpstr>
      <vt:lpstr>További tervek</vt:lpstr>
      <vt:lpstr>Webkönyvtár</vt:lpstr>
      <vt:lpstr>Weblevéltár</vt:lpstr>
      <vt:lpstr>Webmúzeum</vt:lpstr>
      <vt:lpstr>16. dia</vt:lpstr>
    </vt:vector>
  </TitlesOfParts>
  <Company>MEK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Webmúzeum, webkönyvtár, weblevéltár  közgyűjteményi felelősség a digitális kultúra megőrzésében</dc:title>
  <dc:creator>DL</dc:creator>
  <cp:lastModifiedBy>DL</cp:lastModifiedBy>
  <cp:revision>67</cp:revision>
  <dcterms:created xsi:type="dcterms:W3CDTF">2017-11-25T14:46:37Z</dcterms:created>
  <dcterms:modified xsi:type="dcterms:W3CDTF">2023-02-25T20:00:07Z</dcterms:modified>
</cp:coreProperties>
</file>