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 id="2147483792" r:id="rId8"/>
    <p:sldMasterId id="2147483804" r:id="rId9"/>
    <p:sldMasterId id="2147483816" r:id="rId10"/>
    <p:sldMasterId id="2147483828" r:id="rId11"/>
    <p:sldMasterId id="2147483840" r:id="rId12"/>
    <p:sldMasterId id="2147483852" r:id="rId13"/>
    <p:sldMasterId id="2147483864" r:id="rId14"/>
    <p:sldMasterId id="2147483876" r:id="rId15"/>
    <p:sldMasterId id="2147483888" r:id="rId16"/>
    <p:sldMasterId id="2147483900" r:id="rId17"/>
    <p:sldMasterId id="2147483912" r:id="rId18"/>
    <p:sldMasterId id="2147483924" r:id="rId19"/>
    <p:sldMasterId id="2147483936" r:id="rId20"/>
  </p:sldMasterIdLst>
  <p:sldIdLst>
    <p:sldId id="257" r:id="rId21"/>
    <p:sldId id="258" r:id="rId22"/>
    <p:sldId id="259" r:id="rId23"/>
    <p:sldId id="264" r:id="rId24"/>
    <p:sldId id="261" r:id="rId25"/>
    <p:sldId id="262" r:id="rId26"/>
    <p:sldId id="263" r:id="rId27"/>
    <p:sldId id="281" r:id="rId28"/>
    <p:sldId id="278" r:id="rId29"/>
    <p:sldId id="279" r:id="rId30"/>
    <p:sldId id="268" r:id="rId31"/>
    <p:sldId id="269" r:id="rId32"/>
    <p:sldId id="270" r:id="rId33"/>
    <p:sldId id="271" r:id="rId34"/>
    <p:sldId id="272" r:id="rId35"/>
    <p:sldId id="273" r:id="rId36"/>
    <p:sldId id="274" r:id="rId37"/>
    <p:sldId id="275" r:id="rId38"/>
    <p:sldId id="276" r:id="rId39"/>
    <p:sldId id="277" r:id="rId40"/>
    <p:sldId id="282" r:id="rId41"/>
    <p:sldId id="280" r:id="rId4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8372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70715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330757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020921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8140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82689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947953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48500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614944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772578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75604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9754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205655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721597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2957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429348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770400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219692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646396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260979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236484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548962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0181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962376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46951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720293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621387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66820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643017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337789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2759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498213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611288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3420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215723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829065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238302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180485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20367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813600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8240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74549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502718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80126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0365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59636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18984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680861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370590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174237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100973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77418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302651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770944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549634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5591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421429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689538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94942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214152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206765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025177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31039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068135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990811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007073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2703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90141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861928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700019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435186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45686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817320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79991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199461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13396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834318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130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395993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300335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791766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865152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4654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112438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5863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506317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502903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259752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6588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56036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424323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562097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219181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571629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16098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91509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287765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399690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38327877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84441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98086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246297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987962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624382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8114059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993795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939067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13394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1632069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724579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149740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3731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848520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0828851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776749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12280627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127780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999963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417811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160070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234767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394719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5403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34839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22704156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328884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087074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480109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619546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9948037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148284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0394642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670027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64863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04657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615189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780275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92360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26820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91660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003781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37328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7634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2971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089149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77395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16418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300267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3120643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44717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379348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3024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659600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081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7485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58296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67241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761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12246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440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1775305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04800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49718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895697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9363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8154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81480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45925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96622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02974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21501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011289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11932013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75439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17930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8564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88153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8481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85085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31996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095505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255440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746704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53749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0010EC-69FD-4AFA-9B9D-C299713B6F9E}"/>
              </a:ext>
            </a:extLst>
          </p:cNvPr>
          <p:cNvSpPr>
            <a:spLocks noGrp="1" noChangeArrowheads="1"/>
          </p:cNvSpPr>
          <p:nvPr>
            <p:ph type="ctrTitle"/>
          </p:nvPr>
        </p:nvSpPr>
        <p:spPr>
          <a:xfrm>
            <a:off x="914400" y="685800"/>
            <a:ext cx="10363200" cy="2127250"/>
          </a:xfrm>
        </p:spPr>
        <p:txBody>
          <a:bodyPr/>
          <a:lstStyle>
            <a:lvl1pPr algn="ctr">
              <a:defRPr sz="4000"/>
            </a:lvl1pPr>
          </a:lstStyle>
          <a:p>
            <a:pPr lvl="0"/>
            <a:r>
              <a:rPr lang="hu-HU" altLang="hu-HU" noProof="0"/>
              <a:t>Mintacím szerkesztése</a:t>
            </a:r>
          </a:p>
        </p:txBody>
      </p:sp>
      <p:sp>
        <p:nvSpPr>
          <p:cNvPr id="43011" name="Rectangle 3">
            <a:extLst>
              <a:ext uri="{FF2B5EF4-FFF2-40B4-BE49-F238E27FC236}">
                <a16:creationId xmlns:a16="http://schemas.microsoft.com/office/drawing/2014/main" id="{B22776AF-4765-4703-A4C8-63BF929FB6D8}"/>
              </a:ext>
            </a:extLst>
          </p:cNvPr>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43012" name="Rectangle 4">
            <a:extLst>
              <a:ext uri="{FF2B5EF4-FFF2-40B4-BE49-F238E27FC236}">
                <a16:creationId xmlns:a16="http://schemas.microsoft.com/office/drawing/2014/main" id="{5EF90B2E-0BF0-486A-8657-31893A3D99DF}"/>
              </a:ext>
            </a:extLst>
          </p:cNvPr>
          <p:cNvSpPr>
            <a:spLocks noGrp="1" noChangeArrowheads="1"/>
          </p:cNvSpPr>
          <p:nvPr>
            <p:ph type="dt" sz="half" idx="2"/>
          </p:nvPr>
        </p:nvSpPr>
        <p:spPr>
          <a:xfrm>
            <a:off x="8496300" y="623728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3013" name="Rectangle 5">
            <a:extLst>
              <a:ext uri="{FF2B5EF4-FFF2-40B4-BE49-F238E27FC236}">
                <a16:creationId xmlns:a16="http://schemas.microsoft.com/office/drawing/2014/main" id="{72309CE7-F476-46AE-B9C1-E7EE85393774}"/>
              </a:ext>
            </a:extLst>
          </p:cNvPr>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43015" name="Group 7">
            <a:extLst>
              <a:ext uri="{FF2B5EF4-FFF2-40B4-BE49-F238E27FC236}">
                <a16:creationId xmlns:a16="http://schemas.microsoft.com/office/drawing/2014/main" id="{46E37343-5058-40EE-9067-2CF36CB1DC63}"/>
              </a:ext>
            </a:extLst>
          </p:cNvPr>
          <p:cNvGrpSpPr>
            <a:grpSpLocks/>
          </p:cNvGrpSpPr>
          <p:nvPr/>
        </p:nvGrpSpPr>
        <p:grpSpPr bwMode="auto">
          <a:xfrm>
            <a:off x="304800" y="2889251"/>
            <a:ext cx="11480800" cy="201613"/>
            <a:chOff x="144" y="1680"/>
            <a:chExt cx="5424" cy="144"/>
          </a:xfrm>
        </p:grpSpPr>
        <p:sp>
          <p:nvSpPr>
            <p:cNvPr id="43016" name="Rectangle 8">
              <a:extLst>
                <a:ext uri="{FF2B5EF4-FFF2-40B4-BE49-F238E27FC236}">
                  <a16:creationId xmlns:a16="http://schemas.microsoft.com/office/drawing/2014/main" id="{877EC99D-76E1-4465-9399-25ADD420BFFE}"/>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7" name="Rectangle 9">
              <a:extLst>
                <a:ext uri="{FF2B5EF4-FFF2-40B4-BE49-F238E27FC236}">
                  <a16:creationId xmlns:a16="http://schemas.microsoft.com/office/drawing/2014/main" id="{691B6DF0-71F7-478D-B860-FD2E1FAC3442}"/>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3018" name="Rectangle 10">
              <a:extLst>
                <a:ext uri="{FF2B5EF4-FFF2-40B4-BE49-F238E27FC236}">
                  <a16:creationId xmlns:a16="http://schemas.microsoft.com/office/drawing/2014/main" id="{729257DF-89EE-4AF7-8017-8F4975AE8B1E}"/>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388086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223CA-56F9-43D4-83A4-37C940D32BB7}"/>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524ABB69-5ACC-49B8-9345-17E60D063A4E}"/>
              </a:ext>
            </a:extLst>
          </p:cNvPr>
          <p:cNvSpPr>
            <a:spLocks noGrp="1"/>
          </p:cNvSpPr>
          <p:nvPr>
            <p:ph idx="1"/>
          </p:nvPr>
        </p:nvSpPr>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8225ADE-AA0B-41BE-938E-3E761646E63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19440FCA-A5C3-4780-907E-26030871C97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F61FA298-FCB4-4E8D-B916-ECFC856C9D1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00561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116933-B101-4774-AC9D-0CC12D2ED7F8}"/>
              </a:ext>
            </a:extLst>
          </p:cNvPr>
          <p:cNvSpPr>
            <a:spLocks noGrp="1"/>
          </p:cNvSpPr>
          <p:nvPr>
            <p:ph type="title"/>
          </p:nvPr>
        </p:nvSpPr>
        <p:spPr>
          <a:xfrm>
            <a:off x="831851" y="1709739"/>
            <a:ext cx="10515600" cy="2852737"/>
          </a:xfrm>
        </p:spPr>
        <p:txBody>
          <a:bodyPr/>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8F84A036-F38B-4A0E-89D9-BBACADBCE06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Mintaszöveg-stílusok szerkesztése</a:t>
            </a:r>
          </a:p>
        </p:txBody>
      </p:sp>
      <p:sp>
        <p:nvSpPr>
          <p:cNvPr id="4" name="Dátum helye 3">
            <a:extLst>
              <a:ext uri="{FF2B5EF4-FFF2-40B4-BE49-F238E27FC236}">
                <a16:creationId xmlns:a16="http://schemas.microsoft.com/office/drawing/2014/main" id="{4FD8994C-6490-4FA3-AE80-8F64F83C311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44DFF1F1-209D-4897-ABE0-C308616A2A4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D9D36AD7-9563-4CB3-803F-F5B7F0F468D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952FE4-571E-4424-8002-DF603470AE4C}"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1505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2711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707B5E-04AB-42C1-84B7-9B33887EE02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4F67203C-DDDB-49E8-AA53-560F27601B8B}"/>
              </a:ext>
            </a:extLst>
          </p:cNvPr>
          <p:cNvSpPr>
            <a:spLocks noGrp="1"/>
          </p:cNvSpPr>
          <p:nvPr>
            <p:ph sz="half" idx="1"/>
          </p:nvPr>
        </p:nvSpPr>
        <p:spPr>
          <a:xfrm>
            <a:off x="609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9C3F5E5D-9692-4EEE-89C4-A46A03606518}"/>
              </a:ext>
            </a:extLst>
          </p:cNvPr>
          <p:cNvSpPr>
            <a:spLocks noGrp="1"/>
          </p:cNvSpPr>
          <p:nvPr>
            <p:ph sz="half" idx="2"/>
          </p:nvPr>
        </p:nvSpPr>
        <p:spPr>
          <a:xfrm>
            <a:off x="6197600" y="1600201"/>
            <a:ext cx="5384800" cy="4530725"/>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73A1F4E6-9177-4836-89A6-BCA17624040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43A409CA-56C6-4D55-841A-CA231F68881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64180EF-0151-4038-BEDC-1DC779E89A5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AD24D7B-20A7-42D9-891E-13511BE73317}"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32420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EE0BC9-12A4-4D32-B4AF-259083F9A9C0}"/>
              </a:ext>
            </a:extLst>
          </p:cNvPr>
          <p:cNvSpPr>
            <a:spLocks noGrp="1"/>
          </p:cNvSpPr>
          <p:nvPr>
            <p:ph type="title"/>
          </p:nvPr>
        </p:nvSpPr>
        <p:spPr>
          <a:xfrm>
            <a:off x="840317" y="365126"/>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0CC47485-4C42-4241-B951-92DC70E86DF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4" name="Tartalom helye 3">
            <a:extLst>
              <a:ext uri="{FF2B5EF4-FFF2-40B4-BE49-F238E27FC236}">
                <a16:creationId xmlns:a16="http://schemas.microsoft.com/office/drawing/2014/main" id="{DD9D9591-6BBB-4C37-9A43-1D273CD9ECB2}"/>
              </a:ext>
            </a:extLst>
          </p:cNvPr>
          <p:cNvSpPr>
            <a:spLocks noGrp="1"/>
          </p:cNvSpPr>
          <p:nvPr>
            <p:ph sz="half" idx="2"/>
          </p:nvPr>
        </p:nvSpPr>
        <p:spPr>
          <a:xfrm>
            <a:off x="840318" y="2505075"/>
            <a:ext cx="5158316"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E6586CB2-DCEA-457C-A434-26F827D5518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Mintaszöveg-stílusok szerkesztése</a:t>
            </a:r>
          </a:p>
        </p:txBody>
      </p:sp>
      <p:sp>
        <p:nvSpPr>
          <p:cNvPr id="6" name="Tartalom helye 5">
            <a:extLst>
              <a:ext uri="{FF2B5EF4-FFF2-40B4-BE49-F238E27FC236}">
                <a16:creationId xmlns:a16="http://schemas.microsoft.com/office/drawing/2014/main" id="{24E82B4A-16F8-4FBA-B30B-C99785212BE3}"/>
              </a:ext>
            </a:extLst>
          </p:cNvPr>
          <p:cNvSpPr>
            <a:spLocks noGrp="1"/>
          </p:cNvSpPr>
          <p:nvPr>
            <p:ph sz="quarter" idx="4"/>
          </p:nvPr>
        </p:nvSpPr>
        <p:spPr>
          <a:xfrm>
            <a:off x="6172200" y="2505075"/>
            <a:ext cx="5183717" cy="3684588"/>
          </a:xfrm>
        </p:spPr>
        <p:txBody>
          <a:body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02377848-34C6-4568-81C1-47E701E410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8" name="Élőláb helye 7">
            <a:extLst>
              <a:ext uri="{FF2B5EF4-FFF2-40B4-BE49-F238E27FC236}">
                <a16:creationId xmlns:a16="http://schemas.microsoft.com/office/drawing/2014/main" id="{F584B3E8-F117-49E4-9FA8-FB59F6A65D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Dia számának helye 8">
            <a:extLst>
              <a:ext uri="{FF2B5EF4-FFF2-40B4-BE49-F238E27FC236}">
                <a16:creationId xmlns:a16="http://schemas.microsoft.com/office/drawing/2014/main" id="{362E455B-F12D-4D34-B256-18F6EA2E77D7}"/>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494B57C-585F-45FB-86E0-155078E74FE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911010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E2264-32C8-483A-88F7-92BF4039627A}"/>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D2DF17D9-D24C-4528-8E98-D60729CD269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Élőláb helye 3">
            <a:extLst>
              <a:ext uri="{FF2B5EF4-FFF2-40B4-BE49-F238E27FC236}">
                <a16:creationId xmlns:a16="http://schemas.microsoft.com/office/drawing/2014/main" id="{46F55927-385F-467E-8A3C-8066DD04865F}"/>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Dia számának helye 4">
            <a:extLst>
              <a:ext uri="{FF2B5EF4-FFF2-40B4-BE49-F238E27FC236}">
                <a16:creationId xmlns:a16="http://schemas.microsoft.com/office/drawing/2014/main" id="{6CD8B05B-AF49-4500-B666-B74A790BA42A}"/>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0106775-4106-4A30-98FA-A3D5C6A38312}"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003761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09B4793-F066-49EE-9D97-4C2C7F09EE7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3" name="Élőláb helye 2">
            <a:extLst>
              <a:ext uri="{FF2B5EF4-FFF2-40B4-BE49-F238E27FC236}">
                <a16:creationId xmlns:a16="http://schemas.microsoft.com/office/drawing/2014/main" id="{6C85EA2F-5C24-4D21-9E64-D9B6BA6ACF2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Dia számának helye 3">
            <a:extLst>
              <a:ext uri="{FF2B5EF4-FFF2-40B4-BE49-F238E27FC236}">
                <a16:creationId xmlns:a16="http://schemas.microsoft.com/office/drawing/2014/main" id="{BC6F540B-1978-4AFB-9F7A-E071F36451B2}"/>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FFF41FA-C30D-4765-A9CD-3FCF1E6490B6}"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530924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DF5DE-A571-4168-AB34-1E10A4B1F7FA}"/>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B7B9B0C-3585-42D9-9029-ED48D8E5ED8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791C2A3D-118D-4A8E-AC05-7F36932B5A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3A793ABE-F8CC-420F-8519-9484CFCE4E2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5C66512E-4F12-4E10-AE6A-1633D83FAAC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250ABE93-CA9C-4933-87F8-41A96F8341F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3CB65F0-F461-4642-ADB9-AF001D6E4A9B}"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69175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D5A99C-0C30-41FD-BB80-5DF2189377C3}"/>
              </a:ext>
            </a:extLst>
          </p:cNvPr>
          <p:cNvSpPr>
            <a:spLocks noGrp="1"/>
          </p:cNvSpPr>
          <p:nvPr>
            <p:ph type="title"/>
          </p:nvPr>
        </p:nvSpPr>
        <p:spPr>
          <a:xfrm>
            <a:off x="840318" y="457200"/>
            <a:ext cx="3932767" cy="1600200"/>
          </a:xfrm>
        </p:spPr>
        <p:txBody>
          <a:bodyPr/>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D54032D3-FDC5-4F9D-BE21-D98E1E20F23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B93C70E1-67FE-452E-8DF3-13C4C4C529E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Mintaszöveg-stílusok szerkesztése</a:t>
            </a:r>
          </a:p>
        </p:txBody>
      </p:sp>
      <p:sp>
        <p:nvSpPr>
          <p:cNvPr id="5" name="Dátum helye 4">
            <a:extLst>
              <a:ext uri="{FF2B5EF4-FFF2-40B4-BE49-F238E27FC236}">
                <a16:creationId xmlns:a16="http://schemas.microsoft.com/office/drawing/2014/main" id="{AFBADF03-BFC0-4EF0-BC81-27725D544A4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Élőláb helye 5">
            <a:extLst>
              <a:ext uri="{FF2B5EF4-FFF2-40B4-BE49-F238E27FC236}">
                <a16:creationId xmlns:a16="http://schemas.microsoft.com/office/drawing/2014/main" id="{B4E1C167-9945-4592-824D-F14F020C2CD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7" name="Dia számának helye 6">
            <a:extLst>
              <a:ext uri="{FF2B5EF4-FFF2-40B4-BE49-F238E27FC236}">
                <a16:creationId xmlns:a16="http://schemas.microsoft.com/office/drawing/2014/main" id="{3F65BFB6-10C4-4479-B0F2-CB8702724199}"/>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6E67C7E-9B5F-43F6-9841-A492F572689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790297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5B0B3A-3B49-466B-AFF0-D1B5F651DBC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093CA4A1-50FE-4F2E-BC32-D1DD881CE77C}"/>
              </a:ext>
            </a:extLst>
          </p:cNvPr>
          <p:cNvSpPr>
            <a:spLocks noGrp="1"/>
          </p:cNvSpPr>
          <p:nvPr>
            <p:ph type="body" orient="vert" idx="1"/>
          </p:nvPr>
        </p:nvSpPr>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5BF47070-4E6A-4BE2-899B-DB3CC037334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F3AFA499-0974-4D2A-ABE7-7379C563F42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6D7916CD-70C2-4B3F-8FEC-A0619106ED21}"/>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5910649-8626-4D96-B0CB-048B44C278B9}"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6718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5C66F52B-D9E7-43BE-A4D3-09D3EF8A41C4}"/>
              </a:ext>
            </a:extLst>
          </p:cNvPr>
          <p:cNvSpPr>
            <a:spLocks noGrp="1"/>
          </p:cNvSpPr>
          <p:nvPr>
            <p:ph type="title" orient="vert"/>
          </p:nvPr>
        </p:nvSpPr>
        <p:spPr>
          <a:xfrm>
            <a:off x="8839200" y="277813"/>
            <a:ext cx="2743200" cy="5853112"/>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1A46DA90-B749-4A2D-B7AF-BED96571A508}"/>
              </a:ext>
            </a:extLst>
          </p:cNvPr>
          <p:cNvSpPr>
            <a:spLocks noGrp="1"/>
          </p:cNvSpPr>
          <p:nvPr>
            <p:ph type="body" orient="vert" idx="1"/>
          </p:nvPr>
        </p:nvSpPr>
        <p:spPr>
          <a:xfrm>
            <a:off x="609600" y="277813"/>
            <a:ext cx="8026400" cy="5853112"/>
          </a:xfrm>
        </p:spPr>
        <p:txBody>
          <a:bodyPr vert="eaVert"/>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891C2159-5FFD-4733-9B74-610156B90D3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5" name="Élőláb helye 4">
            <a:extLst>
              <a:ext uri="{FF2B5EF4-FFF2-40B4-BE49-F238E27FC236}">
                <a16:creationId xmlns:a16="http://schemas.microsoft.com/office/drawing/2014/main" id="{63379C09-6F61-4067-A290-7F43C0F94F1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6" name="Dia számának helye 5">
            <a:extLst>
              <a:ext uri="{FF2B5EF4-FFF2-40B4-BE49-F238E27FC236}">
                <a16:creationId xmlns:a16="http://schemas.microsoft.com/office/drawing/2014/main" id="{AA82E38F-2650-40AB-B86D-83A8416369E0}"/>
              </a:ext>
            </a:extLst>
          </p:cNvPr>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B228-9C20-4D4E-82D4-C0099C3C46E5}"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608863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96668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735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058607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34623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20579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938065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705890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0577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250408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03397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68838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6719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04800" y="381000"/>
            <a:ext cx="11582400" cy="5638800"/>
          </a:xfrm>
          <a:prstGeom prst="roundRect">
            <a:avLst>
              <a:gd name="adj" fmla="val 7912"/>
            </a:avLst>
          </a:prstGeom>
          <a:solidFill>
            <a:schemeClr val="folHlink"/>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79" name="AutoShape 3"/>
          <p:cNvSpPr>
            <a:spLocks noChangeArrowheads="1"/>
          </p:cNvSpPr>
          <p:nvPr/>
        </p:nvSpPr>
        <p:spPr bwMode="white">
          <a:xfrm>
            <a:off x="436563" y="488950"/>
            <a:ext cx="11247437" cy="4768850"/>
          </a:xfrm>
          <a:prstGeom prst="roundRect">
            <a:avLst>
              <a:gd name="adj" fmla="val 731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0180"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1"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hu-HU"/>
              <a:t>Mintacím szerkesztése</a:t>
            </a:r>
          </a:p>
        </p:txBody>
      </p:sp>
      <p:sp>
        <p:nvSpPr>
          <p:cNvPr id="50182"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r>
              <a:rPr lang="hu-HU"/>
              <a:t>Alcím mintájának szerkesztése</a:t>
            </a:r>
          </a:p>
        </p:txBody>
      </p:sp>
      <p:sp>
        <p:nvSpPr>
          <p:cNvPr id="50183" name="Rectangle 7"/>
          <p:cNvSpPr>
            <a:spLocks noGrp="1" noChangeArrowheads="1"/>
          </p:cNvSpPr>
          <p:nvPr>
            <p:ph type="dt" sz="half" idx="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A18D23F-B563-47E3-8181-7E781554397C}"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4" name="Rectangle 8"/>
          <p:cNvSpPr>
            <a:spLocks noGrp="1" noChangeArrowheads="1"/>
          </p:cNvSpPr>
          <p:nvPr>
            <p:ph type="ftr" sz="quarter" idx="3"/>
          </p:nvPr>
        </p:nvSpPr>
        <p:spPr>
          <a:xfrm>
            <a:off x="4470400" y="6391275"/>
            <a:ext cx="3860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0185" name="Rectangle 9"/>
          <p:cNvSpPr>
            <a:spLocks noGrp="1" noChangeArrowheads="1"/>
          </p:cNvSpPr>
          <p:nvPr>
            <p:ph type="sldNum" sz="quarter" idx="4"/>
          </p:nvPr>
        </p:nvSpPr>
        <p:spPr>
          <a:xfrm>
            <a:off x="9144000" y="6391275"/>
            <a:ext cx="2133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8C929455-4027-4E70-8077-7A0385B4712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9192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934218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F3DCE26-151C-4198-AD84-BE81B5A08A4E}"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2F25E3B-CA4C-4759-8D37-78DA16E041B0}"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324312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613" y="4406900"/>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157CBD-6C15-4810-89BD-FF8866429D1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3C01395-F458-49FC-BD01-940B32A34F49}"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11671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16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223000" y="1905000"/>
            <a:ext cx="5054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8365302-3160-44AF-A067-57D8E71A1BC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9959CEC-FDD3-421C-850B-AA0A054F1FB8}"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1365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44766F4-CA2B-41D3-85DA-AD745F3042C1}"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Élőláb helye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Dia számának helye 8"/>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63CAA7-136B-4719-872C-93C8DE5AC0D2}"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60018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35767BE-91B1-4752-B910-9C5D138B4B42}"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Élőláb helye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Dia számának helye 4"/>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273CA79-85DB-46B6-A124-C61E0AA89F6D}"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838581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5AD5C93-1E82-4399-8DD7-748EE09862CD}"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Élőláb helye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Dia számának helye 3"/>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B5CAE04-598F-44A8-924C-A020AAE1754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925249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6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D1796D5-5F1E-4009-B252-7F6C518BEE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53CAD8D-E0EA-461E-BFFB-5ADF8950D4C4}"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240883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188"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CA18D4-305F-4AFC-AFB2-D40D804C8B55}"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Élőláb helye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Dia számának helye 6"/>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1A52242-1692-43EA-AED2-8DD3B9B3BB35}"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37712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1EE76-A129-4027-BEEE-42B55B3AB1F9}"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53C0F6D1-2155-4F51-8C0A-022773955DA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5114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12200" y="533400"/>
            <a:ext cx="2565400" cy="5410200"/>
          </a:xfrm>
        </p:spPr>
        <p:txBody>
          <a:bodyPr vert="eaVert"/>
          <a:lstStyle/>
          <a:p>
            <a:r>
              <a:rPr lang="hu-HU"/>
              <a:t>Mintacím szerkesztése</a:t>
            </a:r>
          </a:p>
        </p:txBody>
      </p:sp>
      <p:sp>
        <p:nvSpPr>
          <p:cNvPr id="3" name="Függőleges szöveg helye 2"/>
          <p:cNvSpPr>
            <a:spLocks noGrp="1"/>
          </p:cNvSpPr>
          <p:nvPr>
            <p:ph type="body" orient="vert" idx="1"/>
          </p:nvPr>
        </p:nvSpPr>
        <p:spPr>
          <a:xfrm>
            <a:off x="1016000" y="533400"/>
            <a:ext cx="75438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F7B8F53-D381-4609-A196-FCE4F4A35850}"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Élőláb helye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Dia számának helye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E8CC749-FD7B-4477-9882-3C6F115C707C}"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2648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403089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4920986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6225149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282217510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31682741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4618061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329688133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291382739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77107634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1058533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0196042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3332345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0311263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15478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264364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44410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071072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A2513B-FD09-45AF-8549-43F83D7A568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41987" name="Rectangle 3">
            <a:extLst>
              <a:ext uri="{FF2B5EF4-FFF2-40B4-BE49-F238E27FC236}">
                <a16:creationId xmlns:a16="http://schemas.microsoft.com/office/drawing/2014/main" id="{8AAA15A6-B3E4-481D-97F3-786F9585B00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988" name="Rectangle 4">
            <a:extLst>
              <a:ext uri="{FF2B5EF4-FFF2-40B4-BE49-F238E27FC236}">
                <a16:creationId xmlns:a16="http://schemas.microsoft.com/office/drawing/2014/main" id="{7B956821-0678-4656-A84B-98F349F47927}"/>
              </a:ext>
            </a:extLst>
          </p:cNvPr>
          <p:cNvSpPr>
            <a:spLocks noGrp="1" noChangeArrowheads="1"/>
          </p:cNvSpPr>
          <p:nvPr>
            <p:ph type="dt" sz="half" idx="2"/>
          </p:nvPr>
        </p:nvSpPr>
        <p:spPr bwMode="auto">
          <a:xfrm>
            <a:off x="8591551" y="6237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89" name="Rectangle 5">
            <a:extLst>
              <a:ext uri="{FF2B5EF4-FFF2-40B4-BE49-F238E27FC236}">
                <a16:creationId xmlns:a16="http://schemas.microsoft.com/office/drawing/2014/main" id="{38C7AD37-4990-494A-86DC-BB255A47DD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1000" b="0" i="0" u="none" strike="noStrike" kern="1200" cap="none" spc="0" normalizeH="0" baseline="0" noProof="0">
              <a:ln>
                <a:noFill/>
              </a:ln>
              <a:solidFill>
                <a:srgbClr val="000000"/>
              </a:solidFill>
              <a:effectLst/>
              <a:uLnTx/>
              <a:uFillTx/>
              <a:latin typeface="Arial"/>
              <a:ea typeface="+mn-ea"/>
              <a:cs typeface="Arial"/>
            </a:endParaRPr>
          </a:p>
        </p:txBody>
      </p:sp>
      <p:sp>
        <p:nvSpPr>
          <p:cNvPr id="41991" name="Rectangle 7">
            <a:extLst>
              <a:ext uri="{FF2B5EF4-FFF2-40B4-BE49-F238E27FC236}">
                <a16:creationId xmlns:a16="http://schemas.microsoft.com/office/drawing/2014/main" id="{37B597AA-0DE1-49AA-95DC-23EE7A62258C}"/>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2" name="Line 8">
            <a:extLst>
              <a:ext uri="{FF2B5EF4-FFF2-40B4-BE49-F238E27FC236}">
                <a16:creationId xmlns:a16="http://schemas.microsoft.com/office/drawing/2014/main" id="{513E01A7-13F1-4A35-B020-76DAF51C9732}"/>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1993" name="Rectangle 9">
            <a:extLst>
              <a:ext uri="{FF2B5EF4-FFF2-40B4-BE49-F238E27FC236}">
                <a16:creationId xmlns:a16="http://schemas.microsoft.com/office/drawing/2014/main" id="{255A8773-0A6A-4B75-B609-2789A648C747}"/>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4" name="Rectangle 10">
            <a:extLst>
              <a:ext uri="{FF2B5EF4-FFF2-40B4-BE49-F238E27FC236}">
                <a16:creationId xmlns:a16="http://schemas.microsoft.com/office/drawing/2014/main" id="{7D838C4A-588B-4F6A-8FFD-096DF213E9C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a:endParaRPr>
          </a:p>
        </p:txBody>
      </p:sp>
      <p:sp>
        <p:nvSpPr>
          <p:cNvPr id="41995" name="Rectangle 11">
            <a:extLst>
              <a:ext uri="{FF2B5EF4-FFF2-40B4-BE49-F238E27FC236}">
                <a16:creationId xmlns:a16="http://schemas.microsoft.com/office/drawing/2014/main" id="{F182D3F0-EFF1-47B7-880F-EC224906489E}"/>
              </a:ext>
            </a:extLst>
          </p:cNvPr>
          <p:cNvSpPr>
            <a:spLocks noGrp="1" noChangeArrowheads="1"/>
          </p:cNvSpPr>
          <p:nvPr>
            <p:ph type="sldNum" sz="quarter" idx="4"/>
          </p:nvPr>
        </p:nvSpPr>
        <p:spPr bwMode="auto">
          <a:xfrm>
            <a:off x="0" y="6597650"/>
            <a:ext cx="355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ctr">
              <a:defRPr sz="1000" b="1">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9C58065-A34E-4A3A-9654-E07E97B79244}"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126040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fontAlgn="base">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20218458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016000" y="533400"/>
            <a:ext cx="10261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1016000" y="1905000"/>
            <a:ext cx="10261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F5DD5FD-4C92-487B-B749-16E6FBC4CDAF}" type="datetimeFigureOut">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2019. 09. 25.</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5E2B2F1-2D6C-4D83-AC23-56AC4E032C73}" type="slidenum">
              <a:rPr kumimoji="0" lang="hu-HU"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hu-HU" sz="1400" b="0" i="0" u="none" strike="noStrike" kern="1200" cap="none" spc="0" normalizeH="0" baseline="0" noProof="0">
              <a:ln>
                <a:noFill/>
              </a:ln>
              <a:solidFill>
                <a:srgbClr val="000000"/>
              </a:solidFill>
              <a:effectLst/>
              <a:uLnTx/>
              <a:uFillTx/>
              <a:latin typeface="Arial" charset="0"/>
              <a:ea typeface="+mn-ea"/>
              <a:cs typeface="Arial" charset="0"/>
            </a:endParaRPr>
          </a:p>
        </p:txBody>
      </p:sp>
      <p:grpSp>
        <p:nvGrpSpPr>
          <p:cNvPr id="49159" name="Group 7"/>
          <p:cNvGrpSpPr>
            <a:grpSpLocks/>
          </p:cNvGrpSpPr>
          <p:nvPr/>
        </p:nvGrpSpPr>
        <p:grpSpPr bwMode="auto">
          <a:xfrm>
            <a:off x="223838" y="228600"/>
            <a:ext cx="11764962" cy="6096000"/>
            <a:chOff x="106" y="144"/>
            <a:chExt cx="5558" cy="3840"/>
          </a:xfrm>
        </p:grpSpPr>
        <p:sp>
          <p:nvSpPr>
            <p:cNvPr id="4916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2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916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37362332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cs typeface="Arial" charset="0"/>
        </a:defRPr>
      </a:lvl2pPr>
      <a:lvl3pPr algn="l" rtl="0" fontAlgn="base">
        <a:spcBef>
          <a:spcPct val="0"/>
        </a:spcBef>
        <a:spcAft>
          <a:spcPct val="0"/>
        </a:spcAft>
        <a:defRPr sz="3300">
          <a:solidFill>
            <a:schemeClr val="tx2"/>
          </a:solidFill>
          <a:latin typeface="Arial Black" pitchFamily="34" charset="0"/>
          <a:cs typeface="Arial" charset="0"/>
        </a:defRPr>
      </a:lvl3pPr>
      <a:lvl4pPr algn="l" rtl="0" fontAlgn="base">
        <a:spcBef>
          <a:spcPct val="0"/>
        </a:spcBef>
        <a:spcAft>
          <a:spcPct val="0"/>
        </a:spcAft>
        <a:defRPr sz="3300">
          <a:solidFill>
            <a:schemeClr val="tx2"/>
          </a:solidFill>
          <a:latin typeface="Arial Black" pitchFamily="34" charset="0"/>
          <a:cs typeface="Arial" charset="0"/>
        </a:defRPr>
      </a:lvl4pPr>
      <a:lvl5pPr algn="l" rtl="0" fontAlgn="base">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fontAlgn="base">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fontAlgn="base">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szk.h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mekosztaly.oszk.hu/mia/404_workshop.html" TargetMode="External"/><Relationship Id="rId2" Type="http://schemas.openxmlformats.org/officeDocument/2006/relationships/image" Target="../media/image11.png"/><Relationship Id="rId1" Type="http://schemas.openxmlformats.org/officeDocument/2006/relationships/slideLayout" Target="../slideLayouts/slideLayout2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uddah.projects.history.ac.uk/" TargetMode="Externa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webadmin.oszk.hu/solrmia/" TargetMode="External"/><Relationship Id="rId2" Type="http://schemas.openxmlformats.org/officeDocument/2006/relationships/image" Target="../media/image17.png"/><Relationship Id="rId1" Type="http://schemas.openxmlformats.org/officeDocument/2006/relationships/slideLayout" Target="../slideLayouts/slideLayout1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2.xml.rels><?xml version="1.0" encoding="UTF-8" standalone="yes"?>
<Relationships xmlns="http://schemas.openxmlformats.org/package/2006/relationships"><Relationship Id="rId3" Type="http://schemas.openxmlformats.org/officeDocument/2006/relationships/hyperlink" Target="https://www.w3schools.com/downloadwww.htm" TargetMode="External"/><Relationship Id="rId2" Type="http://schemas.openxmlformats.org/officeDocument/2006/relationships/image" Target="../media/image18.gif"/><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dpconline.org/blog/idpd/losing-the-battle-to-archive-the-web" TargetMode="External"/><Relationship Id="rId1" Type="http://schemas.openxmlformats.org/officeDocument/2006/relationships/slideLayout" Target="../slideLayouts/slideLayout68.xml"/><Relationship Id="rId4" Type="http://schemas.openxmlformats.org/officeDocument/2006/relationships/hyperlink" Target="http://dpconline.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eb.archive.org/" TargetMode="Externa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hyperlink" Target="http://mekosztaly.oszk.hu/miawik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eb.archive.org/" TargetMode="Externa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ekosztaly.oszk.hu/mia/" TargetMode="External"/><Relationship Id="rId1" Type="http://schemas.openxmlformats.org/officeDocument/2006/relationships/slideLayout" Target="../slideLayouts/slideLayout189.xml"/><Relationship Id="rId4" Type="http://schemas.openxmlformats.org/officeDocument/2006/relationships/hyperlink" Target="http://mekosztaly.oszk.hu/m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idx="4294967295"/>
          </p:nvPr>
        </p:nvSpPr>
        <p:spPr>
          <a:xfrm>
            <a:off x="1630362" y="2040166"/>
            <a:ext cx="9344025" cy="2677656"/>
          </a:xfrm>
        </p:spPr>
        <p:txBody>
          <a:bodyPr>
            <a:spAutoFit/>
          </a:bodyPr>
          <a:lstStyle/>
          <a:p>
            <a:pPr algn="ctr"/>
            <a:r>
              <a:rPr lang="hu-HU" altLang="hu-HU" sz="5600" b="1" dirty="0" err="1" smtClean="0">
                <a:solidFill>
                  <a:srgbClr val="254C4B"/>
                </a:solidFill>
                <a:effectLst>
                  <a:outerShdw blurRad="38100" dist="38100" dir="2700000" algn="tl">
                    <a:srgbClr val="C0C0C0"/>
                  </a:outerShdw>
                </a:effectLst>
                <a:latin typeface="Arial" charset="0"/>
              </a:rPr>
              <a:t>Introduction</a:t>
            </a:r>
            <a:r>
              <a:rPr lang="hu-HU" altLang="hu-HU" sz="5600" b="1" dirty="0" smtClean="0">
                <a:solidFill>
                  <a:srgbClr val="254C4B"/>
                </a:solidFill>
                <a:effectLst>
                  <a:outerShdw blurRad="38100" dist="38100" dir="2700000" algn="tl">
                    <a:srgbClr val="C0C0C0"/>
                  </a:outerShdw>
                </a:effectLst>
                <a:latin typeface="Arial" charset="0"/>
              </a:rPr>
              <a:t> </a:t>
            </a:r>
            <a:r>
              <a:rPr lang="hu-HU" altLang="hu-HU" sz="5600" b="1" dirty="0" err="1" smtClean="0">
                <a:solidFill>
                  <a:srgbClr val="254C4B"/>
                </a:solidFill>
                <a:effectLst>
                  <a:outerShdw blurRad="38100" dist="38100" dir="2700000" algn="tl">
                    <a:srgbClr val="C0C0C0"/>
                  </a:outerShdw>
                </a:effectLst>
                <a:latin typeface="Arial" charset="0"/>
              </a:rPr>
              <a:t>to</a:t>
            </a:r>
            <a:r>
              <a:rPr lang="hu-HU" altLang="hu-HU" sz="5600" b="1" dirty="0" smtClean="0">
                <a:solidFill>
                  <a:srgbClr val="254C4B"/>
                </a:solidFill>
                <a:effectLst>
                  <a:outerShdw blurRad="38100" dist="38100" dir="2700000" algn="tl">
                    <a:srgbClr val="C0C0C0"/>
                  </a:outerShdw>
                </a:effectLst>
                <a:latin typeface="Arial" charset="0"/>
              </a:rPr>
              <a:t> </a:t>
            </a:r>
            <a:r>
              <a:rPr lang="hu-HU" altLang="hu-HU" sz="5600" b="1" dirty="0">
                <a:solidFill>
                  <a:srgbClr val="254C4B"/>
                </a:solidFill>
                <a:effectLst>
                  <a:outerShdw blurRad="38100" dist="38100" dir="2700000" algn="tl">
                    <a:srgbClr val="C0C0C0"/>
                  </a:outerShdw>
                </a:effectLst>
                <a:latin typeface="Arial" charset="0"/>
              </a:rPr>
              <a:t>w</a:t>
            </a:r>
            <a:r>
              <a:rPr lang="en-GB" altLang="hu-HU" sz="5600" b="1" dirty="0" err="1" smtClean="0">
                <a:solidFill>
                  <a:srgbClr val="254C4B"/>
                </a:solidFill>
                <a:effectLst>
                  <a:outerShdw blurRad="38100" dist="38100" dir="2700000" algn="tl">
                    <a:srgbClr val="C0C0C0"/>
                  </a:outerShdw>
                </a:effectLst>
                <a:latin typeface="Arial" charset="0"/>
              </a:rPr>
              <a:t>eb</a:t>
            </a:r>
            <a:r>
              <a:rPr lang="en-GB" altLang="hu-HU" sz="5600" b="1" dirty="0" smtClean="0">
                <a:solidFill>
                  <a:srgbClr val="254C4B"/>
                </a:solidFill>
                <a:effectLst>
                  <a:outerShdw blurRad="38100" dist="38100" dir="2700000" algn="tl">
                    <a:srgbClr val="C0C0C0"/>
                  </a:outerShdw>
                </a:effectLst>
                <a:latin typeface="Arial" charset="0"/>
              </a:rPr>
              <a:t> </a:t>
            </a:r>
            <a:r>
              <a:rPr lang="en-GB" altLang="hu-HU" sz="5600" b="1" dirty="0" err="1" smtClean="0">
                <a:solidFill>
                  <a:srgbClr val="254C4B"/>
                </a:solidFill>
                <a:effectLst>
                  <a:outerShdw blurRad="38100" dist="38100" dir="2700000" algn="tl">
                    <a:srgbClr val="C0C0C0"/>
                  </a:outerShdw>
                </a:effectLst>
                <a:latin typeface="Arial" charset="0"/>
              </a:rPr>
              <a:t>archiv</a:t>
            </a:r>
            <a:r>
              <a:rPr lang="hu-HU" altLang="hu-HU" sz="5600" b="1" dirty="0" smtClean="0">
                <a:solidFill>
                  <a:srgbClr val="254C4B"/>
                </a:solidFill>
                <a:effectLst>
                  <a:outerShdw blurRad="38100" dist="38100" dir="2700000" algn="tl">
                    <a:srgbClr val="C0C0C0"/>
                  </a:outerShdw>
                </a:effectLst>
                <a:latin typeface="Arial" charset="0"/>
              </a:rPr>
              <a:t>ing in Digital </a:t>
            </a:r>
            <a:r>
              <a:rPr lang="hu-HU" altLang="hu-HU" sz="5600" b="1" dirty="0" err="1" smtClean="0">
                <a:solidFill>
                  <a:srgbClr val="254C4B"/>
                </a:solidFill>
                <a:effectLst>
                  <a:outerShdw blurRad="38100" dist="38100" dir="2700000" algn="tl">
                    <a:srgbClr val="C0C0C0"/>
                  </a:outerShdw>
                </a:effectLst>
                <a:latin typeface="Arial" charset="0"/>
              </a:rPr>
              <a:t>Humanities</a:t>
            </a:r>
            <a:r>
              <a:rPr lang="hu-HU" altLang="hu-HU" sz="5600" b="1" dirty="0" smtClean="0">
                <a:solidFill>
                  <a:srgbClr val="254C4B"/>
                </a:solidFill>
                <a:effectLst>
                  <a:outerShdw blurRad="38100" dist="38100" dir="2700000" algn="tl">
                    <a:srgbClr val="C0C0C0"/>
                  </a:outerShdw>
                </a:effectLst>
                <a:latin typeface="Arial" charset="0"/>
              </a:rPr>
              <a:t> context</a:t>
            </a:r>
            <a:endParaRPr lang="hu-HU" altLang="hu-HU" sz="5600" b="1" dirty="0">
              <a:solidFill>
                <a:srgbClr val="254C4B"/>
              </a:solidFill>
              <a:effectLst>
                <a:outerShdw blurRad="38100" dist="38100" dir="2700000" algn="tl">
                  <a:srgbClr val="C0C0C0"/>
                </a:outerShdw>
              </a:effectLst>
              <a:latin typeface="Arial" charset="0"/>
            </a:endParaRPr>
          </a:p>
        </p:txBody>
      </p:sp>
      <p:sp>
        <p:nvSpPr>
          <p:cNvPr id="13314" name="Rectangle 3"/>
          <p:cNvSpPr>
            <a:spLocks noGrp="1" noChangeArrowheads="1"/>
          </p:cNvSpPr>
          <p:nvPr>
            <p:ph type="subTitle" idx="4294967295"/>
          </p:nvPr>
        </p:nvSpPr>
        <p:spPr>
          <a:xfrm>
            <a:off x="2738438" y="425450"/>
            <a:ext cx="7127875" cy="1174750"/>
          </a:xfrm>
        </p:spPr>
        <p:txBody>
          <a:bodyPr>
            <a:spAutoFit/>
          </a:bodyPr>
          <a:lstStyle/>
          <a:p>
            <a:pPr marL="0" indent="0" algn="ctr">
              <a:buFont typeface="Wingdings" pitchFamily="2" charset="2"/>
              <a:buNone/>
            </a:pPr>
            <a:r>
              <a:rPr lang="hu-HU" altLang="hu-HU" sz="3500" b="1" dirty="0">
                <a:solidFill>
                  <a:srgbClr val="254C4B"/>
                </a:solidFill>
              </a:rPr>
              <a:t>Márton </a:t>
            </a:r>
            <a:r>
              <a:rPr lang="hu-HU" altLang="hu-HU" sz="3500" b="1" dirty="0" smtClean="0">
                <a:solidFill>
                  <a:srgbClr val="254C4B"/>
                </a:solidFill>
              </a:rPr>
              <a:t>Németh</a:t>
            </a:r>
            <a:endParaRPr lang="hu-HU" altLang="hu-HU" sz="3500" b="1" dirty="0">
              <a:solidFill>
                <a:srgbClr val="254C4B"/>
              </a:solidFill>
            </a:endParaRPr>
          </a:p>
          <a:p>
            <a:pPr marL="0" indent="0" algn="ctr">
              <a:buFont typeface="Wingdings" pitchFamily="2" charset="2"/>
              <a:buNone/>
            </a:pPr>
            <a:r>
              <a:rPr lang="hu-HU" altLang="hu-HU" sz="3000" dirty="0">
                <a:solidFill>
                  <a:srgbClr val="254C4B"/>
                </a:solidFill>
              </a:rPr>
              <a:t>(National Széchényi Library, Hungary)</a:t>
            </a:r>
          </a:p>
        </p:txBody>
      </p:sp>
      <p:pic>
        <p:nvPicPr>
          <p:cNvPr id="13315" name="Picture 4">
            <a:hlinkClick r:id="rId2"/>
          </p:cNvPr>
          <p:cNvPicPr>
            <a:picLocks noChangeAspect="1" noChangeArrowheads="1"/>
          </p:cNvPicPr>
          <p:nvPr/>
        </p:nvPicPr>
        <p:blipFill>
          <a:blip r:embed="rId3"/>
          <a:srcRect b="-5051"/>
          <a:stretch>
            <a:fillRect/>
          </a:stretch>
        </p:blipFill>
        <p:spPr bwMode="auto">
          <a:xfrm>
            <a:off x="0" y="0"/>
            <a:ext cx="2771775" cy="1320800"/>
          </a:xfrm>
          <a:prstGeom prst="rect">
            <a:avLst/>
          </a:prstGeom>
          <a:noFill/>
          <a:ln w="9525">
            <a:noFill/>
            <a:miter lim="800000"/>
            <a:headEnd/>
            <a:tailEnd/>
          </a:ln>
        </p:spPr>
      </p:pic>
      <p:sp>
        <p:nvSpPr>
          <p:cNvPr id="13316" name="Text Box 5"/>
          <p:cNvSpPr txBox="1">
            <a:spLocks noChangeArrowheads="1"/>
          </p:cNvSpPr>
          <p:nvPr/>
        </p:nvSpPr>
        <p:spPr bwMode="auto">
          <a:xfrm>
            <a:off x="2135188" y="5157788"/>
            <a:ext cx="8208962" cy="10064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hu-HU" altLang="hu-HU" sz="3000" b="0" i="0" u="none" strike="noStrike" kern="1200" cap="none" spc="0" normalizeH="0" baseline="0" noProof="0" dirty="0" smtClean="0">
                <a:ln>
                  <a:noFill/>
                </a:ln>
                <a:solidFill>
                  <a:srgbClr val="254C4B"/>
                </a:solidFill>
                <a:effectLst/>
                <a:uLnTx/>
                <a:uFillTx/>
                <a:latin typeface="Arial" charset="0"/>
                <a:ea typeface="+mn-ea"/>
                <a:cs typeface="Arial" charset="0"/>
              </a:rPr>
              <a:t>ELTE DH, Budapest</a:t>
            </a:r>
            <a:r>
              <a:rPr kumimoji="0" lang="hu-HU" altLang="hu-HU" sz="3000" b="0" i="0" u="none" strike="noStrike" kern="1200" cap="none" spc="0" normalizeH="0" baseline="0" noProof="0" dirty="0">
                <a:ln>
                  <a:noFill/>
                </a:ln>
                <a:solidFill>
                  <a:srgbClr val="254C4B"/>
                </a:solidFill>
                <a:effectLst/>
                <a:uLnTx/>
                <a:uFillTx/>
                <a:latin typeface="Arial" charset="0"/>
                <a:ea typeface="+mn-ea"/>
                <a:cs typeface="Arial" charset="0"/>
              </a:rPr>
              <a:t/>
            </a:r>
            <a:br>
              <a:rPr kumimoji="0" lang="hu-HU" altLang="hu-HU" sz="3000" b="0" i="0" u="none" strike="noStrike" kern="1200" cap="none" spc="0" normalizeH="0" baseline="0" noProof="0" dirty="0">
                <a:ln>
                  <a:noFill/>
                </a:ln>
                <a:solidFill>
                  <a:srgbClr val="254C4B"/>
                </a:solidFill>
                <a:effectLst/>
                <a:uLnTx/>
                <a:uFillTx/>
                <a:latin typeface="Arial" charset="0"/>
                <a:ea typeface="+mn-ea"/>
                <a:cs typeface="Arial" charset="0"/>
              </a:rPr>
            </a:br>
            <a:r>
              <a:rPr kumimoji="0" lang="hu-HU" altLang="hu-HU" sz="3000" b="0" i="0" u="none" strike="noStrike" kern="1200" cap="none" spc="0" normalizeH="0" baseline="0" noProof="0" dirty="0" smtClean="0">
                <a:ln>
                  <a:noFill/>
                </a:ln>
                <a:solidFill>
                  <a:srgbClr val="254C4B"/>
                </a:solidFill>
                <a:effectLst/>
                <a:uLnTx/>
                <a:uFillTx/>
                <a:latin typeface="Arial" charset="0"/>
                <a:ea typeface="+mn-ea"/>
                <a:cs typeface="Arial" charset="0"/>
              </a:rPr>
              <a:t>25 </a:t>
            </a:r>
            <a:r>
              <a:rPr kumimoji="0" lang="hu-HU" altLang="hu-HU" sz="3000" b="0" i="0" u="none" strike="noStrike" kern="1200" cap="none" spc="0" normalizeH="0" baseline="0" noProof="0" dirty="0" err="1" smtClean="0">
                <a:ln>
                  <a:noFill/>
                </a:ln>
                <a:solidFill>
                  <a:srgbClr val="254C4B"/>
                </a:solidFill>
                <a:effectLst/>
                <a:uLnTx/>
                <a:uFillTx/>
                <a:latin typeface="Arial" charset="0"/>
                <a:ea typeface="+mn-ea"/>
                <a:cs typeface="Arial" charset="0"/>
              </a:rPr>
              <a:t>September</a:t>
            </a:r>
            <a:r>
              <a:rPr kumimoji="0" lang="hu-HU" altLang="hu-HU" sz="3000" b="0" i="0" u="none" strike="noStrike" kern="1200" cap="none" spc="0" normalizeH="0" baseline="0" noProof="0" dirty="0" smtClean="0">
                <a:ln>
                  <a:noFill/>
                </a:ln>
                <a:solidFill>
                  <a:srgbClr val="254C4B"/>
                </a:solidFill>
                <a:effectLst/>
                <a:uLnTx/>
                <a:uFillTx/>
                <a:latin typeface="Arial" charset="0"/>
                <a:ea typeface="+mn-ea"/>
                <a:cs typeface="Arial" charset="0"/>
              </a:rPr>
              <a:t> </a:t>
            </a:r>
            <a:r>
              <a:rPr kumimoji="0" lang="hu-HU" altLang="hu-HU" sz="3000" b="0" i="0" u="none" strike="noStrike" kern="1200" cap="none" spc="0" normalizeH="0" baseline="0" noProof="0" dirty="0">
                <a:ln>
                  <a:noFill/>
                </a:ln>
                <a:solidFill>
                  <a:srgbClr val="254C4B"/>
                </a:solidFill>
                <a:effectLst/>
                <a:uLnTx/>
                <a:uFillTx/>
                <a:latin typeface="Arial" charset="0"/>
                <a:ea typeface="+mn-ea"/>
                <a:cs typeface="Arial" charset="0"/>
              </a:rPr>
              <a:t>2019</a:t>
            </a:r>
          </a:p>
        </p:txBody>
      </p:sp>
    </p:spTree>
    <p:extLst>
      <p:ext uri="{BB962C8B-B14F-4D97-AF65-F5344CB8AC3E}">
        <p14:creationId xmlns:p14="http://schemas.microsoft.com/office/powerpoint/2010/main" val="354904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5">
            <a:extLst>
              <a:ext uri="{FF2B5EF4-FFF2-40B4-BE49-F238E27FC236}">
                <a16:creationId xmlns:a16="http://schemas.microsoft.com/office/drawing/2014/main" id="{13212B03-D7EC-409E-B53F-621940C718B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46912A-3A9B-46B1-B5A8-E2B24D4564A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
        <p:nvSpPr>
          <p:cNvPr id="49154" name="Rectangle 2">
            <a:extLst>
              <a:ext uri="{FF2B5EF4-FFF2-40B4-BE49-F238E27FC236}">
                <a16:creationId xmlns:a16="http://schemas.microsoft.com/office/drawing/2014/main" id="{C8239847-096E-4DD1-9141-DF1BD700A9AF}"/>
              </a:ext>
            </a:extLst>
          </p:cNvPr>
          <p:cNvSpPr>
            <a:spLocks noGrp="1" noChangeArrowheads="1"/>
          </p:cNvSpPr>
          <p:nvPr>
            <p:ph type="title"/>
          </p:nvPr>
        </p:nvSpPr>
        <p:spPr>
          <a:xfrm>
            <a:off x="1981200" y="493713"/>
            <a:ext cx="8229600" cy="703262"/>
          </a:xfrm>
        </p:spPr>
        <p:txBody>
          <a:bodyPr/>
          <a:lstStyle/>
          <a:p>
            <a:r>
              <a:rPr lang="hu-HU" altLang="hu-HU" sz="2900" dirty="0" err="1">
                <a:solidFill>
                  <a:schemeClr val="tx1"/>
                </a:solidFill>
              </a:rPr>
              <a:t>Current</a:t>
            </a:r>
            <a:r>
              <a:rPr lang="hu-HU" altLang="hu-HU" sz="2900" dirty="0">
                <a:solidFill>
                  <a:schemeClr val="tx1"/>
                </a:solidFill>
              </a:rPr>
              <a:t> </a:t>
            </a:r>
            <a:r>
              <a:rPr lang="hu-HU" altLang="hu-HU" sz="2900" dirty="0" err="1">
                <a:solidFill>
                  <a:schemeClr val="tx1"/>
                </a:solidFill>
              </a:rPr>
              <a:t>results</a:t>
            </a:r>
            <a:endParaRPr lang="hu-HU" altLang="hu-HU" sz="2900" dirty="0">
              <a:solidFill>
                <a:schemeClr val="tx1"/>
              </a:solidFill>
            </a:endParaRPr>
          </a:p>
        </p:txBody>
      </p:sp>
      <p:grpSp>
        <p:nvGrpSpPr>
          <p:cNvPr id="49161" name="Group 9">
            <a:extLst>
              <a:ext uri="{FF2B5EF4-FFF2-40B4-BE49-F238E27FC236}">
                <a16:creationId xmlns:a16="http://schemas.microsoft.com/office/drawing/2014/main" id="{4DCA8FCC-F04C-4B39-A833-89878C9C01AF}"/>
              </a:ext>
            </a:extLst>
          </p:cNvPr>
          <p:cNvGrpSpPr>
            <a:grpSpLocks/>
          </p:cNvGrpSpPr>
          <p:nvPr/>
        </p:nvGrpSpPr>
        <p:grpSpPr bwMode="auto">
          <a:xfrm>
            <a:off x="6240464" y="1722438"/>
            <a:ext cx="4427537" cy="4933950"/>
            <a:chOff x="2971" y="1085"/>
            <a:chExt cx="2789" cy="3108"/>
          </a:xfrm>
        </p:grpSpPr>
        <p:pic>
          <p:nvPicPr>
            <p:cNvPr id="49158" name="Picture 6">
              <a:extLst>
                <a:ext uri="{FF2B5EF4-FFF2-40B4-BE49-F238E27FC236}">
                  <a16:creationId xmlns:a16="http://schemas.microsoft.com/office/drawing/2014/main" id="{5BC45774-EFD1-4549-BFE7-6E636CF68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 y="1085"/>
              <a:ext cx="2579" cy="28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9" name="Rectangle 7">
              <a:extLst>
                <a:ext uri="{FF2B5EF4-FFF2-40B4-BE49-F238E27FC236}">
                  <a16:creationId xmlns:a16="http://schemas.microsoft.com/office/drawing/2014/main" id="{8BBEDC4C-A6B8-4E94-A1FA-2C8BC59A0426}"/>
                </a:ext>
              </a:extLst>
            </p:cNvPr>
            <p:cNvSpPr>
              <a:spLocks noChangeArrowheads="1"/>
            </p:cNvSpPr>
            <p:nvPr/>
          </p:nvSpPr>
          <p:spPr bwMode="auto">
            <a:xfrm>
              <a:off x="2971" y="4020"/>
              <a:ext cx="278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hu-HU" altLang="hu-HU"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Source</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hlinkClick r:id="rId3"/>
                </a:rPr>
                <a:t>http://mekosztaly.oszk.hu/mia/404_workshop.html</a:t>
              </a:r>
              <a:endPar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p:txBody>
        </p:sp>
      </p:grpSp>
      <p:sp>
        <p:nvSpPr>
          <p:cNvPr id="49160" name="Rectangle 8">
            <a:extLst>
              <a:ext uri="{FF2B5EF4-FFF2-40B4-BE49-F238E27FC236}">
                <a16:creationId xmlns:a16="http://schemas.microsoft.com/office/drawing/2014/main" id="{88C0244E-78A9-47FD-AF3E-7A6E041F743C}"/>
              </a:ext>
            </a:extLst>
          </p:cNvPr>
          <p:cNvSpPr>
            <a:spLocks noGrp="1" noChangeArrowheads="1"/>
          </p:cNvSpPr>
          <p:nvPr>
            <p:ph type="body" idx="1"/>
          </p:nvPr>
        </p:nvSpPr>
        <p:spPr>
          <a:xfrm>
            <a:off x="1981201" y="1739901"/>
            <a:ext cx="4259263" cy="4893647"/>
          </a:xfrm>
          <a:noFill/>
          <a:ln/>
        </p:spPr>
        <p:txBody>
          <a:bodyPr>
            <a:spAutoFit/>
          </a:bodyPr>
          <a:lstStyle/>
          <a:p>
            <a:r>
              <a:rPr lang="hu-HU" altLang="hu-HU" sz="2000" dirty="0">
                <a:solidFill>
                  <a:schemeClr val="tx2"/>
                </a:solidFill>
              </a:rPr>
              <a:t>Professional </a:t>
            </a:r>
            <a:r>
              <a:rPr lang="hu-HU" altLang="hu-HU" sz="2000" dirty="0" err="1">
                <a:solidFill>
                  <a:schemeClr val="tx2"/>
                </a:solidFill>
              </a:rPr>
              <a:t>networking</a:t>
            </a:r>
            <a:r>
              <a:rPr lang="hu-HU" altLang="hu-HU" sz="2000" dirty="0"/>
              <a:t>: </a:t>
            </a:r>
            <a:r>
              <a:rPr lang="hu-HU" altLang="hu-HU" sz="2000" dirty="0" err="1"/>
              <a:t>establish</a:t>
            </a:r>
            <a:r>
              <a:rPr lang="hu-HU" altLang="hu-HU" sz="2000" dirty="0"/>
              <a:t> </a:t>
            </a:r>
            <a:r>
              <a:rPr lang="hu-HU" altLang="hu-HU" sz="2000" dirty="0" err="1"/>
              <a:t>partnerships</a:t>
            </a:r>
            <a:r>
              <a:rPr lang="hu-HU" altLang="hu-HU" sz="2000" dirty="0"/>
              <a:t> in Hungary and in </a:t>
            </a:r>
            <a:r>
              <a:rPr lang="hu-HU" altLang="hu-HU" sz="2000" dirty="0" err="1"/>
              <a:t>international</a:t>
            </a:r>
            <a:r>
              <a:rPr lang="hu-HU" altLang="hu-HU" sz="2000" dirty="0"/>
              <a:t> </a:t>
            </a:r>
            <a:r>
              <a:rPr lang="hu-HU" altLang="hu-HU" sz="2000" dirty="0" err="1"/>
              <a:t>field</a:t>
            </a:r>
            <a:r>
              <a:rPr lang="hu-HU" altLang="hu-HU" sz="2000" dirty="0"/>
              <a:t>, IIPC </a:t>
            </a:r>
            <a:r>
              <a:rPr lang="hu-HU" altLang="hu-HU" sz="2000" dirty="0" err="1"/>
              <a:t>membership</a:t>
            </a:r>
            <a:endParaRPr lang="hu-HU" altLang="hu-HU" sz="2000" dirty="0"/>
          </a:p>
          <a:p>
            <a:r>
              <a:rPr lang="hu-HU" altLang="hu-HU" sz="2000" dirty="0">
                <a:solidFill>
                  <a:schemeClr val="tx2"/>
                </a:solidFill>
              </a:rPr>
              <a:t>Education</a:t>
            </a:r>
            <a:r>
              <a:rPr lang="hu-HU" altLang="hu-HU" sz="2000" dirty="0"/>
              <a:t>: wiki, </a:t>
            </a:r>
            <a:r>
              <a:rPr lang="hu-HU" altLang="hu-HU" sz="2000" dirty="0" err="1"/>
              <a:t>articles</a:t>
            </a:r>
            <a:r>
              <a:rPr lang="hu-HU" altLang="hu-HU" sz="2000" dirty="0"/>
              <a:t>, mailing </a:t>
            </a:r>
            <a:r>
              <a:rPr lang="hu-HU" altLang="hu-HU" sz="2000" dirty="0" err="1"/>
              <a:t>list</a:t>
            </a:r>
            <a:r>
              <a:rPr lang="hu-HU" altLang="hu-HU" sz="2000" dirty="0"/>
              <a:t>, </a:t>
            </a:r>
            <a:r>
              <a:rPr lang="hu-HU" altLang="hu-HU" sz="2000" dirty="0" err="1"/>
              <a:t>presentations</a:t>
            </a:r>
            <a:r>
              <a:rPr lang="hu-HU" altLang="hu-HU" sz="2000" dirty="0"/>
              <a:t>, 404 workshop</a:t>
            </a:r>
          </a:p>
          <a:p>
            <a:r>
              <a:rPr lang="hu-HU" altLang="hu-HU" sz="2000" dirty="0">
                <a:solidFill>
                  <a:schemeClr val="tx2"/>
                </a:solidFill>
              </a:rPr>
              <a:t>Software </a:t>
            </a:r>
            <a:r>
              <a:rPr lang="hu-HU" altLang="hu-HU" sz="2000" dirty="0" err="1">
                <a:solidFill>
                  <a:schemeClr val="tx2"/>
                </a:solidFill>
              </a:rPr>
              <a:t>tests</a:t>
            </a:r>
            <a:r>
              <a:rPr lang="hu-HU" altLang="hu-HU" sz="2000" dirty="0"/>
              <a:t>: Heritrix, Open Wayback, Web Curator Tool (</a:t>
            </a:r>
            <a:r>
              <a:rPr lang="hu-HU" altLang="hu-HU" sz="2000" dirty="0" err="1"/>
              <a:t>furthermore</a:t>
            </a:r>
            <a:r>
              <a:rPr lang="hu-HU" altLang="hu-HU" sz="2000" dirty="0"/>
              <a:t>: </a:t>
            </a:r>
            <a:r>
              <a:rPr lang="hu-HU" altLang="hu-HU" sz="2000" dirty="0" err="1"/>
              <a:t>HTTrack</a:t>
            </a:r>
            <a:r>
              <a:rPr lang="hu-HU" altLang="hu-HU" sz="2000" dirty="0"/>
              <a:t>, </a:t>
            </a:r>
            <a:r>
              <a:rPr lang="hu-HU" altLang="hu-HU" sz="2000" dirty="0" err="1"/>
              <a:t>WARCreate</a:t>
            </a:r>
            <a:r>
              <a:rPr lang="hu-HU" altLang="hu-HU" sz="2000" dirty="0"/>
              <a:t>, Webrecorder.io, Webrecorder </a:t>
            </a:r>
            <a:r>
              <a:rPr lang="hu-HU" altLang="hu-HU" sz="2000" dirty="0" err="1"/>
              <a:t>Player</a:t>
            </a:r>
            <a:r>
              <a:rPr lang="hu-HU" altLang="hu-HU" sz="2000" dirty="0"/>
              <a:t>, WAIL</a:t>
            </a:r>
            <a:r>
              <a:rPr lang="hu-HU" altLang="hu-HU" sz="2000" dirty="0" smtClean="0"/>
              <a:t>, </a:t>
            </a:r>
            <a:r>
              <a:rPr lang="hu-HU" altLang="hu-HU" sz="2000" dirty="0" err="1" smtClean="0"/>
              <a:t>Brozzler</a:t>
            </a:r>
            <a:r>
              <a:rPr lang="hu-HU" altLang="hu-HU" sz="2000" dirty="0" smtClean="0"/>
              <a:t>, </a:t>
            </a:r>
            <a:r>
              <a:rPr lang="hu-HU" altLang="hu-HU" sz="2000" dirty="0" err="1" smtClean="0"/>
              <a:t>PyWb</a:t>
            </a:r>
            <a:r>
              <a:rPr lang="hu-HU" altLang="hu-HU" sz="2000" dirty="0" smtClean="0"/>
              <a:t>, SolrWayback)</a:t>
            </a:r>
            <a:endParaRPr lang="hu-HU" altLang="hu-HU" sz="2000" dirty="0"/>
          </a:p>
          <a:p>
            <a:r>
              <a:rPr lang="hu-HU" altLang="hu-HU" sz="2000" dirty="0">
                <a:solidFill>
                  <a:schemeClr val="tx2"/>
                </a:solidFill>
              </a:rPr>
              <a:t>Test </a:t>
            </a:r>
            <a:r>
              <a:rPr lang="hu-HU" altLang="hu-HU" sz="2000" dirty="0" err="1">
                <a:solidFill>
                  <a:schemeClr val="tx2"/>
                </a:solidFill>
              </a:rPr>
              <a:t>harvesting</a:t>
            </a:r>
            <a:r>
              <a:rPr lang="hu-HU" altLang="hu-HU" sz="2000" dirty="0"/>
              <a:t>: </a:t>
            </a:r>
            <a:r>
              <a:rPr lang="hu-HU" altLang="hu-HU" sz="2000" dirty="0" err="1"/>
              <a:t>libraries</a:t>
            </a:r>
            <a:r>
              <a:rPr lang="hu-HU" altLang="hu-HU" sz="2000" dirty="0"/>
              <a:t>, </a:t>
            </a:r>
            <a:r>
              <a:rPr lang="hu-HU" altLang="hu-HU" sz="2000" dirty="0" err="1"/>
              <a:t>museums</a:t>
            </a:r>
            <a:r>
              <a:rPr lang="hu-HU" altLang="hu-HU" sz="2000" dirty="0"/>
              <a:t>, </a:t>
            </a:r>
            <a:r>
              <a:rPr lang="hu-HU" altLang="hu-HU" sz="2000" dirty="0" err="1"/>
              <a:t>archives</a:t>
            </a:r>
            <a:r>
              <a:rPr lang="hu-HU" altLang="hu-HU" sz="2000" dirty="0"/>
              <a:t>, </a:t>
            </a:r>
            <a:r>
              <a:rPr lang="hu-HU" altLang="hu-HU" sz="2000" dirty="0" err="1"/>
              <a:t>universities</a:t>
            </a:r>
            <a:r>
              <a:rPr lang="hu-HU" altLang="hu-HU" sz="2000" dirty="0"/>
              <a:t>, </a:t>
            </a:r>
            <a:r>
              <a:rPr lang="hu-HU" altLang="hu-HU" sz="2000" dirty="0" smtClean="0"/>
              <a:t>e-</a:t>
            </a:r>
            <a:r>
              <a:rPr lang="hu-HU" altLang="hu-HU" sz="2000" dirty="0" err="1" smtClean="0"/>
              <a:t>periodicals</a:t>
            </a:r>
            <a:r>
              <a:rPr lang="hu-HU" altLang="hu-HU" sz="2000" dirty="0" smtClean="0"/>
              <a:t> etc.</a:t>
            </a:r>
            <a:endParaRPr lang="hu-HU" altLang="hu-HU" sz="2000" dirty="0"/>
          </a:p>
        </p:txBody>
      </p:sp>
    </p:spTree>
    <p:extLst>
      <p:ext uri="{BB962C8B-B14F-4D97-AF65-F5344CB8AC3E}">
        <p14:creationId xmlns:p14="http://schemas.microsoft.com/office/powerpoint/2010/main" val="324668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Dia számának helye 5"/>
          <p:cNvSpPr>
            <a:spLocks noGrp="1"/>
          </p:cNvSpPr>
          <p:nvPr>
            <p:ph type="sldNum" sz="quarter" idx="12"/>
          </p:nvPr>
        </p:nvSpPr>
        <p:spPr>
          <a:xfrm>
            <a:off x="0" y="6597650"/>
            <a:ext cx="355600" cy="152400"/>
          </a:xfrm>
          <a:solidFill>
            <a:schemeClr val="bg1"/>
          </a:solidFill>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FC671A9-0326-4711-9E62-05735DF710A6}"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344" name="Rectangle 8"/>
          <p:cNvSpPr>
            <a:spLocks noGrp="1" noChangeArrowheads="1"/>
          </p:cNvSpPr>
          <p:nvPr>
            <p:ph type="title"/>
          </p:nvPr>
        </p:nvSpPr>
        <p:spPr/>
        <p:txBody>
          <a:bodyPr/>
          <a:lstStyle/>
          <a:p>
            <a:r>
              <a:rPr lang="hu-HU" dirty="0"/>
              <a:t>Main </a:t>
            </a:r>
            <a:r>
              <a:rPr lang="hu-HU" dirty="0" err="1" smtClean="0"/>
              <a:t>research</a:t>
            </a:r>
            <a:r>
              <a:rPr lang="hu-HU" dirty="0" smtClean="0"/>
              <a:t> </a:t>
            </a:r>
            <a:r>
              <a:rPr lang="hu-HU" dirty="0" err="1" smtClean="0"/>
              <a:t>topics</a:t>
            </a:r>
            <a:endParaRPr lang="hu-HU" dirty="0"/>
          </a:p>
        </p:txBody>
      </p:sp>
      <p:sp>
        <p:nvSpPr>
          <p:cNvPr id="14345" name="Rectangle 9"/>
          <p:cNvSpPr>
            <a:spLocks noGrp="1" noChangeArrowheads="1"/>
          </p:cNvSpPr>
          <p:nvPr>
            <p:ph type="body" idx="1"/>
          </p:nvPr>
        </p:nvSpPr>
        <p:spPr/>
        <p:txBody>
          <a:bodyPr/>
          <a:lstStyle/>
          <a:p>
            <a:endParaRPr lang="hu-HU" dirty="0"/>
          </a:p>
          <a:p>
            <a:r>
              <a:rPr lang="en-US" dirty="0"/>
              <a:t>Web </a:t>
            </a:r>
            <a:r>
              <a:rPr lang="hu-HU" dirty="0"/>
              <a:t>h</a:t>
            </a:r>
            <a:r>
              <a:rPr lang="en-US" dirty="0" err="1"/>
              <a:t>istory</a:t>
            </a:r>
            <a:r>
              <a:rPr lang="en-US" dirty="0"/>
              <a:t> and </a:t>
            </a:r>
            <a:r>
              <a:rPr lang="hu-HU" dirty="0"/>
              <a:t>w</a:t>
            </a:r>
            <a:r>
              <a:rPr lang="en-US" dirty="0" err="1"/>
              <a:t>eb</a:t>
            </a:r>
            <a:r>
              <a:rPr lang="en-US" dirty="0"/>
              <a:t> </a:t>
            </a:r>
            <a:r>
              <a:rPr lang="hu-HU" dirty="0"/>
              <a:t>h</a:t>
            </a:r>
            <a:r>
              <a:rPr lang="en-US" dirty="0" err="1"/>
              <a:t>istoriography</a:t>
            </a:r>
            <a:endParaRPr lang="hu-HU" dirty="0"/>
          </a:p>
          <a:p>
            <a:endParaRPr lang="hu-HU" dirty="0"/>
          </a:p>
          <a:p>
            <a:r>
              <a:rPr lang="en-US" dirty="0"/>
              <a:t>Web archives and big data</a:t>
            </a:r>
            <a:endParaRPr lang="hu-HU" dirty="0"/>
          </a:p>
          <a:p>
            <a:endParaRPr lang="hu-HU" dirty="0"/>
          </a:p>
          <a:p>
            <a:r>
              <a:rPr lang="en-US" dirty="0"/>
              <a:t>Web </a:t>
            </a:r>
            <a:r>
              <a:rPr lang="hu-HU" dirty="0"/>
              <a:t>a</a:t>
            </a:r>
            <a:r>
              <a:rPr lang="en-US" dirty="0" err="1"/>
              <a:t>rchives</a:t>
            </a:r>
            <a:r>
              <a:rPr lang="en-US" dirty="0"/>
              <a:t> and the semantic web</a:t>
            </a:r>
            <a:endParaRPr lang="hu-HU" dirty="0"/>
          </a:p>
        </p:txBody>
      </p:sp>
    </p:spTree>
    <p:extLst>
      <p:ext uri="{BB962C8B-B14F-4D97-AF65-F5344CB8AC3E}">
        <p14:creationId xmlns:p14="http://schemas.microsoft.com/office/powerpoint/2010/main" val="2672262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hu-HU"/>
              <a:t>The object of research</a:t>
            </a:r>
          </a:p>
        </p:txBody>
      </p:sp>
      <p:sp>
        <p:nvSpPr>
          <p:cNvPr id="56323" name="Rectangle 3"/>
          <p:cNvSpPr>
            <a:spLocks noGrp="1" noChangeArrowheads="1"/>
          </p:cNvSpPr>
          <p:nvPr>
            <p:ph type="body" idx="1"/>
          </p:nvPr>
        </p:nvSpPr>
        <p:spPr/>
        <p:txBody>
          <a:bodyPr/>
          <a:lstStyle/>
          <a:p>
            <a:r>
              <a:rPr lang="hu-HU"/>
              <a:t>history of the web as a technical infrastructure</a:t>
            </a:r>
            <a:r>
              <a:rPr lang="en-US"/>
              <a:t>;</a:t>
            </a:r>
            <a:endParaRPr lang="hu-HU"/>
          </a:p>
          <a:p>
            <a:r>
              <a:rPr lang="hu-HU"/>
              <a:t>history of the web as a communication and publication platform</a:t>
            </a:r>
            <a:r>
              <a:rPr lang="en-US"/>
              <a:t>;</a:t>
            </a:r>
            <a:endParaRPr lang="hu-HU"/>
          </a:p>
          <a:p>
            <a:r>
              <a:rPr lang="hu-HU"/>
              <a:t>history of a certain topic, event, institution, person etc. as </a:t>
            </a:r>
            <a:r>
              <a:rPr lang="en-US"/>
              <a:t>it </a:t>
            </a:r>
            <a:r>
              <a:rPr lang="hu-HU"/>
              <a:t>was reflected on the web</a:t>
            </a:r>
            <a:r>
              <a:rPr lang="en-US"/>
              <a:t>;</a:t>
            </a:r>
          </a:p>
          <a:p>
            <a:r>
              <a:rPr lang="en-US"/>
              <a:t>archived textual and visual web content or webserver logs as subjects of big data analysis </a:t>
            </a:r>
            <a:r>
              <a:rPr lang="en-US" i="1"/>
              <a:t>(e.g. for machine learning, for analyzing user characteristics)</a:t>
            </a:r>
            <a:r>
              <a:rPr lang="en-US"/>
              <a:t>.</a:t>
            </a:r>
            <a:endParaRPr lang="hu-HU"/>
          </a:p>
        </p:txBody>
      </p:sp>
      <p:sp>
        <p:nvSpPr>
          <p:cNvPr id="56324"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9A44B55-3460-4A81-98AF-0D57BCA8A38A}"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2175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The level of research</a:t>
            </a:r>
            <a:endParaRPr lang="hu-HU"/>
          </a:p>
        </p:txBody>
      </p:sp>
      <p:sp>
        <p:nvSpPr>
          <p:cNvPr id="57347" name="Rectangle 3"/>
          <p:cNvSpPr>
            <a:spLocks noGrp="1" noChangeArrowheads="1"/>
          </p:cNvSpPr>
          <p:nvPr>
            <p:ph type="body" idx="1"/>
          </p:nvPr>
        </p:nvSpPr>
        <p:spPr/>
        <p:txBody>
          <a:bodyPr/>
          <a:lstStyle/>
          <a:p>
            <a:pPr>
              <a:spcBef>
                <a:spcPct val="60000"/>
              </a:spcBef>
            </a:pPr>
            <a:endParaRPr lang="en-US" sz="1500"/>
          </a:p>
          <a:p>
            <a:pPr>
              <a:spcBef>
                <a:spcPct val="60000"/>
              </a:spcBef>
            </a:pPr>
            <a:r>
              <a:rPr lang="en-US"/>
              <a:t>individual files or webpages;</a:t>
            </a:r>
          </a:p>
          <a:p>
            <a:pPr>
              <a:spcBef>
                <a:spcPct val="60000"/>
              </a:spcBef>
            </a:pPr>
            <a:r>
              <a:rPr lang="en-US"/>
              <a:t>individual website(s);</a:t>
            </a:r>
          </a:p>
          <a:p>
            <a:pPr>
              <a:spcBef>
                <a:spcPct val="60000"/>
              </a:spcBef>
            </a:pPr>
            <a:r>
              <a:rPr lang="en-US"/>
              <a:t>certain domain(s);</a:t>
            </a:r>
          </a:p>
          <a:p>
            <a:pPr>
              <a:spcBef>
                <a:spcPct val="60000"/>
              </a:spcBef>
            </a:pPr>
            <a:r>
              <a:rPr lang="en-US"/>
              <a:t>the whole websphere.</a:t>
            </a:r>
            <a:endParaRPr lang="hu-HU"/>
          </a:p>
        </p:txBody>
      </p:sp>
      <p:pic>
        <p:nvPicPr>
          <p:cNvPr id="57348" name="Picture 4"/>
          <p:cNvPicPr>
            <a:picLocks noChangeAspect="1" noChangeArrowheads="1"/>
          </p:cNvPicPr>
          <p:nvPr/>
        </p:nvPicPr>
        <p:blipFill>
          <a:blip r:embed="rId2"/>
          <a:srcRect/>
          <a:stretch>
            <a:fillRect/>
          </a:stretch>
        </p:blipFill>
        <p:spPr bwMode="auto">
          <a:xfrm>
            <a:off x="6929438" y="307975"/>
            <a:ext cx="4575175" cy="5872163"/>
          </a:xfrm>
          <a:prstGeom prst="rect">
            <a:avLst/>
          </a:prstGeom>
          <a:noFill/>
          <a:ln w="9525">
            <a:noFill/>
            <a:miter lim="800000"/>
            <a:headEnd/>
            <a:tailEnd/>
          </a:ln>
          <a:effectLst/>
        </p:spPr>
      </p:pic>
      <p:sp>
        <p:nvSpPr>
          <p:cNvPr id="57349"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55364F5-DC5A-44A7-9655-9FBF9483D7A4}"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3721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Problems</a:t>
            </a:r>
            <a:endParaRPr lang="hu-HU"/>
          </a:p>
        </p:txBody>
      </p:sp>
      <p:sp>
        <p:nvSpPr>
          <p:cNvPr id="58371" name="Rectangle 3"/>
          <p:cNvSpPr>
            <a:spLocks noGrp="1" noChangeArrowheads="1"/>
          </p:cNvSpPr>
          <p:nvPr>
            <p:ph type="body" idx="1"/>
          </p:nvPr>
        </p:nvSpPr>
        <p:spPr/>
        <p:txBody>
          <a:bodyPr/>
          <a:lstStyle/>
          <a:p>
            <a:r>
              <a:rPr lang="en-US"/>
              <a:t>incomplete mementos, archive or playback errors;</a:t>
            </a:r>
          </a:p>
          <a:p>
            <a:r>
              <a:rPr lang="en-US"/>
              <a:t>temporal drift and live web leakage </a:t>
            </a:r>
            <a:br>
              <a:rPr lang="en-US"/>
            </a:br>
            <a:r>
              <a:rPr lang="en-US" i="1"/>
              <a:t>(different chronological versions of the elements of </a:t>
            </a:r>
            <a:br>
              <a:rPr lang="en-US" i="1"/>
            </a:br>
            <a:r>
              <a:rPr lang="en-US" i="1"/>
              <a:t>a certain webpage or website displayed together)</a:t>
            </a:r>
            <a:r>
              <a:rPr lang="en-US"/>
              <a:t>;</a:t>
            </a:r>
          </a:p>
          <a:p>
            <a:r>
              <a:rPr lang="en-US"/>
              <a:t>authenticity of the archived files;</a:t>
            </a:r>
          </a:p>
          <a:p>
            <a:r>
              <a:rPr lang="en-US"/>
              <a:t>duplicates and URL address changes of websites;</a:t>
            </a:r>
          </a:p>
          <a:p>
            <a:r>
              <a:rPr lang="en-US"/>
              <a:t>change of the whole content on a certain domain, etc.</a:t>
            </a:r>
            <a:endParaRPr lang="hu-HU"/>
          </a:p>
        </p:txBody>
      </p:sp>
      <p:sp>
        <p:nvSpPr>
          <p:cNvPr id="58372"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BBCC7F2-D114-4245-BFB9-3A9D585C451F}"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1668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Web archives and big data</a:t>
            </a:r>
            <a:endParaRPr lang="hu-HU"/>
          </a:p>
        </p:txBody>
      </p:sp>
      <p:sp>
        <p:nvSpPr>
          <p:cNvPr id="59396"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52A701-8687-4B52-B863-4401B2184D4F}"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59397" name="Picture 5"/>
          <p:cNvPicPr>
            <a:picLocks noGrp="1" noChangeAspect="1" noChangeArrowheads="1"/>
          </p:cNvPicPr>
          <p:nvPr>
            <p:ph type="body" idx="1"/>
          </p:nvPr>
        </p:nvPicPr>
        <p:blipFill>
          <a:blip r:embed="rId2"/>
          <a:srcRect/>
          <a:stretch>
            <a:fillRect/>
          </a:stretch>
        </p:blipFill>
        <p:spPr>
          <a:xfrm>
            <a:off x="5707063" y="1798638"/>
            <a:ext cx="5880100" cy="4383087"/>
          </a:xfrm>
          <a:noFill/>
          <a:ln/>
        </p:spPr>
      </p:pic>
      <p:sp>
        <p:nvSpPr>
          <p:cNvPr id="59398" name="Text Box 6"/>
          <p:cNvSpPr txBox="1">
            <a:spLocks noChangeArrowheads="1"/>
          </p:cNvSpPr>
          <p:nvPr/>
        </p:nvSpPr>
        <p:spPr bwMode="auto">
          <a:xfrm>
            <a:off x="895350" y="1927225"/>
            <a:ext cx="4679950" cy="42608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The web archives as large corpora </a:t>
            </a:r>
            <a:br>
              <a:rPr kumimoji="0" lang="en-US" sz="2100" b="0" i="0" u="none" strike="noStrike" kern="1200" cap="none" spc="0" normalizeH="0" baseline="0" noProof="0">
                <a:ln>
                  <a:noFill/>
                </a:ln>
                <a:solidFill>
                  <a:srgbClr val="000000"/>
                </a:solidFill>
                <a:effectLst/>
                <a:uLnTx/>
                <a:uFillTx/>
                <a:latin typeface="Arial" charset="0"/>
                <a:ea typeface="+mn-ea"/>
                <a:cs typeface="Arial" charset="0"/>
              </a:rPr>
            </a:b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can be a research subject of several projects in data science field.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The concept of linked and open data have led the necessity of processing large amounts of semi-structured data in web archives quickly, and retrieve valuable information.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A new way of collaboration can be formed among public collections, web archivists and data scientists in this context. </a:t>
            </a:r>
            <a:endParaRPr kumimoji="0" lang="hu-HU" sz="2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49460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hu-HU"/>
              <a:t>Types of data </a:t>
            </a:r>
            <a:r>
              <a:rPr lang="en-US"/>
              <a:t>and mining</a:t>
            </a:r>
            <a:endParaRPr lang="hu-HU"/>
          </a:p>
        </p:txBody>
      </p:sp>
      <p:sp>
        <p:nvSpPr>
          <p:cNvPr id="60419" name="Rectangle 3"/>
          <p:cNvSpPr>
            <a:spLocks noGrp="1" noChangeArrowheads="1"/>
          </p:cNvSpPr>
          <p:nvPr>
            <p:ph type="body" idx="1"/>
          </p:nvPr>
        </p:nvSpPr>
        <p:spPr/>
        <p:txBody>
          <a:bodyPr/>
          <a:lstStyle/>
          <a:p>
            <a:r>
              <a:rPr lang="hu-HU"/>
              <a:t>web </a:t>
            </a:r>
            <a:r>
              <a:rPr lang="en-US"/>
              <a:t>and transaction </a:t>
            </a:r>
            <a:r>
              <a:rPr lang="hu-HU"/>
              <a:t>data </a:t>
            </a:r>
            <a:r>
              <a:rPr lang="hu-HU" i="1"/>
              <a:t>(</a:t>
            </a:r>
            <a:r>
              <a:rPr lang="en-US" i="1"/>
              <a:t>e.g.</a:t>
            </a:r>
            <a:r>
              <a:rPr lang="hu-HU" i="1"/>
              <a:t> log</a:t>
            </a:r>
            <a:r>
              <a:rPr lang="en-US" i="1"/>
              <a:t> data, geolocations</a:t>
            </a:r>
            <a:r>
              <a:rPr lang="hu-HU" i="1"/>
              <a:t>)</a:t>
            </a:r>
            <a:r>
              <a:rPr lang="en-US"/>
              <a:t>;</a:t>
            </a:r>
          </a:p>
          <a:p>
            <a:r>
              <a:rPr lang="en-US"/>
              <a:t>structural data </a:t>
            </a:r>
            <a:r>
              <a:rPr lang="en-US" i="1"/>
              <a:t>(e.g. link graphs)</a:t>
            </a:r>
          </a:p>
          <a:p>
            <a:r>
              <a:rPr lang="en-US"/>
              <a:t>content data </a:t>
            </a:r>
            <a:r>
              <a:rPr lang="en-US" i="1"/>
              <a:t>(e.g. textual or visual information)</a:t>
            </a:r>
            <a:r>
              <a:rPr lang="en-US"/>
              <a:t>.</a:t>
            </a:r>
          </a:p>
          <a:p>
            <a:endParaRPr lang="en-US" sz="2000"/>
          </a:p>
          <a:p>
            <a:r>
              <a:rPr lang="en-US"/>
              <a:t>web usage mining;</a:t>
            </a:r>
          </a:p>
          <a:p>
            <a:r>
              <a:rPr lang="en-US"/>
              <a:t>web structure mining;</a:t>
            </a:r>
          </a:p>
          <a:p>
            <a:r>
              <a:rPr lang="en-US"/>
              <a:t>web content mining.</a:t>
            </a:r>
            <a:endParaRPr lang="hu-HU"/>
          </a:p>
        </p:txBody>
      </p:sp>
      <p:sp>
        <p:nvSpPr>
          <p:cNvPr id="60420"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A8B4947-CEB8-457C-AA23-878AB99C9575}"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457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Example: </a:t>
            </a:r>
            <a:r>
              <a:rPr lang="hu-HU"/>
              <a:t>BUDDAH</a:t>
            </a:r>
            <a:r>
              <a:rPr lang="en-US"/>
              <a:t/>
            </a:r>
            <a:br>
              <a:rPr lang="en-US"/>
            </a:br>
            <a:r>
              <a:rPr lang="en-US">
                <a:latin typeface="Arial" charset="0"/>
              </a:rPr>
              <a:t>(Big UK Domain Data for the Arts and Humanities)</a:t>
            </a:r>
            <a:r>
              <a:rPr lang="en-US"/>
              <a:t> </a:t>
            </a:r>
            <a:endParaRPr lang="hu-HU"/>
          </a:p>
        </p:txBody>
      </p:sp>
      <p:sp>
        <p:nvSpPr>
          <p:cNvPr id="61443" name="Rectangle 3"/>
          <p:cNvSpPr>
            <a:spLocks noGrp="1" noChangeArrowheads="1"/>
          </p:cNvSpPr>
          <p:nvPr>
            <p:ph type="body" idx="1"/>
          </p:nvPr>
        </p:nvSpPr>
        <p:spPr>
          <a:xfrm>
            <a:off x="1016000" y="1905000"/>
            <a:ext cx="5473700" cy="4038600"/>
          </a:xfrm>
        </p:spPr>
        <p:txBody>
          <a:bodyPr/>
          <a:lstStyle/>
          <a:p>
            <a:r>
              <a:rPr lang="en-US" sz="2600"/>
              <a:t>65 TB dataset containing crawls of the .uk domain from 1996 to 2013;</a:t>
            </a:r>
          </a:p>
          <a:p>
            <a:r>
              <a:rPr lang="hu-HU" sz="2600"/>
              <a:t>SHINE</a:t>
            </a:r>
            <a:r>
              <a:rPr lang="en-US" sz="2600"/>
              <a:t> </a:t>
            </a:r>
            <a:r>
              <a:rPr lang="hu-HU" sz="2600"/>
              <a:t>historical search engine</a:t>
            </a:r>
            <a:r>
              <a:rPr lang="en-US" sz="2600"/>
              <a:t>;</a:t>
            </a:r>
          </a:p>
          <a:p>
            <a:r>
              <a:rPr lang="en-US" sz="2600"/>
              <a:t>t</a:t>
            </a:r>
            <a:r>
              <a:rPr lang="hu-HU" sz="2600"/>
              <a:t>rend analysis</a:t>
            </a:r>
            <a:r>
              <a:rPr lang="en-US" sz="2600"/>
              <a:t>;</a:t>
            </a:r>
          </a:p>
          <a:p>
            <a:r>
              <a:rPr lang="en-US" sz="2600"/>
              <a:t>information visualizations</a:t>
            </a:r>
            <a:r>
              <a:rPr lang="hu-HU" sz="2600"/>
              <a:t> ...</a:t>
            </a:r>
            <a:endParaRPr lang="en-US" sz="2600"/>
          </a:p>
          <a:p>
            <a:endParaRPr lang="en-US" sz="1200"/>
          </a:p>
          <a:p>
            <a:r>
              <a:rPr lang="en-US" sz="2600"/>
              <a:t>homepage: </a:t>
            </a:r>
            <a:r>
              <a:rPr lang="hu-HU" sz="2600">
                <a:hlinkClick r:id="rId2"/>
              </a:rPr>
              <a:t>buddah.projects.history.ac.uk</a:t>
            </a:r>
            <a:endParaRPr lang="hu-HU" sz="2600"/>
          </a:p>
        </p:txBody>
      </p:sp>
      <p:pic>
        <p:nvPicPr>
          <p:cNvPr id="61444" name="Picture 4"/>
          <p:cNvPicPr>
            <a:picLocks noChangeAspect="1" noChangeArrowheads="1"/>
          </p:cNvPicPr>
          <p:nvPr/>
        </p:nvPicPr>
        <p:blipFill>
          <a:blip r:embed="rId3"/>
          <a:srcRect/>
          <a:stretch>
            <a:fillRect/>
          </a:stretch>
        </p:blipFill>
        <p:spPr bwMode="auto">
          <a:xfrm>
            <a:off x="6384925" y="1797050"/>
            <a:ext cx="5197475" cy="4346575"/>
          </a:xfrm>
          <a:prstGeom prst="rect">
            <a:avLst/>
          </a:prstGeom>
          <a:noFill/>
          <a:ln w="9525">
            <a:noFill/>
            <a:miter lim="800000"/>
            <a:headEnd/>
            <a:tailEnd/>
          </a:ln>
          <a:effectLst/>
        </p:spPr>
      </p:pic>
      <p:sp>
        <p:nvSpPr>
          <p:cNvPr id="61447"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7E554E8-DC47-4A0F-8710-D90767FA1CF2}"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54582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Web </a:t>
            </a:r>
            <a:r>
              <a:rPr lang="hu-HU"/>
              <a:t>a</a:t>
            </a:r>
            <a:r>
              <a:rPr lang="en-US"/>
              <a:t>rchives and </a:t>
            </a:r>
            <a:r>
              <a:rPr lang="hu-HU"/>
              <a:t/>
            </a:r>
            <a:br>
              <a:rPr lang="hu-HU"/>
            </a:br>
            <a:r>
              <a:rPr lang="en-US"/>
              <a:t>the semantic web</a:t>
            </a:r>
            <a:endParaRPr lang="hu-HU"/>
          </a:p>
        </p:txBody>
      </p:sp>
      <p:sp>
        <p:nvSpPr>
          <p:cNvPr id="62467" name="Rectangle 3"/>
          <p:cNvSpPr>
            <a:spLocks noGrp="1" noChangeArrowheads="1"/>
          </p:cNvSpPr>
          <p:nvPr>
            <p:ph type="body" idx="1"/>
          </p:nvPr>
        </p:nvSpPr>
        <p:spPr>
          <a:xfrm>
            <a:off x="1016000" y="1905000"/>
            <a:ext cx="6051550" cy="4038600"/>
          </a:xfrm>
        </p:spPr>
        <p:txBody>
          <a:bodyPr/>
          <a:lstStyle/>
          <a:p>
            <a:pPr marL="0" indent="0">
              <a:buFont typeface="Wingdings" pitchFamily="2" charset="2"/>
              <a:buNone/>
            </a:pPr>
            <a:r>
              <a:rPr lang="hu-HU" sz="2100"/>
              <a:t>T</a:t>
            </a:r>
            <a:r>
              <a:rPr lang="en-US" sz="2100"/>
              <a:t>he absence of efficient and meaningful exploration methods of the archived content </a:t>
            </a:r>
            <a:r>
              <a:rPr lang="hu-HU" sz="2100"/>
              <a:t/>
            </a:r>
            <a:br>
              <a:rPr lang="hu-HU" sz="2100"/>
            </a:br>
            <a:r>
              <a:rPr lang="en-US" sz="2100"/>
              <a:t>is a really major hurdle in the way to turn web archives to a usable and useful information resource. </a:t>
            </a:r>
            <a:endParaRPr lang="hu-HU" sz="2100"/>
          </a:p>
          <a:p>
            <a:pPr marL="0" indent="0">
              <a:buFont typeface="Wingdings" pitchFamily="2" charset="2"/>
              <a:buNone/>
            </a:pPr>
            <a:r>
              <a:rPr lang="en-US" sz="2100"/>
              <a:t>A major challenge in information science can </a:t>
            </a:r>
            <a:r>
              <a:rPr lang="hu-HU" sz="2100"/>
              <a:t/>
            </a:r>
            <a:br>
              <a:rPr lang="hu-HU" sz="2100"/>
            </a:br>
            <a:r>
              <a:rPr lang="en-US" sz="2100"/>
              <a:t>be the adaptation of semantic web tools and methods to web archive environments. </a:t>
            </a:r>
            <a:endParaRPr lang="hu-HU" sz="2100"/>
          </a:p>
          <a:p>
            <a:pPr marL="0" indent="0">
              <a:buFont typeface="Wingdings" pitchFamily="2" charset="2"/>
              <a:buNone/>
            </a:pPr>
            <a:r>
              <a:rPr lang="en-US" sz="2100"/>
              <a:t>The web archives must be a part of the linked data universe with advanced query and integration capabilities, must be able to directly exploitable by other systems and tools. </a:t>
            </a:r>
            <a:endParaRPr lang="hu-HU" sz="2100"/>
          </a:p>
        </p:txBody>
      </p:sp>
      <p:pic>
        <p:nvPicPr>
          <p:cNvPr id="62468" name="Picture 4"/>
          <p:cNvPicPr>
            <a:picLocks noChangeAspect="1" noChangeArrowheads="1"/>
          </p:cNvPicPr>
          <p:nvPr/>
        </p:nvPicPr>
        <p:blipFill>
          <a:blip r:embed="rId2"/>
          <a:srcRect/>
          <a:stretch>
            <a:fillRect/>
          </a:stretch>
        </p:blipFill>
        <p:spPr bwMode="auto">
          <a:xfrm>
            <a:off x="7104063" y="812800"/>
            <a:ext cx="4422775" cy="5272088"/>
          </a:xfrm>
          <a:prstGeom prst="rect">
            <a:avLst/>
          </a:prstGeom>
          <a:noFill/>
          <a:ln w="9525">
            <a:noFill/>
            <a:miter lim="800000"/>
            <a:headEnd/>
            <a:tailEnd/>
          </a:ln>
          <a:effectLst/>
        </p:spPr>
      </p:pic>
      <p:sp>
        <p:nvSpPr>
          <p:cNvPr id="62469"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5BDD459-170B-4035-A9A0-28271D1219A3}"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28568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hu-HU"/>
              <a:t>Possible methods</a:t>
            </a:r>
          </a:p>
        </p:txBody>
      </p:sp>
      <p:pic>
        <p:nvPicPr>
          <p:cNvPr id="63492" name="Picture 4"/>
          <p:cNvPicPr>
            <a:picLocks noGrp="1" noChangeAspect="1" noChangeArrowheads="1"/>
          </p:cNvPicPr>
          <p:nvPr>
            <p:ph type="body" idx="1"/>
          </p:nvPr>
        </p:nvPicPr>
        <p:blipFill>
          <a:blip r:embed="rId2"/>
          <a:srcRect/>
          <a:stretch>
            <a:fillRect/>
          </a:stretch>
        </p:blipFill>
        <p:spPr>
          <a:xfrm>
            <a:off x="5248275" y="1965325"/>
            <a:ext cx="6592888" cy="2832100"/>
          </a:xfrm>
          <a:noFill/>
          <a:ln/>
        </p:spPr>
      </p:pic>
      <p:sp>
        <p:nvSpPr>
          <p:cNvPr id="63493"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4BF0911-D7A4-4EF0-93F0-03B748E45B9E}"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494" name="Rectangle 6"/>
          <p:cNvSpPr>
            <a:spLocks noChangeArrowheads="1"/>
          </p:cNvSpPr>
          <p:nvPr/>
        </p:nvSpPr>
        <p:spPr bwMode="auto">
          <a:xfrm>
            <a:off x="838200" y="1905000"/>
            <a:ext cx="4402138" cy="40386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hu-HU" sz="2600" b="0" i="0" u="none" strike="noStrike" kern="1200" cap="none" spc="0" normalizeH="0" baseline="0" noProof="0">
                <a:ln>
                  <a:noFill/>
                </a:ln>
                <a:solidFill>
                  <a:srgbClr val="000000"/>
                </a:solidFill>
                <a:effectLst/>
                <a:uLnTx/>
                <a:uFillTx/>
                <a:latin typeface="Arial" charset="0"/>
                <a:ea typeface="+mn-ea"/>
                <a:cs typeface="Arial" charset="0"/>
              </a:rPr>
              <a:t>extracting entities</a:t>
            </a: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generation of RDF triples;</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enrichment of entities from external sources;</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publication of linked data;</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advanced queries and ranking models based </a:t>
            </a:r>
            <a:br>
              <a:rPr kumimoji="0" lang="en-US" sz="2600" b="0" i="0" u="none" strike="noStrike" kern="1200" cap="none" spc="0" normalizeH="0" baseline="0" noProof="0">
                <a:ln>
                  <a:noFill/>
                </a:ln>
                <a:solidFill>
                  <a:srgbClr val="000000"/>
                </a:solidFill>
                <a:effectLst/>
                <a:uLnTx/>
                <a:uFillTx/>
                <a:latin typeface="Arial" charset="0"/>
                <a:ea typeface="+mn-ea"/>
                <a:cs typeface="Arial" charset="0"/>
              </a:rPr>
            </a:b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on semantic data.</a:t>
            </a:r>
            <a:endParaRPr kumimoji="0" lang="hu-HU" sz="26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495" name="Text Box 7"/>
          <p:cNvSpPr txBox="1">
            <a:spLocks noChangeArrowheads="1"/>
          </p:cNvSpPr>
          <p:nvPr/>
        </p:nvSpPr>
        <p:spPr bwMode="auto">
          <a:xfrm>
            <a:off x="5380038" y="4970463"/>
            <a:ext cx="6232525" cy="10541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 The process of constructing a semantic layer </a:t>
            </a:r>
            <a:br>
              <a:rPr kumimoji="0" lang="en-US" sz="2100" b="0" i="0" u="none" strike="noStrike" kern="1200" cap="none" spc="0" normalizeH="0" baseline="0" noProof="0">
                <a:ln>
                  <a:noFill/>
                </a:ln>
                <a:solidFill>
                  <a:srgbClr val="000000"/>
                </a:solidFill>
                <a:effectLst/>
                <a:uLnTx/>
                <a:uFillTx/>
                <a:latin typeface="Arial" charset="0"/>
                <a:ea typeface="+mn-ea"/>
                <a:cs typeface="Arial" charset="0"/>
              </a:rPr>
            </a:b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in the </a:t>
            </a:r>
            <a:r>
              <a:rPr kumimoji="0" lang="it-IT" sz="2100" b="0" i="0" u="none" strike="noStrike" kern="1200" cap="none" spc="0" normalizeH="0" baseline="0" noProof="0">
                <a:ln>
                  <a:noFill/>
                </a:ln>
                <a:solidFill>
                  <a:srgbClr val="000000"/>
                </a:solidFill>
                <a:effectLst/>
                <a:uLnTx/>
                <a:uFillTx/>
                <a:latin typeface="Arial" charset="0"/>
                <a:ea typeface="+mn-ea"/>
                <a:cs typeface="Arial" charset="0"/>
              </a:rPr>
              <a:t>Open Web Archive data model, </a:t>
            </a:r>
            <a:br>
              <a:rPr kumimoji="0" lang="it-IT" sz="2100" b="0" i="0" u="none" strike="noStrike" kern="1200" cap="none" spc="0" normalizeH="0" baseline="0" noProof="0">
                <a:ln>
                  <a:noFill/>
                </a:ln>
                <a:solidFill>
                  <a:srgbClr val="000000"/>
                </a:solidFill>
                <a:effectLst/>
                <a:uLnTx/>
                <a:uFillTx/>
                <a:latin typeface="Arial" charset="0"/>
                <a:ea typeface="+mn-ea"/>
                <a:cs typeface="Arial" charset="0"/>
              </a:rPr>
            </a:br>
            <a:r>
              <a:rPr kumimoji="0" lang="it-IT" sz="2100" b="0" i="0" u="none" strike="noStrike" kern="1200" cap="none" spc="0" normalizeH="0" baseline="0" noProof="0">
                <a:ln>
                  <a:noFill/>
                </a:ln>
                <a:solidFill>
                  <a:srgbClr val="000000"/>
                </a:solidFill>
                <a:effectLst/>
                <a:uLnTx/>
                <a:uFillTx/>
                <a:latin typeface="Arial" charset="0"/>
                <a:ea typeface="+mn-ea"/>
                <a:cs typeface="Arial" charset="0"/>
              </a:rPr>
              <a:t>proposed by </a:t>
            </a:r>
            <a:r>
              <a:rPr kumimoji="0" lang="en-GB" sz="2100" b="0" i="0" u="none" strike="noStrike" kern="1200" cap="none" spc="0" normalizeH="0" baseline="0" noProof="0">
                <a:ln>
                  <a:noFill/>
                </a:ln>
                <a:solidFill>
                  <a:srgbClr val="000000"/>
                </a:solidFill>
                <a:effectLst/>
                <a:uLnTx/>
                <a:uFillTx/>
                <a:latin typeface="Arial" charset="0"/>
                <a:ea typeface="+mn-ea"/>
                <a:cs typeface="Arial" charset="0"/>
              </a:rPr>
              <a:t>Fafalios, Holzmann, et al. in 2018.</a:t>
            </a:r>
            <a:r>
              <a:rPr kumimoji="0" lang="hu-HU" sz="2100" b="0" i="0" u="none" strike="noStrike" kern="1200" cap="none" spc="0" normalizeH="0" baseline="0" noProof="0">
                <a:ln>
                  <a:noFill/>
                </a:ln>
                <a:solidFill>
                  <a:srgbClr val="000000"/>
                </a:solidFill>
                <a:effectLst/>
                <a:uLnTx/>
                <a:uFillTx/>
                <a:latin typeface="Arial" charset="0"/>
                <a:ea typeface="+mn-ea"/>
                <a:cs typeface="Arial" charset="0"/>
              </a:rPr>
              <a:t> </a:t>
            </a:r>
          </a:p>
        </p:txBody>
      </p:sp>
    </p:spTree>
    <p:extLst>
      <p:ext uri="{BB962C8B-B14F-4D97-AF65-F5344CB8AC3E}">
        <p14:creationId xmlns:p14="http://schemas.microsoft.com/office/powerpoint/2010/main" val="1922413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6365875" y="2068513"/>
            <a:ext cx="5402263" cy="39401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The archived web material can be defined as a major research subject itself. </a:t>
            </a:r>
            <a:endParaRPr kumimoji="0" lang="hu-HU" sz="21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Librarians, archivists, information scientists, professionals in Digital Humanities, data scientists and IT-developers can work together on analysing large archived web corpora focusing on several structural and content-based features. </a:t>
            </a:r>
            <a:endParaRPr kumimoji="0" lang="hu-HU" sz="21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New scientific disciplines have emerged through these research activities in the past ten years</a:t>
            </a:r>
            <a:r>
              <a:rPr kumimoji="0" lang="hu-HU" sz="2100" b="0" i="0" u="none" strike="noStrike" kern="1200" cap="none" spc="0" normalizeH="0" baseline="0" noProof="0">
                <a:ln>
                  <a:noFill/>
                </a:ln>
                <a:solidFill>
                  <a:srgbClr val="000000"/>
                </a:solidFill>
                <a:effectLst/>
                <a:uLnTx/>
                <a:uFillTx/>
                <a:latin typeface="Arial" charset="0"/>
                <a:ea typeface="+mn-ea"/>
                <a:cs typeface="Arial" charset="0"/>
              </a:rPr>
              <a:t>,</a:t>
            </a:r>
            <a:r>
              <a:rPr kumimoji="0" lang="en-US" sz="2100" b="0" i="0" u="none" strike="noStrike" kern="1200" cap="none" spc="0" normalizeH="0" baseline="0" noProof="0">
                <a:ln>
                  <a:noFill/>
                </a:ln>
                <a:solidFill>
                  <a:srgbClr val="000000"/>
                </a:solidFill>
                <a:effectLst/>
                <a:uLnTx/>
                <a:uFillTx/>
                <a:latin typeface="Arial" charset="0"/>
                <a:ea typeface="+mn-ea"/>
                <a:cs typeface="Arial" charset="0"/>
              </a:rPr>
              <a:t> such as web history</a:t>
            </a:r>
            <a:r>
              <a:rPr kumimoji="0" lang="hu-HU" sz="2100" b="0" i="0" u="none" strike="noStrike" kern="1200" cap="none" spc="0" normalizeH="0" baseline="0" noProof="0">
                <a:ln>
                  <a:noFill/>
                </a:ln>
                <a:solidFill>
                  <a:srgbClr val="000000"/>
                </a:solidFill>
                <a:effectLst/>
                <a:uLnTx/>
                <a:uFillTx/>
                <a:latin typeface="Arial" charset="0"/>
                <a:ea typeface="+mn-ea"/>
                <a:cs typeface="Arial" charset="0"/>
              </a:rPr>
              <a:t>.</a:t>
            </a:r>
          </a:p>
        </p:txBody>
      </p:sp>
      <p:pic>
        <p:nvPicPr>
          <p:cNvPr id="52229" name="Picture 5"/>
          <p:cNvPicPr>
            <a:picLocks noChangeAspect="1" noChangeArrowheads="1"/>
          </p:cNvPicPr>
          <p:nvPr/>
        </p:nvPicPr>
        <p:blipFill>
          <a:blip r:embed="rId2"/>
          <a:srcRect/>
          <a:stretch>
            <a:fillRect/>
          </a:stretch>
        </p:blipFill>
        <p:spPr bwMode="auto">
          <a:xfrm>
            <a:off x="762000" y="2128838"/>
            <a:ext cx="5332413" cy="3813175"/>
          </a:xfrm>
          <a:prstGeom prst="rect">
            <a:avLst/>
          </a:prstGeom>
          <a:noFill/>
          <a:ln w="9525">
            <a:noFill/>
            <a:miter lim="800000"/>
            <a:headEnd/>
            <a:tailEnd/>
          </a:ln>
          <a:effectLst/>
        </p:spPr>
      </p:pic>
      <p:sp>
        <p:nvSpPr>
          <p:cNvPr id="52230" name="Rectangle 6"/>
          <p:cNvSpPr>
            <a:spLocks noGrp="1" noChangeArrowheads="1"/>
          </p:cNvSpPr>
          <p:nvPr>
            <p:ph type="title"/>
          </p:nvPr>
        </p:nvSpPr>
        <p:spPr/>
        <p:txBody>
          <a:bodyPr/>
          <a:lstStyle/>
          <a:p>
            <a:r>
              <a:rPr lang="hu-HU"/>
              <a:t>Digital sources of research</a:t>
            </a:r>
          </a:p>
        </p:txBody>
      </p:sp>
      <p:sp>
        <p:nvSpPr>
          <p:cNvPr id="52231"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5B4B283-9039-416A-B9CF-D64A1B052750}"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35691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SolrMIA</a:t>
            </a:r>
            <a:br>
              <a:rPr lang="en-US"/>
            </a:br>
            <a:r>
              <a:rPr lang="en-US">
                <a:latin typeface="Arial" charset="0"/>
              </a:rPr>
              <a:t>(search engine of the Hungarian demo web archive)</a:t>
            </a:r>
            <a:endParaRPr lang="hu-HU">
              <a:latin typeface="Arial" charset="0"/>
            </a:endParaRPr>
          </a:p>
        </p:txBody>
      </p:sp>
      <p:sp>
        <p:nvSpPr>
          <p:cNvPr id="64516" name="Dia számának helye 5"/>
          <p:cNvSpPr txBox="1">
            <a:spLocks noGrp="1"/>
          </p:cNvSpPr>
          <p:nvPr/>
        </p:nvSpPr>
        <p:spPr bwMode="auto">
          <a:xfrm>
            <a:off x="0" y="6597650"/>
            <a:ext cx="355600" cy="152400"/>
          </a:xfrm>
          <a:prstGeom prst="rect">
            <a:avLst/>
          </a:prstGeom>
          <a:solidFill>
            <a:schemeClr val="bg1"/>
          </a:solidFill>
          <a:ln w="9525">
            <a:noFill/>
            <a:miter lim="800000"/>
            <a:headEnd/>
            <a:tailEnd/>
          </a:ln>
        </p:spPr>
        <p:txBody>
          <a:bodyPr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1FCD92-E78D-409F-90E6-FAA6AE6C3553}" type="slidenum">
              <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hu-HU" altLang="hu-HU" sz="10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64521" name="Picture 9"/>
          <p:cNvPicPr>
            <a:picLocks noChangeAspect="1" noChangeArrowheads="1"/>
          </p:cNvPicPr>
          <p:nvPr/>
        </p:nvPicPr>
        <p:blipFill>
          <a:blip r:embed="rId2"/>
          <a:srcRect/>
          <a:stretch>
            <a:fillRect/>
          </a:stretch>
        </p:blipFill>
        <p:spPr bwMode="auto">
          <a:xfrm>
            <a:off x="5067300" y="1793875"/>
            <a:ext cx="6548438" cy="4381500"/>
          </a:xfrm>
          <a:prstGeom prst="rect">
            <a:avLst/>
          </a:prstGeom>
          <a:noFill/>
          <a:ln w="9525">
            <a:noFill/>
            <a:miter lim="800000"/>
            <a:headEnd/>
            <a:tailEnd/>
          </a:ln>
          <a:effectLst/>
        </p:spPr>
      </p:pic>
      <p:sp>
        <p:nvSpPr>
          <p:cNvPr id="64522" name="Rectangle 10"/>
          <p:cNvSpPr>
            <a:spLocks noChangeArrowheads="1"/>
          </p:cNvSpPr>
          <p:nvPr/>
        </p:nvSpPr>
        <p:spPr bwMode="auto">
          <a:xfrm>
            <a:off x="596900" y="1905000"/>
            <a:ext cx="4643438" cy="4232275"/>
          </a:xfrm>
          <a:prstGeom prst="rect">
            <a:avLst/>
          </a:prstGeom>
          <a:noFill/>
          <a:ln w="9525">
            <a:noFill/>
            <a:miter lim="800000"/>
            <a:headEnd/>
            <a:tailEnd/>
          </a:ln>
          <a:effectLst/>
        </p:spPr>
        <p:txBody>
          <a:bodyPr>
            <a:spAutoFit/>
          </a:bodyPr>
          <a:lstStyle/>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hlinkClick r:id="rId3"/>
              </a:rPr>
              <a:t>webadmin.oszk.hu/solrmia</a:t>
            </a:r>
            <a:endParaRPr kumimoji="0" lang="en-US" sz="2600" b="0" i="0" u="none" strike="noStrike" kern="1200" cap="none" spc="0" normalizeH="0" baseline="0" noProof="0">
              <a:ln>
                <a:noFill/>
              </a:ln>
              <a:solidFill>
                <a:srgbClr val="000000"/>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Solr-based full text index;</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metadata-aided filtering </a:t>
            </a:r>
            <a:br>
              <a:rPr kumimoji="0" lang="en-US" sz="2600" b="0" i="0" u="none" strike="noStrike" kern="1200" cap="none" spc="0" normalizeH="0" baseline="0" noProof="0">
                <a:ln>
                  <a:noFill/>
                </a:ln>
                <a:solidFill>
                  <a:srgbClr val="000000"/>
                </a:solidFill>
                <a:effectLst/>
                <a:uLnTx/>
                <a:uFillTx/>
                <a:latin typeface="Arial" charset="0"/>
                <a:ea typeface="+mn-ea"/>
                <a:cs typeface="Arial" charset="0"/>
              </a:rPr>
            </a:b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and displaying of hit lists;</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endParaRPr kumimoji="0" lang="en-US" sz="800" b="0" i="0" u="none" strike="noStrike" kern="1200" cap="none" spc="0" normalizeH="0" baseline="0" noProof="0">
              <a:ln>
                <a:noFill/>
              </a:ln>
              <a:solidFill>
                <a:srgbClr val="000000"/>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None/>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future plans:</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entity extraction;</a:t>
            </a:r>
          </a:p>
          <a:p>
            <a:pPr marL="342900" marR="0" lvl="0" indent="-342900" algn="l" defTabSz="914400" rtl="0" eaLnBrk="1" fontAlgn="base" latinLnBrk="0" hangingPunct="1">
              <a:lnSpc>
                <a:spcPct val="100000"/>
              </a:lnSpc>
              <a:spcBef>
                <a:spcPct val="40000"/>
              </a:spcBef>
              <a:spcAft>
                <a:spcPct val="0"/>
              </a:spcAft>
              <a:buClr>
                <a:srgbClr val="CCCC99"/>
              </a:buClr>
              <a:buSzPct val="70000"/>
              <a:buFont typeface="Wingdings" pitchFamily="2" charset="2"/>
              <a:buChar char="l"/>
              <a:tabLst/>
              <a:defRPr/>
            </a:pP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metadata enrichment from namespaces and </a:t>
            </a:r>
            <a:r>
              <a:rPr kumimoji="0" lang="hu-HU" sz="2600" b="0" i="0" u="none" strike="noStrike" kern="1200" cap="none" spc="0" normalizeH="0" baseline="0" noProof="0">
                <a:ln>
                  <a:noFill/>
                </a:ln>
                <a:solidFill>
                  <a:srgbClr val="000000"/>
                </a:solidFill>
                <a:effectLst/>
                <a:uLnTx/>
                <a:uFillTx/>
                <a:latin typeface="Arial" charset="0"/>
                <a:ea typeface="+mn-ea"/>
                <a:cs typeface="Arial" charset="0"/>
              </a:rPr>
              <a:t>thesauri</a:t>
            </a:r>
            <a:r>
              <a:rPr kumimoji="0" lang="en-US" sz="2600" b="0" i="0" u="none" strike="noStrike" kern="1200" cap="none" spc="0" normalizeH="0" baseline="0" noProof="0">
                <a:ln>
                  <a:noFill/>
                </a:ln>
                <a:solidFill>
                  <a:srgbClr val="000000"/>
                </a:solidFill>
                <a:effectLst/>
                <a:uLnTx/>
                <a:uFillTx/>
                <a:latin typeface="Arial" charset="0"/>
                <a:ea typeface="+mn-ea"/>
                <a:cs typeface="Arial" charset="0"/>
              </a:rPr>
              <a:t>.</a:t>
            </a:r>
            <a:endParaRPr kumimoji="0" lang="hu-HU" sz="26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40504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DIGICULTES project</a:t>
            </a:r>
            <a:endParaRPr lang="hu-HU" dirty="0"/>
          </a:p>
        </p:txBody>
      </p:sp>
      <p:sp>
        <p:nvSpPr>
          <p:cNvPr id="3" name="Tartalom helye 2"/>
          <p:cNvSpPr>
            <a:spLocks noGrp="1"/>
          </p:cNvSpPr>
          <p:nvPr>
            <p:ph idx="1"/>
          </p:nvPr>
        </p:nvSpPr>
        <p:spPr/>
        <p:txBody>
          <a:bodyPr/>
          <a:lstStyle/>
          <a:p>
            <a:pPr marL="0" indent="0">
              <a:buNone/>
            </a:pPr>
            <a:r>
              <a:rPr lang="hu-HU" sz="2400" dirty="0" err="1" smtClean="0"/>
              <a:t>Submitted</a:t>
            </a:r>
            <a:r>
              <a:rPr lang="hu-HU" sz="2400" dirty="0" smtClean="0"/>
              <a:t> EU-</a:t>
            </a:r>
            <a:r>
              <a:rPr lang="hu-HU" sz="2400" dirty="0" err="1" smtClean="0"/>
              <a:t>funded</a:t>
            </a:r>
            <a:r>
              <a:rPr lang="hu-HU" sz="2400" dirty="0" smtClean="0"/>
              <a:t> project </a:t>
            </a:r>
            <a:r>
              <a:rPr lang="hu-HU" sz="2400" dirty="0" err="1" smtClean="0"/>
              <a:t>proposal</a:t>
            </a:r>
            <a:r>
              <a:rPr lang="hu-HU" sz="2400" dirty="0" smtClean="0"/>
              <a:t> </a:t>
            </a:r>
            <a:r>
              <a:rPr lang="hu-HU" sz="2400" dirty="0" err="1" smtClean="0"/>
              <a:t>by</a:t>
            </a:r>
            <a:r>
              <a:rPr lang="hu-HU" sz="2400" dirty="0" smtClean="0"/>
              <a:t> 20 European </a:t>
            </a:r>
            <a:r>
              <a:rPr lang="hu-HU" sz="2400" dirty="0" err="1" smtClean="0"/>
              <a:t>Countries</a:t>
            </a:r>
            <a:r>
              <a:rPr lang="hu-HU" sz="2400" dirty="0" smtClean="0"/>
              <a:t> (</a:t>
            </a:r>
            <a:r>
              <a:rPr lang="hu-HU" sz="2400" dirty="0" err="1" smtClean="0"/>
              <a:t>including</a:t>
            </a:r>
            <a:r>
              <a:rPr lang="hu-HU" sz="2400" dirty="0" smtClean="0"/>
              <a:t> Hungary) plus USA and </a:t>
            </a:r>
            <a:r>
              <a:rPr lang="hu-HU" sz="2400" dirty="0" err="1" smtClean="0"/>
              <a:t>Canada</a:t>
            </a:r>
            <a:r>
              <a:rPr lang="hu-HU" sz="2400" dirty="0" smtClean="0"/>
              <a:t>. (EU COST – programme)</a:t>
            </a:r>
          </a:p>
          <a:p>
            <a:pPr marL="0" indent="0">
              <a:buNone/>
            </a:pPr>
            <a:r>
              <a:rPr lang="hu-HU" sz="2400" dirty="0" smtClean="0"/>
              <a:t>„</a:t>
            </a:r>
            <a:r>
              <a:rPr lang="en-US" sz="2400" dirty="0" smtClean="0"/>
              <a:t>The </a:t>
            </a:r>
            <a:r>
              <a:rPr lang="en-US" sz="2400" dirty="0"/>
              <a:t>DIGICULTES Action aims to structure and develop a transnational interdisciplinary network and </a:t>
            </a:r>
            <a:r>
              <a:rPr lang="en-US" sz="2400" dirty="0" smtClean="0"/>
              <a:t>platform</a:t>
            </a:r>
            <a:r>
              <a:rPr lang="hu-HU" sz="2400" dirty="0" smtClean="0"/>
              <a:t> </a:t>
            </a:r>
            <a:r>
              <a:rPr lang="en-US" sz="2400" dirty="0" smtClean="0"/>
              <a:t>for </a:t>
            </a:r>
            <a:r>
              <a:rPr lang="en-US" sz="2400" dirty="0"/>
              <a:t>researchers who study the archived Web and for Web archivists in a large number of European </a:t>
            </a:r>
            <a:r>
              <a:rPr lang="en-US" sz="2400" dirty="0" smtClean="0"/>
              <a:t>national</a:t>
            </a:r>
            <a:r>
              <a:rPr lang="hu-HU" sz="2400" dirty="0" smtClean="0"/>
              <a:t> </a:t>
            </a:r>
            <a:r>
              <a:rPr lang="en-US" sz="2400" dirty="0" smtClean="0"/>
              <a:t>Web </a:t>
            </a:r>
            <a:r>
              <a:rPr lang="en-US" sz="2400" dirty="0"/>
              <a:t>archives. The immense untapped research potential of European Web archives, which </a:t>
            </a:r>
            <a:r>
              <a:rPr lang="en-US" sz="2400" dirty="0" smtClean="0"/>
              <a:t>represents</a:t>
            </a:r>
            <a:r>
              <a:rPr lang="hu-HU" sz="2400" dirty="0" smtClean="0"/>
              <a:t> </a:t>
            </a:r>
            <a:r>
              <a:rPr lang="en-US" sz="2400" dirty="0" smtClean="0"/>
              <a:t>millions </a:t>
            </a:r>
            <a:r>
              <a:rPr lang="en-US" sz="2400" dirty="0"/>
              <a:t>of archived Web pages, has not yet been unlocked. To overcome this challenge, all </a:t>
            </a:r>
            <a:r>
              <a:rPr lang="en-US" sz="2400" dirty="0" smtClean="0"/>
              <a:t>stakeholders</a:t>
            </a:r>
            <a:r>
              <a:rPr lang="hu-HU" sz="2400" dirty="0" smtClean="0"/>
              <a:t> </a:t>
            </a:r>
            <a:r>
              <a:rPr lang="en-US" sz="2400" dirty="0" smtClean="0"/>
              <a:t>need </a:t>
            </a:r>
            <a:r>
              <a:rPr lang="en-US" sz="2400" dirty="0"/>
              <a:t>to come together, supported by strong networking activities</a:t>
            </a:r>
            <a:r>
              <a:rPr lang="en-US" sz="2400" dirty="0" smtClean="0"/>
              <a:t>.</a:t>
            </a:r>
            <a:r>
              <a:rPr lang="hu-HU" sz="2400" dirty="0" smtClean="0"/>
              <a:t>” </a:t>
            </a:r>
            <a:endParaRPr lang="hu-HU" sz="2400" dirty="0"/>
          </a:p>
        </p:txBody>
      </p:sp>
    </p:spTree>
    <p:extLst>
      <p:ext uri="{BB962C8B-B14F-4D97-AF65-F5344CB8AC3E}">
        <p14:creationId xmlns:p14="http://schemas.microsoft.com/office/powerpoint/2010/main" val="237146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a:extLst>
              <a:ext uri="{FF2B5EF4-FFF2-40B4-BE49-F238E27FC236}">
                <a16:creationId xmlns:a16="http://schemas.microsoft.com/office/drawing/2014/main" id="{1885D9EA-3AEA-423F-BCF5-E01AB555023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EF83931-1BA9-4D34-BA96-9D935C6AD2D0}"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pic>
        <p:nvPicPr>
          <p:cNvPr id="58373" name="Picture 5" descr="https://i.imgur.com/YH1xBez.gif">
            <a:extLst>
              <a:ext uri="{FF2B5EF4-FFF2-40B4-BE49-F238E27FC236}">
                <a16:creationId xmlns:a16="http://schemas.microsoft.com/office/drawing/2014/main" id="{EB3FEF0D-E1D5-45BD-867E-21117686B82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00389" y="1916113"/>
            <a:ext cx="5991225" cy="3179762"/>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a:extLst>
              <a:ext uri="{FF2B5EF4-FFF2-40B4-BE49-F238E27FC236}">
                <a16:creationId xmlns:a16="http://schemas.microsoft.com/office/drawing/2014/main" id="{40E5765E-5224-4BC8-B75C-E97E2E1ED384}"/>
              </a:ext>
            </a:extLst>
          </p:cNvPr>
          <p:cNvSpPr>
            <a:spLocks noChangeArrowheads="1"/>
          </p:cNvSpPr>
          <p:nvPr/>
        </p:nvSpPr>
        <p:spPr bwMode="auto">
          <a:xfrm>
            <a:off x="1812022" y="1"/>
            <a:ext cx="9127221" cy="137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Main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task</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Archive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everything</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from</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Internet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that</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possible</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important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you</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until</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it</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not</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too</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2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late</a:t>
            </a:r>
            <a:r>
              <a:rPr kumimoji="0" lang="hu-HU" altLang="hu-HU" sz="2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58375" name="Text Box 7">
            <a:extLst>
              <a:ext uri="{FF2B5EF4-FFF2-40B4-BE49-F238E27FC236}">
                <a16:creationId xmlns:a16="http://schemas.microsoft.com/office/drawing/2014/main" id="{6237D3AF-285D-4D5C-BCB6-1F5FAA51811E}"/>
              </a:ext>
            </a:extLst>
          </p:cNvPr>
          <p:cNvSpPr txBox="1">
            <a:spLocks noChangeArrowheads="1"/>
          </p:cNvSpPr>
          <p:nvPr/>
        </p:nvSpPr>
        <p:spPr bwMode="auto">
          <a:xfrm>
            <a:off x="2747964" y="5748339"/>
            <a:ext cx="6696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hu-HU" altLang="hu-HU" sz="3000" b="0" i="0" u="none" strike="noStrike" kern="1200" cap="none" spc="0" normalizeH="0" baseline="0" noProof="0" dirty="0" err="1">
                <a:ln>
                  <a:noFill/>
                </a:ln>
                <a:solidFill>
                  <a:srgbClr val="CC3300"/>
                </a:solidFill>
                <a:effectLst/>
                <a:uLnTx/>
                <a:uFillTx/>
                <a:latin typeface="Arial" panose="020B0604020202020204" pitchFamily="34" charset="0"/>
                <a:ea typeface="+mn-ea"/>
                <a:cs typeface="Arial"/>
              </a:rPr>
              <a:t>Thank</a:t>
            </a:r>
            <a:r>
              <a:rPr kumimoji="0" lang="hu-HU" altLang="hu-HU" sz="3000" b="0" i="0" u="none" strike="noStrike" kern="1200" cap="none" spc="0" normalizeH="0" baseline="0" noProof="0" dirty="0">
                <a:ln>
                  <a:noFill/>
                </a:ln>
                <a:solidFill>
                  <a:srgbClr val="CC3300"/>
                </a:solidFill>
                <a:effectLst/>
                <a:uLnTx/>
                <a:uFillTx/>
                <a:latin typeface="Arial" panose="020B0604020202020204" pitchFamily="34" charset="0"/>
                <a:ea typeface="+mn-ea"/>
                <a:cs typeface="Arial"/>
              </a:rPr>
              <a:t> </a:t>
            </a:r>
            <a:r>
              <a:rPr kumimoji="0" lang="hu-HU" altLang="hu-HU" sz="3000" b="0" i="0" u="none" strike="noStrike" kern="1200" cap="none" spc="0" normalizeH="0" baseline="0" noProof="0" dirty="0" err="1">
                <a:ln>
                  <a:noFill/>
                </a:ln>
                <a:solidFill>
                  <a:srgbClr val="CC3300"/>
                </a:solidFill>
                <a:effectLst/>
                <a:uLnTx/>
                <a:uFillTx/>
                <a:latin typeface="Arial" panose="020B0604020202020204" pitchFamily="34" charset="0"/>
                <a:ea typeface="+mn-ea"/>
                <a:cs typeface="Arial"/>
              </a:rPr>
              <a:t>you</a:t>
            </a:r>
            <a:r>
              <a:rPr kumimoji="0" lang="hu-HU" altLang="hu-HU" sz="3000" b="0" i="0" u="none" strike="noStrike" kern="1200" cap="none" spc="0" normalizeH="0" baseline="0" noProof="0" dirty="0">
                <a:ln>
                  <a:noFill/>
                </a:ln>
                <a:solidFill>
                  <a:srgbClr val="CC3300"/>
                </a:solidFill>
                <a:effectLst/>
                <a:uLnTx/>
                <a:uFillTx/>
                <a:latin typeface="Arial" panose="020B0604020202020204" pitchFamily="34" charset="0"/>
                <a:ea typeface="+mn-ea"/>
                <a:cs typeface="Arial"/>
              </a:rPr>
              <a:t> </a:t>
            </a:r>
            <a:r>
              <a:rPr kumimoji="0" lang="hu-HU" altLang="hu-HU" sz="3000" b="0" i="0" u="none" strike="noStrike" kern="1200" cap="none" spc="0" normalizeH="0" baseline="0" noProof="0" dirty="0" err="1">
                <a:ln>
                  <a:noFill/>
                </a:ln>
                <a:solidFill>
                  <a:srgbClr val="CC3300"/>
                </a:solidFill>
                <a:effectLst/>
                <a:uLnTx/>
                <a:uFillTx/>
                <a:latin typeface="Arial" panose="020B0604020202020204" pitchFamily="34" charset="0"/>
                <a:ea typeface="+mn-ea"/>
                <a:cs typeface="Arial"/>
              </a:rPr>
              <a:t>for</a:t>
            </a:r>
            <a:r>
              <a:rPr kumimoji="0" lang="hu-HU" altLang="hu-HU" sz="3000" b="0" i="0" u="none" strike="noStrike" kern="1200" cap="none" spc="0" normalizeH="0" baseline="0" noProof="0" dirty="0">
                <a:ln>
                  <a:noFill/>
                </a:ln>
                <a:solidFill>
                  <a:srgbClr val="CC3300"/>
                </a:solidFill>
                <a:effectLst/>
                <a:uLnTx/>
                <a:uFillTx/>
                <a:latin typeface="Arial" panose="020B0604020202020204" pitchFamily="34" charset="0"/>
                <a:ea typeface="+mn-ea"/>
                <a:cs typeface="Arial"/>
              </a:rPr>
              <a:t> </a:t>
            </a:r>
            <a:r>
              <a:rPr kumimoji="0" lang="hu-HU" altLang="hu-HU" sz="3000" b="0" i="0" u="none" strike="noStrike" kern="1200" cap="none" spc="0" normalizeH="0" baseline="0" noProof="0" dirty="0" err="1">
                <a:ln>
                  <a:noFill/>
                </a:ln>
                <a:solidFill>
                  <a:srgbClr val="CC3300"/>
                </a:solidFill>
                <a:effectLst/>
                <a:uLnTx/>
                <a:uFillTx/>
                <a:latin typeface="Arial" panose="020B0604020202020204" pitchFamily="34" charset="0"/>
                <a:ea typeface="+mn-ea"/>
                <a:cs typeface="Arial"/>
              </a:rPr>
              <a:t>your</a:t>
            </a:r>
            <a:r>
              <a:rPr kumimoji="0" lang="hu-HU" altLang="hu-HU" sz="3000" b="0" i="0" u="none" strike="noStrike" kern="1200" cap="none" spc="0" normalizeH="0" baseline="0" noProof="0" dirty="0">
                <a:ln>
                  <a:noFill/>
                </a:ln>
                <a:solidFill>
                  <a:srgbClr val="CC3300"/>
                </a:solidFill>
                <a:effectLst/>
                <a:uLnTx/>
                <a:uFillTx/>
                <a:latin typeface="Arial" panose="020B0604020202020204" pitchFamily="34" charset="0"/>
                <a:ea typeface="+mn-ea"/>
                <a:cs typeface="Arial"/>
              </a:rPr>
              <a:t> </a:t>
            </a:r>
            <a:r>
              <a:rPr kumimoji="0" lang="hu-HU" altLang="hu-HU" sz="3000" b="0" i="0" u="none" strike="noStrike" kern="1200" cap="none" spc="0" normalizeH="0" baseline="0" noProof="0" dirty="0" err="1">
                <a:ln>
                  <a:noFill/>
                </a:ln>
                <a:solidFill>
                  <a:srgbClr val="CC3300"/>
                </a:solidFill>
                <a:effectLst/>
                <a:uLnTx/>
                <a:uFillTx/>
                <a:latin typeface="Arial" panose="020B0604020202020204" pitchFamily="34" charset="0"/>
                <a:ea typeface="+mn-ea"/>
                <a:cs typeface="Arial"/>
              </a:rPr>
              <a:t>attention</a:t>
            </a:r>
            <a:r>
              <a:rPr kumimoji="0" lang="hu-HU" altLang="hu-HU" sz="3000" b="0" i="0" u="none" strike="noStrike" kern="1200" cap="none" spc="0" normalizeH="0" baseline="0" noProof="0" dirty="0">
                <a:ln>
                  <a:noFill/>
                </a:ln>
                <a:solidFill>
                  <a:srgbClr val="CC3300"/>
                </a:solidFill>
                <a:effectLst/>
                <a:uLnTx/>
                <a:uFillTx/>
                <a:latin typeface="Arial" panose="020B0604020202020204" pitchFamily="34" charset="0"/>
                <a:ea typeface="+mn-ea"/>
                <a:cs typeface="Arial"/>
              </a:rPr>
              <a:t>!</a:t>
            </a:r>
          </a:p>
        </p:txBody>
      </p:sp>
      <p:sp>
        <p:nvSpPr>
          <p:cNvPr id="58376" name="Text Box 8">
            <a:extLst>
              <a:ext uri="{FF2B5EF4-FFF2-40B4-BE49-F238E27FC236}">
                <a16:creationId xmlns:a16="http://schemas.microsoft.com/office/drawing/2014/main" id="{65C36647-343A-46F4-94F6-B1075E9AE30F}"/>
              </a:ext>
            </a:extLst>
          </p:cNvPr>
          <p:cNvSpPr txBox="1">
            <a:spLocks noChangeArrowheads="1"/>
          </p:cNvSpPr>
          <p:nvPr/>
        </p:nvSpPr>
        <p:spPr bwMode="auto">
          <a:xfrm>
            <a:off x="3538539" y="5241925"/>
            <a:ext cx="5113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hu-HU" altLang="hu-HU"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Source</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hlinkClick r:id="rId3"/>
              </a:rPr>
              <a:t>https://www.w3schools.com/downloadwww.htm</a:t>
            </a:r>
            <a:endPar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297548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E0D65663-0BFC-414C-BB06-C50722EEE22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1000" b="1" i="0" u="none" strike="noStrike" kern="1200" cap="none" spc="0" normalizeH="0" baseline="0" noProof="0" dirty="0" smtClean="0">
                <a:ln>
                  <a:noFill/>
                </a:ln>
                <a:solidFill>
                  <a:srgbClr val="000000"/>
                </a:solidFill>
                <a:effectLst/>
                <a:uLnTx/>
                <a:uFillTx/>
                <a:latin typeface="Arial"/>
                <a:ea typeface="+mn-ea"/>
                <a:cs typeface="Arial"/>
              </a:rPr>
              <a:t>3</a:t>
            </a:r>
            <a:endParaRPr kumimoji="0" lang="hu-HU" altLang="hu-HU" sz="1000" b="1" i="0" u="none" strike="noStrike" kern="1200" cap="none" spc="0" normalizeH="0" baseline="0" noProof="0" dirty="0">
              <a:ln>
                <a:noFill/>
              </a:ln>
              <a:solidFill>
                <a:srgbClr val="000000"/>
              </a:solidFill>
              <a:effectLst/>
              <a:uLnTx/>
              <a:uFillTx/>
              <a:latin typeface="Arial"/>
              <a:ea typeface="+mn-ea"/>
              <a:cs typeface="Arial"/>
            </a:endParaRPr>
          </a:p>
        </p:txBody>
      </p:sp>
      <p:sp>
        <p:nvSpPr>
          <p:cNvPr id="44034" name="Rectangle 2">
            <a:extLst>
              <a:ext uri="{FF2B5EF4-FFF2-40B4-BE49-F238E27FC236}">
                <a16:creationId xmlns:a16="http://schemas.microsoft.com/office/drawing/2014/main" id="{9613B378-91CB-41A0-96F5-1B14B56C7C26}"/>
              </a:ext>
            </a:extLst>
          </p:cNvPr>
          <p:cNvSpPr>
            <a:spLocks noGrp="1" noChangeArrowheads="1"/>
          </p:cNvSpPr>
          <p:nvPr>
            <p:ph type="title"/>
          </p:nvPr>
        </p:nvSpPr>
        <p:spPr>
          <a:xfrm>
            <a:off x="1981200" y="78810"/>
            <a:ext cx="8362950" cy="1338828"/>
          </a:xfrm>
          <a:noFill/>
        </p:spPr>
        <p:txBody>
          <a:bodyPr>
            <a:spAutoFit/>
          </a:bodyPr>
          <a:lstStyle/>
          <a:p>
            <a:r>
              <a:rPr lang="hu-HU" altLang="hu-HU" sz="2200" dirty="0">
                <a:solidFill>
                  <a:schemeClr val="folHlink"/>
                </a:solidFill>
              </a:rPr>
              <a:t>Guardian 13 </a:t>
            </a:r>
            <a:r>
              <a:rPr lang="hu-HU" altLang="hu-HU" sz="2200" dirty="0" err="1">
                <a:solidFill>
                  <a:schemeClr val="folHlink"/>
                </a:solidFill>
              </a:rPr>
              <a:t>February</a:t>
            </a:r>
            <a:r>
              <a:rPr lang="hu-HU" altLang="hu-HU" sz="2200" dirty="0">
                <a:solidFill>
                  <a:schemeClr val="folHlink"/>
                </a:solidFill>
              </a:rPr>
              <a:t> 2015.</a:t>
            </a:r>
            <a:r>
              <a:rPr lang="hu-HU" altLang="hu-HU" sz="2200" dirty="0">
                <a:solidFill>
                  <a:schemeClr val="tx1"/>
                </a:solidFill>
              </a:rPr>
              <a:t> </a:t>
            </a:r>
            <a:r>
              <a:rPr lang="hu-HU" altLang="hu-HU" sz="2800" dirty="0">
                <a:solidFill>
                  <a:schemeClr val="tx1"/>
                </a:solidFill>
              </a:rPr>
              <a:t/>
            </a:r>
            <a:br>
              <a:rPr lang="hu-HU" altLang="hu-HU" sz="2800" dirty="0">
                <a:solidFill>
                  <a:schemeClr val="tx1"/>
                </a:solidFill>
              </a:rPr>
            </a:br>
            <a:r>
              <a:rPr lang="hu-HU" altLang="hu-HU" sz="2900" dirty="0">
                <a:solidFill>
                  <a:schemeClr val="tx1"/>
                </a:solidFill>
              </a:rPr>
              <a:t>„Google </a:t>
            </a:r>
            <a:r>
              <a:rPr lang="hu-HU" altLang="hu-HU" sz="2900" dirty="0" err="1">
                <a:solidFill>
                  <a:schemeClr val="tx1"/>
                </a:solidFill>
              </a:rPr>
              <a:t>boss</a:t>
            </a:r>
            <a:r>
              <a:rPr lang="hu-HU" altLang="hu-HU" sz="2900" dirty="0">
                <a:solidFill>
                  <a:schemeClr val="tx1"/>
                </a:solidFill>
              </a:rPr>
              <a:t> </a:t>
            </a:r>
            <a:r>
              <a:rPr lang="hu-HU" altLang="hu-HU" sz="2900" dirty="0" err="1">
                <a:solidFill>
                  <a:schemeClr val="tx1"/>
                </a:solidFill>
              </a:rPr>
              <a:t>warns</a:t>
            </a:r>
            <a:r>
              <a:rPr lang="hu-HU" altLang="hu-HU" sz="2900" dirty="0">
                <a:solidFill>
                  <a:schemeClr val="tx1"/>
                </a:solidFill>
              </a:rPr>
              <a:t> of </a:t>
            </a:r>
            <a:r>
              <a:rPr lang="hu-HU" altLang="hu-HU" sz="2900" dirty="0" err="1">
                <a:solidFill>
                  <a:schemeClr val="tx1"/>
                </a:solidFill>
              </a:rPr>
              <a:t>forgotten</a:t>
            </a:r>
            <a:r>
              <a:rPr lang="hu-HU" altLang="hu-HU" sz="2900" dirty="0">
                <a:solidFill>
                  <a:schemeClr val="tx1"/>
                </a:solidFill>
              </a:rPr>
              <a:t> </a:t>
            </a:r>
            <a:r>
              <a:rPr lang="hu-HU" altLang="hu-HU" sz="2900" dirty="0" err="1">
                <a:solidFill>
                  <a:schemeClr val="tx1"/>
                </a:solidFill>
              </a:rPr>
              <a:t>century</a:t>
            </a:r>
            <a:r>
              <a:rPr lang="hu-HU" altLang="hu-HU" sz="2900" dirty="0">
                <a:solidFill>
                  <a:schemeClr val="tx1"/>
                </a:solidFill>
              </a:rPr>
              <a:t>”</a:t>
            </a:r>
            <a:r>
              <a:rPr lang="hu-HU" altLang="hu-HU" sz="2800" dirty="0"/>
              <a:t/>
            </a:r>
            <a:br>
              <a:rPr lang="hu-HU" altLang="hu-HU" sz="2800" dirty="0"/>
            </a:br>
            <a:r>
              <a:rPr lang="hu-HU" altLang="hu-HU" sz="1500" dirty="0"/>
              <a:t>https://www.theguardian.com/technology/2015/feb/13/google-boss-warns-forgotten-century-email-photos-vint-cerf</a:t>
            </a:r>
          </a:p>
        </p:txBody>
      </p:sp>
      <p:sp>
        <p:nvSpPr>
          <p:cNvPr id="44035" name="Rectangle 3">
            <a:extLst>
              <a:ext uri="{FF2B5EF4-FFF2-40B4-BE49-F238E27FC236}">
                <a16:creationId xmlns:a16="http://schemas.microsoft.com/office/drawing/2014/main" id="{BB764858-2F93-49AA-A63B-4C90663253C5}"/>
              </a:ext>
            </a:extLst>
          </p:cNvPr>
          <p:cNvSpPr>
            <a:spLocks noGrp="1" noChangeArrowheads="1"/>
          </p:cNvSpPr>
          <p:nvPr>
            <p:ph type="body" idx="1"/>
          </p:nvPr>
        </p:nvSpPr>
        <p:spPr>
          <a:xfrm>
            <a:off x="1981201" y="1916113"/>
            <a:ext cx="4906963" cy="4462760"/>
          </a:xfrm>
          <a:noFill/>
          <a:ln/>
          <a:extLst>
            <a:ext uri="{91240B29-F687-4F45-9708-019B960494DF}">
              <a14:hiddenLine xmlns:a14="http://schemas.microsoft.com/office/drawing/2010/main" w="9525">
                <a:solidFill>
                  <a:srgbClr val="4A4800"/>
                </a:solidFill>
                <a:miter lim="800000"/>
                <a:headEnd/>
                <a:tailEnd/>
              </a14:hiddenLine>
            </a:ext>
          </a:extLst>
        </p:spPr>
        <p:txBody>
          <a:bodyPr>
            <a:spAutoFit/>
          </a:bodyPr>
          <a:lstStyle/>
          <a:p>
            <a:pPr>
              <a:spcAft>
                <a:spcPct val="20000"/>
              </a:spcAft>
            </a:pPr>
            <a:r>
              <a:rPr lang="hu-HU" altLang="hu-HU" sz="2000" dirty="0" err="1"/>
              <a:t>Vint</a:t>
            </a:r>
            <a:r>
              <a:rPr lang="hu-HU" altLang="hu-HU" sz="2000" dirty="0"/>
              <a:t> </a:t>
            </a:r>
            <a:r>
              <a:rPr lang="hu-HU" altLang="hu-HU" sz="2000" dirty="0" err="1"/>
              <a:t>Cerf</a:t>
            </a:r>
            <a:r>
              <a:rPr lang="hu-HU" altLang="hu-HU" sz="2000" dirty="0"/>
              <a:t>, a main </a:t>
            </a:r>
            <a:r>
              <a:rPr lang="hu-HU" altLang="hu-HU" sz="2000" dirty="0" err="1"/>
              <a:t>founder</a:t>
            </a:r>
            <a:r>
              <a:rPr lang="hu-HU" altLang="hu-HU" sz="2000" dirty="0"/>
              <a:t> of the TCP/IP </a:t>
            </a:r>
            <a:r>
              <a:rPr lang="hu-HU" altLang="hu-HU" sz="2000" dirty="0" err="1"/>
              <a:t>protocol</a:t>
            </a:r>
            <a:r>
              <a:rPr lang="hu-HU" altLang="hu-HU" sz="2000" dirty="0"/>
              <a:t>. </a:t>
            </a:r>
            <a:r>
              <a:rPr lang="hu-HU" altLang="hu-HU" sz="2000" dirty="0" err="1"/>
              <a:t>From</a:t>
            </a:r>
            <a:r>
              <a:rPr lang="hu-HU" altLang="hu-HU" sz="2000" dirty="0"/>
              <a:t> 2005 a Vice </a:t>
            </a:r>
            <a:r>
              <a:rPr lang="hu-HU" altLang="hu-HU" sz="2000" dirty="0" err="1"/>
              <a:t>President</a:t>
            </a:r>
            <a:r>
              <a:rPr lang="hu-HU" altLang="hu-HU" sz="2000" dirty="0"/>
              <a:t> and a main Internet </a:t>
            </a:r>
            <a:r>
              <a:rPr lang="hu-HU" altLang="hu-HU" sz="2000" dirty="0" err="1"/>
              <a:t>Evangelist</a:t>
            </a:r>
            <a:r>
              <a:rPr lang="hu-HU" altLang="hu-HU" sz="2000" dirty="0"/>
              <a:t> of Google</a:t>
            </a:r>
          </a:p>
          <a:p>
            <a:pPr>
              <a:spcAft>
                <a:spcPct val="20000"/>
              </a:spcAft>
            </a:pPr>
            <a:r>
              <a:rPr lang="hu-HU" altLang="hu-HU" sz="2000" dirty="0"/>
              <a:t>„Digital </a:t>
            </a:r>
            <a:r>
              <a:rPr lang="hu-HU" altLang="hu-HU" sz="2000" dirty="0" err="1"/>
              <a:t>Dark</a:t>
            </a:r>
            <a:r>
              <a:rPr lang="hu-HU" altLang="hu-HU" sz="2000" dirty="0"/>
              <a:t> </a:t>
            </a:r>
            <a:r>
              <a:rPr lang="hu-HU" altLang="hu-HU" sz="2000" dirty="0" err="1"/>
              <a:t>Age</a:t>
            </a:r>
            <a:r>
              <a:rPr lang="hu-HU" altLang="hu-HU" sz="2000" dirty="0"/>
              <a:t>” </a:t>
            </a:r>
            <a:r>
              <a:rPr lang="hu-HU" altLang="hu-HU" sz="2000" dirty="0" err="1"/>
              <a:t>threats</a:t>
            </a:r>
            <a:endParaRPr lang="hu-HU" altLang="hu-HU" sz="2000" dirty="0"/>
          </a:p>
          <a:p>
            <a:pPr>
              <a:spcAft>
                <a:spcPct val="20000"/>
              </a:spcAft>
            </a:pPr>
            <a:r>
              <a:rPr lang="hu-HU" altLang="hu-HU" sz="2000" dirty="0" err="1"/>
              <a:t>We</a:t>
            </a:r>
            <a:r>
              <a:rPr lang="hu-HU" altLang="hu-HU" sz="2000" dirty="0"/>
              <a:t> </a:t>
            </a:r>
            <a:r>
              <a:rPr lang="hu-HU" altLang="hu-HU" sz="2000" dirty="0" err="1"/>
              <a:t>need</a:t>
            </a:r>
            <a:r>
              <a:rPr lang="hu-HU" altLang="hu-HU" sz="2000" dirty="0"/>
              <a:t> </a:t>
            </a:r>
            <a:r>
              <a:rPr lang="hu-HU" altLang="hu-HU" sz="2000" dirty="0" err="1"/>
              <a:t>virtual</a:t>
            </a:r>
            <a:r>
              <a:rPr lang="hu-HU" altLang="hu-HU" sz="2000" dirty="0"/>
              <a:t> </a:t>
            </a:r>
            <a:r>
              <a:rPr lang="hu-HU" altLang="hu-HU" sz="2000" dirty="0" err="1"/>
              <a:t>machines</a:t>
            </a:r>
            <a:r>
              <a:rPr lang="hu-HU" altLang="hu-HU" sz="2000" dirty="0"/>
              <a:t> and </a:t>
            </a:r>
            <a:r>
              <a:rPr lang="hu-HU" altLang="hu-HU" sz="2000" dirty="0" err="1"/>
              <a:t>describe</a:t>
            </a:r>
            <a:r>
              <a:rPr lang="hu-HU" altLang="hu-HU" sz="2000" dirty="0"/>
              <a:t> the </a:t>
            </a:r>
            <a:r>
              <a:rPr lang="hu-HU" altLang="hu-HU" sz="2000" dirty="0" err="1"/>
              <a:t>recent</a:t>
            </a:r>
            <a:r>
              <a:rPr lang="hu-HU" altLang="hu-HU" sz="2000" dirty="0"/>
              <a:t> IT service </a:t>
            </a:r>
            <a:r>
              <a:rPr lang="hu-HU" altLang="hu-HU" sz="2000" dirty="0" err="1"/>
              <a:t>environments</a:t>
            </a:r>
            <a:r>
              <a:rPr lang="hu-HU" altLang="hu-HU" sz="2000" dirty="0"/>
              <a:t> (software, hardware) in </a:t>
            </a:r>
            <a:r>
              <a:rPr lang="hu-HU" altLang="hu-HU" sz="2000" dirty="0" err="1"/>
              <a:t>order</a:t>
            </a:r>
            <a:r>
              <a:rPr lang="hu-HU" altLang="hu-HU" sz="2000" dirty="0"/>
              <a:t> </a:t>
            </a:r>
            <a:r>
              <a:rPr lang="hu-HU" altLang="hu-HU" sz="2000" dirty="0" err="1"/>
              <a:t>to</a:t>
            </a:r>
            <a:r>
              <a:rPr lang="hu-HU" altLang="hu-HU" sz="2000" dirty="0"/>
              <a:t> </a:t>
            </a:r>
            <a:r>
              <a:rPr lang="hu-HU" altLang="hu-HU" sz="2000" dirty="0" err="1"/>
              <a:t>emulate</a:t>
            </a:r>
            <a:r>
              <a:rPr lang="hu-HU" altLang="hu-HU" sz="2000" dirty="0"/>
              <a:t> </a:t>
            </a:r>
            <a:r>
              <a:rPr lang="hu-HU" altLang="hu-HU" sz="2000" dirty="0" err="1"/>
              <a:t>them</a:t>
            </a:r>
            <a:r>
              <a:rPr lang="hu-HU" altLang="hu-HU" sz="2000" dirty="0"/>
              <a:t> in the </a:t>
            </a:r>
            <a:r>
              <a:rPr lang="hu-HU" altLang="hu-HU" sz="2000" dirty="0" err="1"/>
              <a:t>next</a:t>
            </a:r>
            <a:r>
              <a:rPr lang="hu-HU" altLang="hu-HU" sz="2000" dirty="0"/>
              <a:t> </a:t>
            </a:r>
            <a:r>
              <a:rPr lang="hu-HU" altLang="hu-HU" sz="2000" dirty="0" err="1"/>
              <a:t>centuries</a:t>
            </a:r>
            <a:r>
              <a:rPr lang="hu-HU" altLang="hu-HU" sz="2000" dirty="0"/>
              <a:t>.</a:t>
            </a:r>
          </a:p>
          <a:p>
            <a:pPr>
              <a:spcAft>
                <a:spcPct val="20000"/>
              </a:spcAft>
            </a:pPr>
            <a:r>
              <a:rPr lang="hu-HU" altLang="hu-HU" sz="2000" dirty="0" err="1"/>
              <a:t>Not</a:t>
            </a:r>
            <a:r>
              <a:rPr lang="hu-HU" altLang="hu-HU" sz="2000" dirty="0"/>
              <a:t> </a:t>
            </a:r>
            <a:r>
              <a:rPr lang="hu-HU" altLang="hu-HU" sz="2000" dirty="0" err="1"/>
              <a:t>just</a:t>
            </a:r>
            <a:r>
              <a:rPr lang="hu-HU" altLang="hu-HU" sz="2000" dirty="0"/>
              <a:t> service </a:t>
            </a:r>
            <a:r>
              <a:rPr lang="hu-HU" altLang="hu-HU" sz="2000" dirty="0" err="1"/>
              <a:t>architectures</a:t>
            </a:r>
            <a:r>
              <a:rPr lang="hu-HU" altLang="hu-HU" sz="2000" dirty="0"/>
              <a:t> </a:t>
            </a:r>
            <a:r>
              <a:rPr lang="hu-HU" altLang="hu-HU" sz="2000" dirty="0" err="1"/>
              <a:t>but</a:t>
            </a:r>
            <a:r>
              <a:rPr lang="hu-HU" altLang="hu-HU" sz="2000" dirty="0"/>
              <a:t> </a:t>
            </a:r>
            <a:r>
              <a:rPr lang="hu-HU" altLang="hu-HU" sz="2000" dirty="0" err="1"/>
              <a:t>digital</a:t>
            </a:r>
            <a:r>
              <a:rPr lang="hu-HU" altLang="hu-HU" sz="2000" dirty="0"/>
              <a:t> </a:t>
            </a:r>
            <a:r>
              <a:rPr lang="hu-HU" altLang="hu-HU" sz="2000" dirty="0" err="1"/>
              <a:t>documents</a:t>
            </a:r>
            <a:r>
              <a:rPr lang="hu-HU" altLang="hu-HU" sz="2000" dirty="0"/>
              <a:t> must be </a:t>
            </a:r>
            <a:r>
              <a:rPr lang="hu-HU" altLang="hu-HU" sz="2000" dirty="0" err="1"/>
              <a:t>preserved</a:t>
            </a:r>
            <a:r>
              <a:rPr lang="hu-HU" altLang="hu-HU" sz="2000" dirty="0"/>
              <a:t> </a:t>
            </a:r>
            <a:r>
              <a:rPr lang="hu-HU" altLang="hu-HU" sz="2000" dirty="0" err="1"/>
              <a:t>to</a:t>
            </a:r>
            <a:r>
              <a:rPr lang="hu-HU" altLang="hu-HU" sz="2000" dirty="0"/>
              <a:t> the </a:t>
            </a:r>
            <a:r>
              <a:rPr lang="hu-HU" altLang="hu-HU" sz="2000" dirty="0" err="1"/>
              <a:t>future</a:t>
            </a:r>
            <a:r>
              <a:rPr lang="hu-HU" altLang="hu-HU" sz="2000" dirty="0"/>
              <a:t>.</a:t>
            </a:r>
          </a:p>
        </p:txBody>
      </p:sp>
      <p:pic>
        <p:nvPicPr>
          <p:cNvPr id="44038" name="Picture 6">
            <a:extLst>
              <a:ext uri="{FF2B5EF4-FFF2-40B4-BE49-F238E27FC236}">
                <a16:creationId xmlns:a16="http://schemas.microsoft.com/office/drawing/2014/main" id="{492A8B63-DA26-4633-A8AC-E753C5E84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1" y="2276475"/>
            <a:ext cx="3654425"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9" name="Text Box 7">
            <a:extLst>
              <a:ext uri="{FF2B5EF4-FFF2-40B4-BE49-F238E27FC236}">
                <a16:creationId xmlns:a16="http://schemas.microsoft.com/office/drawing/2014/main" id="{EF250442-C3F0-426B-B51B-98FDAB224F9C}"/>
              </a:ext>
            </a:extLst>
          </p:cNvPr>
          <p:cNvSpPr txBox="1">
            <a:spLocks noChangeArrowheads="1"/>
          </p:cNvSpPr>
          <p:nvPr/>
        </p:nvSpPr>
        <p:spPr bwMode="auto">
          <a:xfrm>
            <a:off x="7032626" y="6446839"/>
            <a:ext cx="3527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hu-HU" altLang="hu-HU"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Source</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hlinkClick r:id="rId3"/>
              </a:rPr>
              <a:t>https://commons.wikimedia.org/</a:t>
            </a:r>
            <a:endPar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333748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642EB2C3-4D9C-4ABD-B0FA-7789113552B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5DB60D-3213-4B01-9578-8A76531D056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
        <p:nvSpPr>
          <p:cNvPr id="45058" name="Rectangle 2">
            <a:extLst>
              <a:ext uri="{FF2B5EF4-FFF2-40B4-BE49-F238E27FC236}">
                <a16:creationId xmlns:a16="http://schemas.microsoft.com/office/drawing/2014/main" id="{DCEE30C1-4C41-42AE-A6D0-22B91CDA2C13}"/>
              </a:ext>
            </a:extLst>
          </p:cNvPr>
          <p:cNvSpPr>
            <a:spLocks noGrp="1" noChangeArrowheads="1"/>
          </p:cNvSpPr>
          <p:nvPr>
            <p:ph type="title"/>
          </p:nvPr>
        </p:nvSpPr>
        <p:spPr>
          <a:xfrm>
            <a:off x="1008077" y="-398196"/>
            <a:ext cx="7448025" cy="1908215"/>
          </a:xfrm>
          <a:noFill/>
        </p:spPr>
        <p:txBody>
          <a:bodyPr wrap="square">
            <a:spAutoFit/>
          </a:bodyPr>
          <a:lstStyle/>
          <a:p>
            <a:r>
              <a:rPr lang="hu-HU" altLang="hu-HU" dirty="0"/>
              <a:t/>
            </a:r>
            <a:br>
              <a:rPr lang="hu-HU" altLang="hu-HU" dirty="0"/>
            </a:br>
            <a:r>
              <a:rPr lang="hu-HU" altLang="hu-HU" sz="2900" dirty="0" err="1">
                <a:solidFill>
                  <a:schemeClr val="tx1"/>
                </a:solidFill>
              </a:rPr>
              <a:t>Are</a:t>
            </a:r>
            <a:r>
              <a:rPr lang="hu-HU" altLang="hu-HU" sz="2900" dirty="0">
                <a:solidFill>
                  <a:schemeClr val="tx1"/>
                </a:solidFill>
              </a:rPr>
              <a:t> </a:t>
            </a:r>
            <a:r>
              <a:rPr lang="hu-HU" altLang="hu-HU" sz="2900" dirty="0" err="1">
                <a:solidFill>
                  <a:schemeClr val="tx1"/>
                </a:solidFill>
              </a:rPr>
              <a:t>we</a:t>
            </a:r>
            <a:r>
              <a:rPr lang="hu-HU" altLang="hu-HU" sz="2900" dirty="0">
                <a:solidFill>
                  <a:schemeClr val="tx1"/>
                </a:solidFill>
              </a:rPr>
              <a:t> </a:t>
            </a:r>
            <a:r>
              <a:rPr lang="hu-HU" altLang="hu-HU" sz="2900" dirty="0" err="1">
                <a:solidFill>
                  <a:schemeClr val="tx1"/>
                </a:solidFill>
              </a:rPr>
              <a:t>losing</a:t>
            </a:r>
            <a:r>
              <a:rPr lang="hu-HU" altLang="hu-HU" sz="2900" dirty="0">
                <a:solidFill>
                  <a:schemeClr val="tx1"/>
                </a:solidFill>
              </a:rPr>
              <a:t> the </a:t>
            </a:r>
            <a:r>
              <a:rPr lang="hu-HU" altLang="hu-HU" sz="2900" dirty="0" err="1">
                <a:solidFill>
                  <a:schemeClr val="tx1"/>
                </a:solidFill>
              </a:rPr>
              <a:t>battle</a:t>
            </a:r>
            <a:r>
              <a:rPr lang="hu-HU" altLang="hu-HU" sz="2900" dirty="0">
                <a:solidFill>
                  <a:schemeClr val="tx1"/>
                </a:solidFill>
              </a:rPr>
              <a:t> </a:t>
            </a:r>
            <a:r>
              <a:rPr lang="hu-HU" altLang="hu-HU" sz="2900" dirty="0" err="1">
                <a:solidFill>
                  <a:schemeClr val="tx1"/>
                </a:solidFill>
              </a:rPr>
              <a:t>to</a:t>
            </a:r>
            <a:r>
              <a:rPr lang="hu-HU" altLang="hu-HU" sz="2900" dirty="0">
                <a:solidFill>
                  <a:schemeClr val="tx1"/>
                </a:solidFill>
              </a:rPr>
              <a:t> </a:t>
            </a:r>
            <a:r>
              <a:rPr lang="hu-HU" altLang="hu-HU" sz="2900" dirty="0" err="1">
                <a:solidFill>
                  <a:schemeClr val="tx1"/>
                </a:solidFill>
              </a:rPr>
              <a:t>archive</a:t>
            </a:r>
            <a:r>
              <a:rPr lang="hu-HU" altLang="hu-HU" sz="2900" dirty="0">
                <a:solidFill>
                  <a:schemeClr val="tx1"/>
                </a:solidFill>
              </a:rPr>
              <a:t> the web?</a:t>
            </a:r>
            <a:br>
              <a:rPr lang="hu-HU" altLang="hu-HU" sz="2900" dirty="0">
                <a:solidFill>
                  <a:schemeClr val="tx1"/>
                </a:solidFill>
              </a:rPr>
            </a:br>
            <a:r>
              <a:rPr lang="hu-HU" altLang="hu-HU" sz="1500" dirty="0">
                <a:hlinkClick r:id="rId2"/>
              </a:rPr>
              <a:t>http://dpconline.org</a:t>
            </a:r>
            <a:r>
              <a:rPr lang="hu-HU" altLang="hu-HU" sz="1500" dirty="0"/>
              <a:t/>
            </a:r>
            <a:br>
              <a:rPr lang="hu-HU" altLang="hu-HU" sz="1500" dirty="0"/>
            </a:br>
            <a:r>
              <a:rPr lang="hu-HU" altLang="hu-HU" sz="1500" dirty="0"/>
              <a:t>David S.H </a:t>
            </a:r>
            <a:r>
              <a:rPr lang="hu-HU" altLang="hu-HU" sz="1500" dirty="0" err="1"/>
              <a:t>Rosenthal</a:t>
            </a:r>
            <a:r>
              <a:rPr lang="hu-HU" altLang="hu-HU" sz="1500" dirty="0"/>
              <a:t/>
            </a:r>
            <a:br>
              <a:rPr lang="hu-HU" altLang="hu-HU" sz="1500" dirty="0"/>
            </a:br>
            <a:endParaRPr lang="hu-HU" altLang="hu-HU" sz="1500" dirty="0"/>
          </a:p>
        </p:txBody>
      </p:sp>
      <p:sp>
        <p:nvSpPr>
          <p:cNvPr id="45061" name="Rectangle 5">
            <a:extLst>
              <a:ext uri="{FF2B5EF4-FFF2-40B4-BE49-F238E27FC236}">
                <a16:creationId xmlns:a16="http://schemas.microsoft.com/office/drawing/2014/main" id="{86752C66-ADD1-4A3C-99C1-DA9D58D2E335}"/>
              </a:ext>
            </a:extLst>
          </p:cNvPr>
          <p:cNvSpPr>
            <a:spLocks noChangeArrowheads="1"/>
          </p:cNvSpPr>
          <p:nvPr/>
        </p:nvSpPr>
        <p:spPr bwMode="auto">
          <a:xfrm>
            <a:off x="538295" y="1824251"/>
            <a:ext cx="9494938" cy="47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A48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 an unlimited budget collection and preservation isn’t a problem. The reason we’re collecting and preserving less than half the classic Web of quasi-static linked documents is that no-one has the money to do much better. The other half is more difficult and thus more expensive. Collecting and preserving the whole of the classic Web would need the current global Web archiving budget to be roughly tripled, perhaps an additional $50M/yr. Then there are the much higher costs involved in preserving the much more than half of the dynamic ‘Web 2.0’ we currently miss.</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Internet Archive's budget is in the region of $15M/</a:t>
            </a:r>
            <a:r>
              <a:rPr kumimoji="0" lang="en-US"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yr</a:t>
            </a: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about half of which goes to Web archiving. The budgets of all the other public Web archives might add another $20M/yr. The total worldwide spend on archiving Web content is probably less than $30M/</a:t>
            </a:r>
            <a:r>
              <a:rPr kumimoji="0" lang="en-US"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yr</a:t>
            </a: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 content that [probably] cost hundreds of billions to create.”</a:t>
            </a:r>
            <a:endPar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None/>
              <a:tabLst/>
              <a:defRPr/>
            </a:pP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Action </a:t>
            </a:r>
            <a:r>
              <a:rPr kumimoji="0" lang="hu-HU"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Plan</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the Wayback Machine's Save Page Now facility to preserve pages you think are important.</a:t>
            </a:r>
          </a:p>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the work of the Internet Archive by donating money and materials.</a:t>
            </a:r>
          </a:p>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 sure your national library is preserving your nation's Web presence.</a:t>
            </a:r>
          </a:p>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Push back against any attempt by W3C to extend Web DRM.</a:t>
            </a:r>
          </a:p>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endPar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Kép 2">
            <a:extLst>
              <a:ext uri="{FF2B5EF4-FFF2-40B4-BE49-F238E27FC236}">
                <a16:creationId xmlns:a16="http://schemas.microsoft.com/office/drawing/2014/main" id="{E450D730-6778-42EE-B23F-B8469BEA0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013" y="223701"/>
            <a:ext cx="1600550" cy="1600550"/>
          </a:xfrm>
          <a:prstGeom prst="rect">
            <a:avLst/>
          </a:prstGeom>
        </p:spPr>
      </p:pic>
      <p:sp>
        <p:nvSpPr>
          <p:cNvPr id="5" name="Szövegdoboz 4">
            <a:extLst>
              <a:ext uri="{FF2B5EF4-FFF2-40B4-BE49-F238E27FC236}">
                <a16:creationId xmlns:a16="http://schemas.microsoft.com/office/drawing/2014/main" id="{A20447AE-0636-4884-A3D6-3D68926D55A7}"/>
              </a:ext>
            </a:extLst>
          </p:cNvPr>
          <p:cNvSpPr txBox="1"/>
          <p:nvPr/>
        </p:nvSpPr>
        <p:spPr>
          <a:xfrm>
            <a:off x="10156883" y="1889452"/>
            <a:ext cx="20222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a:ln>
                  <a:noFill/>
                </a:ln>
                <a:solidFill>
                  <a:srgbClr val="000000"/>
                </a:solidFill>
                <a:effectLst/>
                <a:uLnTx/>
                <a:uFillTx/>
                <a:latin typeface="Arial"/>
                <a:ea typeface="+mn-ea"/>
                <a:cs typeface="Arial"/>
              </a:rPr>
              <a:t>Source:</a:t>
            </a:r>
            <a:r>
              <a:rPr kumimoji="0" lang="hu-HU" sz="1200" b="0" i="0" u="none" strike="noStrike" kern="1200" cap="none" spc="0" normalizeH="0" baseline="0" noProof="0" dirty="0" err="1">
                <a:ln>
                  <a:noFill/>
                </a:ln>
                <a:solidFill>
                  <a:srgbClr val="000000"/>
                </a:solidFill>
                <a:effectLst/>
                <a:uLnTx/>
                <a:uFillTx/>
                <a:latin typeface="Arial"/>
                <a:ea typeface="+mn-ea"/>
                <a:cs typeface="Arial"/>
                <a:hlinkClick r:id="rId4"/>
              </a:rPr>
              <a:t>http</a:t>
            </a:r>
            <a:r>
              <a:rPr kumimoji="0" lang="hu-HU" sz="1200" b="0" i="0" u="none" strike="noStrike" kern="1200" cap="none" spc="0" normalizeH="0" baseline="0" noProof="0" dirty="0">
                <a:ln>
                  <a:noFill/>
                </a:ln>
                <a:solidFill>
                  <a:srgbClr val="000000"/>
                </a:solidFill>
                <a:effectLst/>
                <a:uLnTx/>
                <a:uFillTx/>
                <a:latin typeface="Arial"/>
                <a:ea typeface="+mn-ea"/>
                <a:cs typeface="Arial"/>
                <a:hlinkClick r:id="rId4"/>
              </a:rPr>
              <a:t>://dpconline.org</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763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642EB2C3-4D9C-4ABD-B0FA-7789113552B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5DB60D-3213-4B01-9578-8A76531D056A}"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
        <p:nvSpPr>
          <p:cNvPr id="45058" name="Rectangle 2">
            <a:extLst>
              <a:ext uri="{FF2B5EF4-FFF2-40B4-BE49-F238E27FC236}">
                <a16:creationId xmlns:a16="http://schemas.microsoft.com/office/drawing/2014/main" id="{DCEE30C1-4C41-42AE-A6D0-22B91CDA2C13}"/>
              </a:ext>
            </a:extLst>
          </p:cNvPr>
          <p:cNvSpPr>
            <a:spLocks noGrp="1" noChangeArrowheads="1"/>
          </p:cNvSpPr>
          <p:nvPr>
            <p:ph type="title"/>
          </p:nvPr>
        </p:nvSpPr>
        <p:spPr>
          <a:xfrm>
            <a:off x="1981198" y="213134"/>
            <a:ext cx="8890933" cy="1338828"/>
          </a:xfrm>
          <a:noFill/>
        </p:spPr>
        <p:txBody>
          <a:bodyPr wrap="square">
            <a:spAutoFit/>
          </a:bodyPr>
          <a:lstStyle/>
          <a:p>
            <a:r>
              <a:rPr lang="hu-HU" altLang="hu-HU" sz="2200" dirty="0">
                <a:solidFill>
                  <a:schemeClr val="folHlink"/>
                </a:solidFill>
              </a:rPr>
              <a:t>UNESCO 2003</a:t>
            </a:r>
            <a:r>
              <a:rPr lang="hu-HU" altLang="hu-HU" dirty="0"/>
              <a:t/>
            </a:r>
            <a:br>
              <a:rPr lang="hu-HU" altLang="hu-HU" dirty="0"/>
            </a:br>
            <a:r>
              <a:rPr lang="pt-BR" altLang="hu-HU" sz="2900" dirty="0">
                <a:solidFill>
                  <a:schemeClr val="tx1"/>
                </a:solidFill>
              </a:rPr>
              <a:t>Charta </a:t>
            </a:r>
            <a:r>
              <a:rPr lang="hu-HU" altLang="hu-HU" sz="2900" dirty="0" err="1">
                <a:solidFill>
                  <a:schemeClr val="tx1"/>
                </a:solidFill>
              </a:rPr>
              <a:t>about</a:t>
            </a:r>
            <a:r>
              <a:rPr lang="hu-HU" altLang="hu-HU" sz="2900" dirty="0">
                <a:solidFill>
                  <a:schemeClr val="tx1"/>
                </a:solidFill>
              </a:rPr>
              <a:t> </a:t>
            </a:r>
            <a:r>
              <a:rPr lang="hu-HU" altLang="hu-HU" sz="2900" dirty="0" err="1">
                <a:solidFill>
                  <a:schemeClr val="tx1"/>
                </a:solidFill>
              </a:rPr>
              <a:t>preserving</a:t>
            </a:r>
            <a:r>
              <a:rPr lang="hu-HU" altLang="hu-HU" sz="2900" dirty="0">
                <a:solidFill>
                  <a:schemeClr val="tx1"/>
                </a:solidFill>
              </a:rPr>
              <a:t> Digital </a:t>
            </a:r>
            <a:r>
              <a:rPr lang="hu-HU" altLang="hu-HU" sz="2900" dirty="0" err="1">
                <a:solidFill>
                  <a:schemeClr val="tx1"/>
                </a:solidFill>
              </a:rPr>
              <a:t>Cultural</a:t>
            </a:r>
            <a:r>
              <a:rPr lang="hu-HU" altLang="hu-HU" sz="2900" dirty="0">
                <a:solidFill>
                  <a:schemeClr val="tx1"/>
                </a:solidFill>
              </a:rPr>
              <a:t> </a:t>
            </a:r>
            <a:r>
              <a:rPr lang="hu-HU" altLang="hu-HU" sz="2900" dirty="0" err="1">
                <a:solidFill>
                  <a:schemeClr val="tx1"/>
                </a:solidFill>
              </a:rPr>
              <a:t>Heritage</a:t>
            </a:r>
            <a:r>
              <a:rPr lang="hu-HU" altLang="hu-HU" sz="2900" dirty="0">
                <a:solidFill>
                  <a:schemeClr val="tx1"/>
                </a:solidFill>
              </a:rPr>
              <a:t/>
            </a:r>
            <a:br>
              <a:rPr lang="hu-HU" altLang="hu-HU" sz="2900" dirty="0">
                <a:solidFill>
                  <a:schemeClr val="tx1"/>
                </a:solidFill>
              </a:rPr>
            </a:br>
            <a:r>
              <a:rPr lang="hu-HU" altLang="hu-HU" sz="1500" dirty="0"/>
              <a:t>http://portal.unesco.org/en/ev.php-URL_ID=17721&amp;URL_DO=DO_TOPIC&amp;URL_SECTION=201.html </a:t>
            </a:r>
            <a:br>
              <a:rPr lang="hu-HU" altLang="hu-HU" sz="1500" dirty="0"/>
            </a:br>
            <a:endParaRPr lang="hu-HU" altLang="hu-HU" sz="1500" dirty="0"/>
          </a:p>
        </p:txBody>
      </p:sp>
      <p:pic>
        <p:nvPicPr>
          <p:cNvPr id="45060" name="Picture 4">
            <a:extLst>
              <a:ext uri="{FF2B5EF4-FFF2-40B4-BE49-F238E27FC236}">
                <a16:creationId xmlns:a16="http://schemas.microsoft.com/office/drawing/2014/main" id="{63CD74E6-DEDD-48FE-9D8A-FBDB77AA3A0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185151" y="4394200"/>
            <a:ext cx="2447925" cy="2274888"/>
          </a:xfrm>
          <a:noFill/>
          <a:ln/>
        </p:spPr>
      </p:pic>
      <p:sp>
        <p:nvSpPr>
          <p:cNvPr id="45061" name="Rectangle 5">
            <a:extLst>
              <a:ext uri="{FF2B5EF4-FFF2-40B4-BE49-F238E27FC236}">
                <a16:creationId xmlns:a16="http://schemas.microsoft.com/office/drawing/2014/main" id="{86752C66-ADD1-4A3C-99C1-DA9D58D2E335}"/>
              </a:ext>
            </a:extLst>
          </p:cNvPr>
          <p:cNvSpPr>
            <a:spLocks noChangeArrowheads="1"/>
          </p:cNvSpPr>
          <p:nvPr/>
        </p:nvSpPr>
        <p:spPr bwMode="auto">
          <a:xfrm>
            <a:off x="1981199" y="1628776"/>
            <a:ext cx="776680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A48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digital heritage consists of unique resources of human knowledge and expression. It embraces cultural, educational, scientific and administrative resources, as well as technical, legal, medical and other kinds of information created digitally, or converted into digital form from existing analogue resources</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45063" name="Rectangle 7">
            <a:extLst>
              <a:ext uri="{FF2B5EF4-FFF2-40B4-BE49-F238E27FC236}">
                <a16:creationId xmlns:a16="http://schemas.microsoft.com/office/drawing/2014/main" id="{24C1A7B1-C820-4E47-8325-8C37D499ECAF}"/>
              </a:ext>
            </a:extLst>
          </p:cNvPr>
          <p:cNvSpPr>
            <a:spLocks noChangeArrowheads="1"/>
          </p:cNvSpPr>
          <p:nvPr/>
        </p:nvSpPr>
        <p:spPr bwMode="auto">
          <a:xfrm>
            <a:off x="1921137" y="2859623"/>
            <a:ext cx="6624638" cy="314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A48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world’s digital heritage is at risk of being lost to posterity. Contributing factors include the rapid obsolescence of the hardware and software which brings it to life, uncertainties about resources, responsibility and methods for maintenance and preservation, and the lack of supportive legislation. Attitudinal change has fallen behind technological change. Digital evolution has been too rapid and costly for governments and institutions to develop timely and informed preservation strategies. The threat to the economic, social, intellectual and cultural potential of the heritage – the building blocks of the future – has not been fully grasped.”</a:t>
            </a:r>
            <a:endPar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ct val="20000"/>
              </a:spcAft>
              <a:buClr>
                <a:srgbClr val="663300"/>
              </a:buClr>
              <a:buSzPct val="75000"/>
              <a:buFont typeface="Wingdings" panose="05000000000000000000" pitchFamily="2" charset="2"/>
              <a:buChar char="p"/>
              <a:tabLst/>
              <a:defRPr/>
            </a:pPr>
            <a:r>
              <a:rPr kumimoji="0" lang="en-US"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UNESCO advices to establish strategies, policy guidelines, training </a:t>
            </a:r>
            <a:r>
              <a:rPr kumimoji="0" lang="en-US"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programmes</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together</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with</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a:t>
            </a:r>
            <a:r>
              <a:rPr kumimoji="0" lang="hu-HU"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cultural</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u-HU" altLang="hu-HU"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heritage</a:t>
            </a:r>
            <a:r>
              <a:rPr kumimoji="0" lang="hu-HU" altLang="hu-H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sector</a:t>
            </a:r>
          </a:p>
        </p:txBody>
      </p:sp>
    </p:spTree>
    <p:extLst>
      <p:ext uri="{BB962C8B-B14F-4D97-AF65-F5344CB8AC3E}">
        <p14:creationId xmlns:p14="http://schemas.microsoft.com/office/powerpoint/2010/main" val="186999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5">
            <a:extLst>
              <a:ext uri="{FF2B5EF4-FFF2-40B4-BE49-F238E27FC236}">
                <a16:creationId xmlns:a16="http://schemas.microsoft.com/office/drawing/2014/main" id="{34CDD406-E0D6-4359-B496-9655C74FCA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139252-11BB-4A91-8539-2D6F69DAC4BF}"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
        <p:nvSpPr>
          <p:cNvPr id="47106" name="Rectangle 2">
            <a:extLst>
              <a:ext uri="{FF2B5EF4-FFF2-40B4-BE49-F238E27FC236}">
                <a16:creationId xmlns:a16="http://schemas.microsoft.com/office/drawing/2014/main" id="{DA72434E-ECBD-45B4-ADC5-34A10B6801DD}"/>
              </a:ext>
            </a:extLst>
          </p:cNvPr>
          <p:cNvSpPr>
            <a:spLocks noGrp="1" noChangeArrowheads="1"/>
          </p:cNvSpPr>
          <p:nvPr>
            <p:ph type="title"/>
          </p:nvPr>
        </p:nvSpPr>
        <p:spPr>
          <a:xfrm>
            <a:off x="1981200" y="277814"/>
            <a:ext cx="4186238" cy="1139825"/>
          </a:xfrm>
        </p:spPr>
        <p:txBody>
          <a:bodyPr/>
          <a:lstStyle/>
          <a:p>
            <a:r>
              <a:rPr lang="hu-HU" altLang="hu-HU" sz="2200">
                <a:solidFill>
                  <a:schemeClr val="folHlink"/>
                </a:solidFill>
              </a:rPr>
              <a:t>1996</a:t>
            </a:r>
            <a:br>
              <a:rPr lang="hu-HU" altLang="hu-HU" sz="2200">
                <a:solidFill>
                  <a:schemeClr val="folHlink"/>
                </a:solidFill>
              </a:rPr>
            </a:br>
            <a:r>
              <a:rPr lang="hu-HU" altLang="hu-HU" sz="2900">
                <a:solidFill>
                  <a:schemeClr val="tx1"/>
                </a:solidFill>
              </a:rPr>
              <a:t>Internet Archive</a:t>
            </a:r>
            <a:r>
              <a:rPr lang="hu-HU" altLang="hu-HU" sz="2200">
                <a:solidFill>
                  <a:schemeClr val="folHlink"/>
                </a:solidFill>
              </a:rPr>
              <a:t> </a:t>
            </a:r>
            <a:br>
              <a:rPr lang="hu-HU" altLang="hu-HU" sz="2200">
                <a:solidFill>
                  <a:schemeClr val="folHlink"/>
                </a:solidFill>
              </a:rPr>
            </a:br>
            <a:r>
              <a:rPr lang="hu-HU" altLang="hu-HU" sz="1500">
                <a:hlinkClick r:id="rId2"/>
              </a:rPr>
              <a:t>http://web.archive.org</a:t>
            </a:r>
            <a:endParaRPr lang="hu-HU" altLang="hu-HU" sz="1500"/>
          </a:p>
        </p:txBody>
      </p:sp>
      <p:sp>
        <p:nvSpPr>
          <p:cNvPr id="47107" name="Rectangle 3">
            <a:extLst>
              <a:ext uri="{FF2B5EF4-FFF2-40B4-BE49-F238E27FC236}">
                <a16:creationId xmlns:a16="http://schemas.microsoft.com/office/drawing/2014/main" id="{A0D0C8E0-A353-4084-8E2A-DF6FF68F91CC}"/>
              </a:ext>
            </a:extLst>
          </p:cNvPr>
          <p:cNvSpPr>
            <a:spLocks noGrp="1" noChangeArrowheads="1"/>
          </p:cNvSpPr>
          <p:nvPr>
            <p:ph type="body" idx="1"/>
          </p:nvPr>
        </p:nvSpPr>
        <p:spPr>
          <a:xfrm>
            <a:off x="1981201" y="1844676"/>
            <a:ext cx="4043363" cy="4530725"/>
          </a:xfrm>
        </p:spPr>
        <p:txBody>
          <a:bodyPr/>
          <a:lstStyle/>
          <a:p>
            <a:r>
              <a:rPr lang="hu-HU" altLang="hu-HU" sz="2000" dirty="0"/>
              <a:t>Basic </a:t>
            </a:r>
            <a:r>
              <a:rPr lang="hu-HU" altLang="hu-HU" sz="2000" dirty="0" err="1" smtClean="0"/>
              <a:t>facts</a:t>
            </a:r>
            <a:r>
              <a:rPr lang="hu-HU" altLang="hu-HU" sz="2000" dirty="0" smtClean="0"/>
              <a:t> (</a:t>
            </a:r>
            <a:r>
              <a:rPr lang="hu-HU" altLang="hu-HU" sz="2000" dirty="0" err="1" smtClean="0"/>
              <a:t>September</a:t>
            </a:r>
            <a:r>
              <a:rPr lang="hu-HU" altLang="hu-HU" sz="2000" dirty="0" smtClean="0"/>
              <a:t> 2019): 376 </a:t>
            </a:r>
            <a:r>
              <a:rPr lang="hu-HU" altLang="hu-HU" sz="2000" dirty="0" err="1"/>
              <a:t>billion</a:t>
            </a:r>
            <a:r>
              <a:rPr lang="hu-HU" altLang="hu-HU" sz="2000" dirty="0"/>
              <a:t> </a:t>
            </a:r>
            <a:r>
              <a:rPr lang="hu-HU" altLang="hu-HU" sz="2000" dirty="0" err="1" smtClean="0"/>
              <a:t>webpage</a:t>
            </a:r>
            <a:r>
              <a:rPr lang="hu-HU" altLang="hu-HU" sz="2000" dirty="0" smtClean="0"/>
              <a:t>, more </a:t>
            </a:r>
            <a:r>
              <a:rPr lang="hu-HU" altLang="hu-HU" sz="2000" dirty="0" err="1" smtClean="0"/>
              <a:t>than</a:t>
            </a:r>
            <a:r>
              <a:rPr lang="hu-HU" altLang="hu-HU" sz="2000" dirty="0"/>
              <a:t> </a:t>
            </a:r>
            <a:r>
              <a:rPr lang="hu-HU" altLang="hu-HU" sz="2000" dirty="0" smtClean="0"/>
              <a:t>15 </a:t>
            </a:r>
            <a:r>
              <a:rPr lang="hu-HU" altLang="hu-HU" sz="2000" dirty="0" err="1" smtClean="0"/>
              <a:t>petabyte</a:t>
            </a:r>
            <a:r>
              <a:rPr lang="hu-HU" altLang="hu-HU" sz="2000" dirty="0" smtClean="0"/>
              <a:t>. </a:t>
            </a:r>
            <a:r>
              <a:rPr lang="hu-HU" altLang="hu-HU" sz="2000" dirty="0" err="1" smtClean="0"/>
              <a:t>Weekly</a:t>
            </a:r>
            <a:r>
              <a:rPr lang="hu-HU" altLang="hu-HU" sz="2000" dirty="0" smtClean="0"/>
              <a:t> </a:t>
            </a:r>
            <a:r>
              <a:rPr lang="hu-HU" altLang="hu-HU" sz="2000" dirty="0" err="1"/>
              <a:t>aquisition</a:t>
            </a:r>
            <a:r>
              <a:rPr lang="hu-HU" altLang="hu-HU" sz="2000" dirty="0"/>
              <a:t> </a:t>
            </a:r>
            <a:r>
              <a:rPr lang="hu-HU" altLang="hu-HU" sz="2000" dirty="0" err="1"/>
              <a:t>by</a:t>
            </a:r>
            <a:r>
              <a:rPr lang="hu-HU" altLang="hu-HU" sz="2000" dirty="0"/>
              <a:t> </a:t>
            </a:r>
            <a:r>
              <a:rPr lang="hu-HU" altLang="hu-HU" sz="2000" dirty="0" err="1"/>
              <a:t>approx</a:t>
            </a:r>
            <a:r>
              <a:rPr lang="hu-HU" altLang="hu-HU" sz="2000" dirty="0"/>
              <a:t> 1 </a:t>
            </a:r>
            <a:r>
              <a:rPr lang="hu-HU" altLang="hu-HU" sz="2000" dirty="0" err="1"/>
              <a:t>billion</a:t>
            </a:r>
            <a:r>
              <a:rPr lang="hu-HU" altLang="hu-HU" sz="2000" dirty="0"/>
              <a:t> </a:t>
            </a:r>
            <a:r>
              <a:rPr lang="hu-HU" altLang="hu-HU" sz="2000" dirty="0" err="1"/>
              <a:t>webpage</a:t>
            </a:r>
            <a:endParaRPr lang="hu-HU" altLang="hu-HU" dirty="0"/>
          </a:p>
          <a:p>
            <a:r>
              <a:rPr lang="hu-HU" altLang="hu-HU" sz="2000" dirty="0"/>
              <a:t>More </a:t>
            </a:r>
            <a:r>
              <a:rPr lang="hu-HU" altLang="hu-HU" sz="2000" dirty="0" err="1"/>
              <a:t>than</a:t>
            </a:r>
            <a:r>
              <a:rPr lang="hu-HU" altLang="hu-HU" sz="2000" dirty="0"/>
              <a:t> </a:t>
            </a:r>
            <a:r>
              <a:rPr lang="hu-HU" altLang="hu-HU" sz="2000" dirty="0" err="1"/>
              <a:t>one</a:t>
            </a:r>
            <a:r>
              <a:rPr lang="hu-HU" altLang="hu-HU" sz="2000" dirty="0"/>
              <a:t> </a:t>
            </a:r>
            <a:r>
              <a:rPr lang="hu-HU" altLang="hu-HU" sz="2000" dirty="0" err="1"/>
              <a:t>hundred</a:t>
            </a:r>
            <a:r>
              <a:rPr lang="hu-HU" altLang="hu-HU" sz="2000" dirty="0"/>
              <a:t> web </a:t>
            </a:r>
            <a:r>
              <a:rPr lang="hu-HU" altLang="hu-HU" sz="2000" dirty="0" err="1"/>
              <a:t>archiving</a:t>
            </a:r>
            <a:r>
              <a:rPr lang="hu-HU" altLang="hu-HU" sz="2000" dirty="0"/>
              <a:t> </a:t>
            </a:r>
            <a:r>
              <a:rPr lang="hu-HU" altLang="hu-HU" sz="2000" dirty="0" err="1"/>
              <a:t>projects</a:t>
            </a:r>
            <a:r>
              <a:rPr lang="hu-HU" altLang="hu-HU" sz="2000" dirty="0"/>
              <a:t> </a:t>
            </a:r>
            <a:r>
              <a:rPr lang="hu-HU" altLang="hu-HU" sz="2000" dirty="0" err="1"/>
              <a:t>have</a:t>
            </a:r>
            <a:r>
              <a:rPr lang="hu-HU" altLang="hu-HU" sz="2000" dirty="0"/>
              <a:t> </a:t>
            </a:r>
            <a:r>
              <a:rPr lang="hu-HU" altLang="hu-HU" sz="2000" dirty="0" err="1"/>
              <a:t>existed</a:t>
            </a:r>
            <a:r>
              <a:rPr lang="hu-HU" altLang="hu-HU" sz="2000" dirty="0"/>
              <a:t> </a:t>
            </a:r>
            <a:r>
              <a:rPr lang="hu-HU" altLang="hu-HU" sz="2000" dirty="0" err="1"/>
              <a:t>throughout</a:t>
            </a:r>
            <a:r>
              <a:rPr lang="hu-HU" altLang="hu-HU" sz="2000" dirty="0"/>
              <a:t> the </a:t>
            </a:r>
            <a:r>
              <a:rPr lang="hu-HU" altLang="hu-HU" sz="2000" dirty="0" err="1"/>
              <a:t>world</a:t>
            </a:r>
            <a:r>
              <a:rPr lang="hu-HU" altLang="hu-HU" sz="2000" dirty="0"/>
              <a:t> </a:t>
            </a:r>
            <a:r>
              <a:rPr lang="hu-HU" altLang="hu-HU" sz="2000" dirty="0" err="1"/>
              <a:t>since</a:t>
            </a:r>
            <a:r>
              <a:rPr lang="hu-HU" altLang="hu-HU" sz="2000" dirty="0"/>
              <a:t> 1996 </a:t>
            </a:r>
          </a:p>
          <a:p>
            <a:r>
              <a:rPr lang="hu-HU" altLang="hu-HU" sz="2000" dirty="0" err="1"/>
              <a:t>Approx</a:t>
            </a:r>
            <a:r>
              <a:rPr lang="hu-HU" altLang="hu-HU" sz="2000" dirty="0"/>
              <a:t>. 40 </a:t>
            </a:r>
            <a:r>
              <a:rPr lang="hu-HU" altLang="hu-HU" sz="2000" dirty="0" err="1"/>
              <a:t>national</a:t>
            </a:r>
            <a:r>
              <a:rPr lang="hu-HU" altLang="hu-HU" sz="2000" dirty="0"/>
              <a:t> </a:t>
            </a:r>
            <a:r>
              <a:rPr lang="hu-HU" altLang="hu-HU" sz="2000" dirty="0" err="1"/>
              <a:t>webarchives</a:t>
            </a:r>
            <a:r>
              <a:rPr lang="hu-HU" altLang="hu-HU" sz="2000" dirty="0"/>
              <a:t> (in </a:t>
            </a:r>
            <a:r>
              <a:rPr lang="hu-HU" altLang="hu-HU" sz="2000" dirty="0" err="1"/>
              <a:t>operation</a:t>
            </a:r>
            <a:r>
              <a:rPr lang="hu-HU" altLang="hu-HU" sz="2000" dirty="0"/>
              <a:t> </a:t>
            </a:r>
            <a:r>
              <a:rPr lang="hu-HU" altLang="hu-HU" sz="2000" dirty="0" err="1"/>
              <a:t>or</a:t>
            </a:r>
            <a:r>
              <a:rPr lang="hu-HU" altLang="hu-HU" sz="2000" dirty="0"/>
              <a:t> in </a:t>
            </a:r>
            <a:r>
              <a:rPr lang="hu-HU" altLang="hu-HU" sz="2000" dirty="0" err="1"/>
              <a:t>demo-phase</a:t>
            </a:r>
            <a:r>
              <a:rPr lang="hu-HU" altLang="hu-HU" sz="2000" dirty="0"/>
              <a:t>) in </a:t>
            </a:r>
            <a:r>
              <a:rPr lang="hu-HU" altLang="hu-HU" sz="2000" dirty="0" err="1"/>
              <a:t>about</a:t>
            </a:r>
            <a:r>
              <a:rPr lang="hu-HU" altLang="hu-HU" sz="2000" dirty="0"/>
              <a:t> 30 </a:t>
            </a:r>
            <a:r>
              <a:rPr lang="hu-HU" altLang="hu-HU" sz="2000" dirty="0" err="1"/>
              <a:t>countries</a:t>
            </a:r>
            <a:endParaRPr lang="hu-HU" altLang="hu-HU" sz="2000" dirty="0"/>
          </a:p>
        </p:txBody>
      </p:sp>
      <p:grpSp>
        <p:nvGrpSpPr>
          <p:cNvPr id="47112" name="Group 8">
            <a:extLst>
              <a:ext uri="{FF2B5EF4-FFF2-40B4-BE49-F238E27FC236}">
                <a16:creationId xmlns:a16="http://schemas.microsoft.com/office/drawing/2014/main" id="{060E975B-DEF5-4518-BEE0-314BF93A8796}"/>
              </a:ext>
            </a:extLst>
          </p:cNvPr>
          <p:cNvGrpSpPr>
            <a:grpSpLocks/>
          </p:cNvGrpSpPr>
          <p:nvPr/>
        </p:nvGrpSpPr>
        <p:grpSpPr bwMode="auto">
          <a:xfrm>
            <a:off x="6167439" y="2044700"/>
            <a:ext cx="4344987" cy="4624388"/>
            <a:chOff x="2925" y="1288"/>
            <a:chExt cx="2737" cy="2913"/>
          </a:xfrm>
        </p:grpSpPr>
        <p:pic>
          <p:nvPicPr>
            <p:cNvPr id="47108" name="Picture 4">
              <a:extLst>
                <a:ext uri="{FF2B5EF4-FFF2-40B4-BE49-F238E27FC236}">
                  <a16:creationId xmlns:a16="http://schemas.microsoft.com/office/drawing/2014/main" id="{019BA3B3-2F37-46F7-A1A3-EF861C2C3E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 y="1288"/>
              <a:ext cx="2737" cy="263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hlink">
                        <a:alpha val="50000"/>
                      </a:schemeClr>
                    </a:outerShdw>
                  </a:effectLst>
                </a14:hiddenEffects>
              </a:ext>
            </a:extLst>
          </p:spPr>
        </p:pic>
        <p:sp>
          <p:nvSpPr>
            <p:cNvPr id="47110" name="Text Box 6">
              <a:extLst>
                <a:ext uri="{FF2B5EF4-FFF2-40B4-BE49-F238E27FC236}">
                  <a16:creationId xmlns:a16="http://schemas.microsoft.com/office/drawing/2014/main" id="{DD524E1F-EAB1-459E-A3A1-3149D9CF87B4}"/>
                </a:ext>
              </a:extLst>
            </p:cNvPr>
            <p:cNvSpPr txBox="1">
              <a:spLocks noChangeArrowheads="1"/>
            </p:cNvSpPr>
            <p:nvPr/>
          </p:nvSpPr>
          <p:spPr bwMode="auto">
            <a:xfrm>
              <a:off x="3334" y="4028"/>
              <a:ext cx="19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hu-HU" altLang="hu-HU"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Source</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hlinkClick r:id="rId4"/>
                </a:rPr>
                <a:t>http://mekosztaly.oszk.hu/miawiki</a:t>
              </a:r>
              <a:endPar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p:txBody>
        </p:sp>
      </p:grpSp>
      <p:pic>
        <p:nvPicPr>
          <p:cNvPr id="47111" name="Picture 7">
            <a:extLst>
              <a:ext uri="{FF2B5EF4-FFF2-40B4-BE49-F238E27FC236}">
                <a16:creationId xmlns:a16="http://schemas.microsoft.com/office/drawing/2014/main" id="{6328F963-892C-46F5-8DBE-7BD7FCF99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825" y="188914"/>
            <a:ext cx="1646238"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95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 számának helye 5">
            <a:extLst>
              <a:ext uri="{FF2B5EF4-FFF2-40B4-BE49-F238E27FC236}">
                <a16:creationId xmlns:a16="http://schemas.microsoft.com/office/drawing/2014/main" id="{34CDD406-E0D6-4359-B496-9655C74FCA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139252-11BB-4A91-8539-2D6F69DAC4BF}"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
        <p:nvSpPr>
          <p:cNvPr id="47106" name="Rectangle 2">
            <a:extLst>
              <a:ext uri="{FF2B5EF4-FFF2-40B4-BE49-F238E27FC236}">
                <a16:creationId xmlns:a16="http://schemas.microsoft.com/office/drawing/2014/main" id="{DA72434E-ECBD-45B4-ADC5-34A10B6801DD}"/>
              </a:ext>
            </a:extLst>
          </p:cNvPr>
          <p:cNvSpPr>
            <a:spLocks noGrp="1" noChangeArrowheads="1"/>
          </p:cNvSpPr>
          <p:nvPr>
            <p:ph type="title"/>
          </p:nvPr>
        </p:nvSpPr>
        <p:spPr>
          <a:xfrm>
            <a:off x="879815" y="277813"/>
            <a:ext cx="7398327" cy="1139825"/>
          </a:xfrm>
        </p:spPr>
        <p:txBody>
          <a:bodyPr/>
          <a:lstStyle/>
          <a:p>
            <a:r>
              <a:rPr lang="hu-HU" altLang="hu-HU" sz="2200" dirty="0">
                <a:solidFill>
                  <a:schemeClr val="folHlink"/>
                </a:solidFill>
              </a:rPr>
              <a:t/>
            </a:r>
            <a:br>
              <a:rPr lang="hu-HU" altLang="hu-HU" sz="2200" dirty="0">
                <a:solidFill>
                  <a:schemeClr val="folHlink"/>
                </a:solidFill>
              </a:rPr>
            </a:br>
            <a:r>
              <a:rPr lang="hu-HU" altLang="hu-HU" sz="2800" dirty="0" smtClean="0">
                <a:solidFill>
                  <a:schemeClr val="tx1"/>
                </a:solidFill>
              </a:rPr>
              <a:t>International Internet Preservation Consortium (IIPC)</a:t>
            </a:r>
            <a:r>
              <a:rPr lang="hu-HU" altLang="hu-HU" sz="2200" dirty="0">
                <a:solidFill>
                  <a:schemeClr val="folHlink"/>
                </a:solidFill>
              </a:rPr>
              <a:t/>
            </a:r>
            <a:br>
              <a:rPr lang="hu-HU" altLang="hu-HU" sz="2200" dirty="0">
                <a:solidFill>
                  <a:schemeClr val="folHlink"/>
                </a:solidFill>
              </a:rPr>
            </a:br>
            <a:r>
              <a:rPr lang="hu-HU" altLang="hu-HU" sz="1500" dirty="0">
                <a:hlinkClick r:id="rId2"/>
              </a:rPr>
              <a:t>http://netpreserve.org</a:t>
            </a:r>
            <a:endParaRPr lang="hu-HU" altLang="hu-HU" sz="1500" dirty="0"/>
          </a:p>
        </p:txBody>
      </p:sp>
      <p:sp>
        <p:nvSpPr>
          <p:cNvPr id="47107" name="Rectangle 3">
            <a:extLst>
              <a:ext uri="{FF2B5EF4-FFF2-40B4-BE49-F238E27FC236}">
                <a16:creationId xmlns:a16="http://schemas.microsoft.com/office/drawing/2014/main" id="{A0D0C8E0-A353-4084-8E2A-DF6FF68F91CC}"/>
              </a:ext>
            </a:extLst>
          </p:cNvPr>
          <p:cNvSpPr>
            <a:spLocks noGrp="1" noChangeArrowheads="1"/>
          </p:cNvSpPr>
          <p:nvPr>
            <p:ph type="body" idx="1"/>
          </p:nvPr>
        </p:nvSpPr>
        <p:spPr>
          <a:xfrm>
            <a:off x="1981201" y="1844676"/>
            <a:ext cx="7112465" cy="4530725"/>
          </a:xfrm>
        </p:spPr>
        <p:txBody>
          <a:bodyPr/>
          <a:lstStyle/>
          <a:p>
            <a:r>
              <a:rPr lang="hu-HU" altLang="hu-HU" sz="2000" dirty="0" err="1"/>
              <a:t>Formally</a:t>
            </a:r>
            <a:r>
              <a:rPr lang="hu-HU" altLang="hu-HU" sz="2000" dirty="0"/>
              <a:t> chartered in 2003 at the National Library of France </a:t>
            </a:r>
            <a:r>
              <a:rPr lang="hu-HU" altLang="hu-HU" sz="2000" dirty="0" err="1"/>
              <a:t>with</a:t>
            </a:r>
            <a:r>
              <a:rPr lang="hu-HU" altLang="hu-HU" sz="2000" dirty="0"/>
              <a:t> 12 </a:t>
            </a:r>
            <a:r>
              <a:rPr lang="hu-HU" altLang="hu-HU" sz="2000" dirty="0" err="1"/>
              <a:t>participating</a:t>
            </a:r>
            <a:r>
              <a:rPr lang="hu-HU" altLang="hu-HU" sz="2000" dirty="0"/>
              <a:t> </a:t>
            </a:r>
            <a:r>
              <a:rPr lang="hu-HU" altLang="hu-HU" sz="2000" dirty="0" err="1"/>
              <a:t>institutions</a:t>
            </a:r>
            <a:r>
              <a:rPr lang="hu-HU" altLang="hu-HU" sz="2000" dirty="0"/>
              <a:t> </a:t>
            </a:r>
            <a:r>
              <a:rPr lang="hu-HU" altLang="hu-HU" sz="2000" dirty="0" err="1"/>
              <a:t>for</a:t>
            </a:r>
            <a:r>
              <a:rPr lang="hu-HU" altLang="hu-HU" sz="2000" dirty="0"/>
              <a:t> a 3-year </a:t>
            </a:r>
            <a:r>
              <a:rPr lang="hu-HU" altLang="hu-HU" sz="2000" dirty="0" err="1"/>
              <a:t>long</a:t>
            </a:r>
            <a:r>
              <a:rPr lang="hu-HU" altLang="hu-HU" sz="2000" dirty="0"/>
              <a:t> </a:t>
            </a:r>
            <a:r>
              <a:rPr lang="hu-HU" altLang="hu-HU" sz="2000" dirty="0" err="1"/>
              <a:t>programme</a:t>
            </a:r>
            <a:endParaRPr lang="hu-HU" altLang="hu-HU" sz="2000" dirty="0"/>
          </a:p>
          <a:p>
            <a:r>
              <a:rPr lang="hu-HU" altLang="hu-HU" sz="2000" dirty="0" err="1"/>
              <a:t>Nowadays</a:t>
            </a:r>
            <a:r>
              <a:rPr lang="hu-HU" altLang="hu-HU" sz="2000" dirty="0"/>
              <a:t> an </a:t>
            </a:r>
            <a:r>
              <a:rPr lang="hu-HU" altLang="hu-HU" sz="2000" dirty="0" err="1"/>
              <a:t>open</a:t>
            </a:r>
            <a:r>
              <a:rPr lang="hu-HU" altLang="hu-HU" sz="2000" dirty="0"/>
              <a:t> </a:t>
            </a:r>
            <a:r>
              <a:rPr lang="hu-HU" altLang="hu-HU" sz="2000" dirty="0" err="1"/>
              <a:t>organisation</a:t>
            </a:r>
            <a:r>
              <a:rPr lang="hu-HU" altLang="hu-HU" sz="2000" dirty="0"/>
              <a:t> </a:t>
            </a:r>
            <a:r>
              <a:rPr lang="hu-HU" altLang="hu-HU" sz="2000" dirty="0" err="1"/>
              <a:t>with</a:t>
            </a:r>
            <a:r>
              <a:rPr lang="hu-HU" altLang="hu-HU" sz="2000" dirty="0"/>
              <a:t> </a:t>
            </a:r>
            <a:r>
              <a:rPr lang="hu-HU" altLang="hu-HU" sz="2000" dirty="0" err="1"/>
              <a:t>members</a:t>
            </a:r>
            <a:r>
              <a:rPr lang="hu-HU" altLang="hu-HU" sz="2000" dirty="0"/>
              <a:t> </a:t>
            </a:r>
            <a:r>
              <a:rPr lang="hu-HU" altLang="hu-HU" sz="2000" dirty="0" err="1"/>
              <a:t>from</a:t>
            </a:r>
            <a:r>
              <a:rPr lang="hu-HU" altLang="hu-HU" sz="2000" dirty="0"/>
              <a:t> 45 </a:t>
            </a:r>
            <a:r>
              <a:rPr lang="hu-HU" altLang="hu-HU" sz="2000" dirty="0" err="1"/>
              <a:t>countries</a:t>
            </a:r>
            <a:endParaRPr lang="hu-HU" altLang="hu-HU" sz="2000" dirty="0"/>
          </a:p>
          <a:p>
            <a:r>
              <a:rPr lang="hu-HU" altLang="hu-HU" sz="2000" dirty="0"/>
              <a:t>National, </a:t>
            </a:r>
            <a:r>
              <a:rPr lang="hu-HU" altLang="hu-HU" sz="2000" dirty="0" err="1" smtClean="0"/>
              <a:t>university</a:t>
            </a:r>
            <a:r>
              <a:rPr lang="hu-HU" altLang="hu-HU" sz="2000" dirty="0" smtClean="0"/>
              <a:t> </a:t>
            </a:r>
            <a:r>
              <a:rPr lang="hu-HU" altLang="hu-HU" sz="2000" dirty="0"/>
              <a:t>and </a:t>
            </a:r>
            <a:r>
              <a:rPr lang="hu-HU" altLang="hu-HU" sz="2000" dirty="0" err="1"/>
              <a:t>r</a:t>
            </a:r>
            <a:r>
              <a:rPr lang="hu-HU" altLang="hu-HU" sz="2000" dirty="0" err="1" smtClean="0"/>
              <a:t>egional</a:t>
            </a:r>
            <a:r>
              <a:rPr lang="hu-HU" altLang="hu-HU" sz="2000" dirty="0" smtClean="0"/>
              <a:t> </a:t>
            </a:r>
            <a:r>
              <a:rPr lang="hu-HU" altLang="hu-HU" sz="2000" dirty="0" err="1"/>
              <a:t>libraries</a:t>
            </a:r>
            <a:r>
              <a:rPr lang="hu-HU" altLang="hu-HU" sz="2000" dirty="0"/>
              <a:t>, </a:t>
            </a:r>
            <a:r>
              <a:rPr lang="hu-HU" altLang="hu-HU" sz="2000" dirty="0" err="1"/>
              <a:t>a</a:t>
            </a:r>
            <a:r>
              <a:rPr lang="hu-HU" altLang="hu-HU" sz="2000" dirty="0" err="1" smtClean="0"/>
              <a:t>rchives</a:t>
            </a:r>
            <a:endParaRPr lang="hu-HU" altLang="hu-HU" sz="2000" dirty="0"/>
          </a:p>
          <a:p>
            <a:r>
              <a:rPr lang="hu-HU" altLang="hu-HU" sz="2000" dirty="0" err="1"/>
              <a:t>Fund</a:t>
            </a:r>
            <a:r>
              <a:rPr lang="hu-HU" altLang="hu-HU" sz="2000" dirty="0"/>
              <a:t> and </a:t>
            </a:r>
            <a:r>
              <a:rPr lang="hu-HU" altLang="hu-HU" sz="2000" dirty="0" err="1"/>
              <a:t>participate</a:t>
            </a:r>
            <a:r>
              <a:rPr lang="hu-HU" altLang="hu-HU" sz="2000" dirty="0"/>
              <a:t> in </a:t>
            </a:r>
            <a:r>
              <a:rPr lang="hu-HU" altLang="hu-HU" sz="2000" dirty="0" err="1"/>
              <a:t>projects</a:t>
            </a:r>
            <a:r>
              <a:rPr lang="hu-HU" altLang="hu-HU" sz="2000" dirty="0"/>
              <a:t> and </a:t>
            </a:r>
            <a:r>
              <a:rPr lang="hu-HU" altLang="hu-HU" sz="2000" dirty="0" err="1"/>
              <a:t>working</a:t>
            </a:r>
            <a:r>
              <a:rPr lang="hu-HU" altLang="hu-HU" sz="2000" dirty="0"/>
              <a:t> </a:t>
            </a:r>
            <a:r>
              <a:rPr lang="hu-HU" altLang="hu-HU" sz="2000" dirty="0" err="1"/>
              <a:t>groups</a:t>
            </a:r>
            <a:endParaRPr lang="hu-HU" altLang="hu-HU" sz="2000" dirty="0"/>
          </a:p>
          <a:p>
            <a:r>
              <a:rPr lang="hu-HU" altLang="hu-HU" sz="2000" dirty="0"/>
              <a:t>Major platform of </a:t>
            </a:r>
            <a:r>
              <a:rPr lang="hu-HU" altLang="hu-HU" sz="2000" dirty="0" err="1"/>
              <a:t>research</a:t>
            </a:r>
            <a:r>
              <a:rPr lang="hu-HU" altLang="hu-HU" sz="2000" dirty="0"/>
              <a:t> and </a:t>
            </a:r>
            <a:r>
              <a:rPr lang="hu-HU" altLang="hu-HU" sz="2000" dirty="0" err="1"/>
              <a:t>development</a:t>
            </a:r>
            <a:r>
              <a:rPr lang="hu-HU" altLang="hu-HU" sz="2000" dirty="0"/>
              <a:t> in web </a:t>
            </a:r>
            <a:r>
              <a:rPr lang="hu-HU" altLang="hu-HU" sz="2000" dirty="0" err="1"/>
              <a:t>archiving</a:t>
            </a:r>
            <a:r>
              <a:rPr lang="hu-HU" altLang="hu-HU" sz="2000" dirty="0"/>
              <a:t> </a:t>
            </a:r>
            <a:r>
              <a:rPr lang="hu-HU" altLang="hu-HU" sz="2000" dirty="0" err="1"/>
              <a:t>field</a:t>
            </a:r>
            <a:r>
              <a:rPr lang="hu-HU" altLang="hu-HU" sz="2000" dirty="0" smtClean="0"/>
              <a:t>.</a:t>
            </a:r>
          </a:p>
          <a:p>
            <a:r>
              <a:rPr lang="hu-HU" altLang="hu-HU" sz="2000" dirty="0" smtClean="0"/>
              <a:t>Training </a:t>
            </a:r>
            <a:r>
              <a:rPr lang="hu-HU" altLang="hu-HU" sz="2000" dirty="0" err="1" smtClean="0"/>
              <a:t>Working</a:t>
            </a:r>
            <a:r>
              <a:rPr lang="hu-HU" altLang="hu-HU" sz="2000" dirty="0" smtClean="0"/>
              <a:t> Group: </a:t>
            </a:r>
            <a:r>
              <a:rPr lang="hu-HU" altLang="hu-HU" sz="2000" dirty="0" err="1" smtClean="0"/>
              <a:t>Developing</a:t>
            </a:r>
            <a:r>
              <a:rPr lang="hu-HU" altLang="hu-HU" sz="2000" dirty="0" smtClean="0"/>
              <a:t> </a:t>
            </a:r>
            <a:r>
              <a:rPr lang="hu-HU" altLang="hu-HU" sz="2000" dirty="0" err="1" smtClean="0"/>
              <a:t>course</a:t>
            </a:r>
            <a:r>
              <a:rPr lang="hu-HU" altLang="hu-HU" sz="2000" dirty="0" smtClean="0"/>
              <a:t> </a:t>
            </a:r>
            <a:r>
              <a:rPr lang="hu-HU" altLang="hu-HU" sz="2000" dirty="0" err="1" smtClean="0"/>
              <a:t>materials</a:t>
            </a:r>
            <a:r>
              <a:rPr lang="hu-HU" altLang="hu-HU" sz="2000" dirty="0" smtClean="0"/>
              <a:t> </a:t>
            </a:r>
            <a:r>
              <a:rPr lang="hu-HU" altLang="hu-HU" sz="2000" dirty="0" err="1" smtClean="0"/>
              <a:t>with</a:t>
            </a:r>
            <a:r>
              <a:rPr lang="hu-HU" altLang="hu-HU" sz="2000" dirty="0" smtClean="0"/>
              <a:t> </a:t>
            </a:r>
            <a:r>
              <a:rPr lang="hu-HU" altLang="hu-HU" sz="2000" dirty="0" err="1" smtClean="0"/>
              <a:t>the</a:t>
            </a:r>
            <a:r>
              <a:rPr lang="hu-HU" altLang="hu-HU" sz="2000" dirty="0" smtClean="0"/>
              <a:t> Digital Preservation </a:t>
            </a:r>
            <a:r>
              <a:rPr lang="hu-HU" altLang="hu-HU" sz="2000" dirty="0" err="1" smtClean="0"/>
              <a:t>Coalition</a:t>
            </a:r>
            <a:endParaRPr lang="hu-HU" altLang="hu-HU" sz="2000" dirty="0" smtClean="0"/>
          </a:p>
          <a:p>
            <a:r>
              <a:rPr lang="hu-HU" altLang="hu-HU" sz="2000" dirty="0" smtClean="0"/>
              <a:t>Research </a:t>
            </a:r>
            <a:r>
              <a:rPr lang="hu-HU" altLang="hu-HU" sz="2000" dirty="0" err="1" smtClean="0"/>
              <a:t>Working</a:t>
            </a:r>
            <a:r>
              <a:rPr lang="hu-HU" altLang="hu-HU" sz="2000" dirty="0" smtClean="0"/>
              <a:t> Group: </a:t>
            </a:r>
            <a:r>
              <a:rPr lang="hu-HU" altLang="hu-HU" sz="2000" dirty="0" err="1" smtClean="0"/>
              <a:t>Support</a:t>
            </a:r>
            <a:r>
              <a:rPr lang="hu-HU" altLang="hu-HU" sz="2000" dirty="0" smtClean="0"/>
              <a:t> digital </a:t>
            </a:r>
            <a:r>
              <a:rPr lang="hu-HU" altLang="hu-HU" sz="2000" dirty="0" err="1" smtClean="0"/>
              <a:t>humanities</a:t>
            </a:r>
            <a:r>
              <a:rPr lang="hu-HU" altLang="hu-HU" sz="2000" dirty="0" smtClean="0"/>
              <a:t> </a:t>
            </a:r>
            <a:r>
              <a:rPr lang="hu-HU" altLang="hu-HU" sz="2000" dirty="0" err="1" smtClean="0"/>
              <a:t>research</a:t>
            </a:r>
            <a:endParaRPr lang="hu-HU" altLang="hu-HU" sz="2000" dirty="0"/>
          </a:p>
        </p:txBody>
      </p:sp>
      <p:pic>
        <p:nvPicPr>
          <p:cNvPr id="3" name="Kép 2">
            <a:extLst>
              <a:ext uri="{FF2B5EF4-FFF2-40B4-BE49-F238E27FC236}">
                <a16:creationId xmlns:a16="http://schemas.microsoft.com/office/drawing/2014/main" id="{4740C5A1-56FC-4759-8DFE-9FC134AE9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142" y="400051"/>
            <a:ext cx="2867025" cy="895350"/>
          </a:xfrm>
          <a:prstGeom prst="rect">
            <a:avLst/>
          </a:prstGeom>
        </p:spPr>
      </p:pic>
    </p:spTree>
    <p:extLst>
      <p:ext uri="{BB962C8B-B14F-4D97-AF65-F5344CB8AC3E}">
        <p14:creationId xmlns:p14="http://schemas.microsoft.com/office/powerpoint/2010/main" val="428768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EBF1BE7-527A-4B74-B2A4-BE1322DDD803}" type="slidenum">
              <a:rPr kumimoji="0" lang="hu-HU" altLang="hu-HU" sz="1000" b="1" i="0" u="none" strike="noStrike" kern="1200" cap="none" spc="0" normalizeH="0" baseline="0" noProof="0" smtClean="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30" y="1114710"/>
            <a:ext cx="10497119" cy="5324190"/>
          </a:xfrm>
          <a:prstGeom prst="rect">
            <a:avLst/>
          </a:prstGeom>
        </p:spPr>
      </p:pic>
    </p:spTree>
    <p:extLst>
      <p:ext uri="{BB962C8B-B14F-4D97-AF65-F5344CB8AC3E}">
        <p14:creationId xmlns:p14="http://schemas.microsoft.com/office/powerpoint/2010/main" val="224149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a:extLst>
              <a:ext uri="{FF2B5EF4-FFF2-40B4-BE49-F238E27FC236}">
                <a16:creationId xmlns:a16="http://schemas.microsoft.com/office/drawing/2014/main" id="{E71AED40-ABF2-4E87-96A7-30689CAFEDC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A5ED95-3312-408E-917B-29AB7124F1DD}" type="slidenum">
              <a:rPr kumimoji="0" lang="hu-HU" altLang="hu-HU" sz="1000" b="1" i="0" u="none" strike="noStrike" kern="1200" cap="none" spc="0" normalizeH="0" baseline="0" noProof="0">
                <a:ln>
                  <a:noFill/>
                </a:ln>
                <a:solidFill>
                  <a:srgbClr val="000000"/>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hu-HU" altLang="hu-HU" sz="1000" b="1" i="0" u="none" strike="noStrike" kern="1200" cap="none" spc="0" normalizeH="0" baseline="0" noProof="0">
              <a:ln>
                <a:noFill/>
              </a:ln>
              <a:solidFill>
                <a:srgbClr val="000000"/>
              </a:solidFill>
              <a:effectLst/>
              <a:uLnTx/>
              <a:uFillTx/>
              <a:latin typeface="Arial"/>
              <a:ea typeface="+mn-ea"/>
              <a:cs typeface="Arial"/>
            </a:endParaRPr>
          </a:p>
        </p:txBody>
      </p:sp>
      <p:sp>
        <p:nvSpPr>
          <p:cNvPr id="48130" name="Rectangle 2">
            <a:extLst>
              <a:ext uri="{FF2B5EF4-FFF2-40B4-BE49-F238E27FC236}">
                <a16:creationId xmlns:a16="http://schemas.microsoft.com/office/drawing/2014/main" id="{7A5F6947-A5A3-44F9-BAC7-7399283933D1}"/>
              </a:ext>
            </a:extLst>
          </p:cNvPr>
          <p:cNvSpPr>
            <a:spLocks noGrp="1" noChangeArrowheads="1"/>
          </p:cNvSpPr>
          <p:nvPr>
            <p:ph type="title"/>
          </p:nvPr>
        </p:nvSpPr>
        <p:spPr>
          <a:xfrm>
            <a:off x="1981200" y="309642"/>
            <a:ext cx="8229600" cy="1107996"/>
          </a:xfrm>
          <a:noFill/>
        </p:spPr>
        <p:txBody>
          <a:bodyPr>
            <a:spAutoFit/>
          </a:bodyPr>
          <a:lstStyle/>
          <a:p>
            <a:r>
              <a:rPr lang="hu-HU" altLang="hu-HU" sz="2200" dirty="0" smtClean="0">
                <a:solidFill>
                  <a:schemeClr val="folHlink"/>
                </a:solidFill>
              </a:rPr>
              <a:t>2017-</a:t>
            </a:r>
            <a:r>
              <a:rPr lang="hu-HU" altLang="hu-HU" dirty="0"/>
              <a:t/>
            </a:r>
            <a:br>
              <a:rPr lang="hu-HU" altLang="hu-HU" dirty="0"/>
            </a:br>
            <a:r>
              <a:rPr lang="hu-HU" altLang="hu-HU" sz="2900" dirty="0">
                <a:solidFill>
                  <a:schemeClr val="tx1"/>
                </a:solidFill>
              </a:rPr>
              <a:t>Pilot project at the National Széchényi Library</a:t>
            </a:r>
            <a:br>
              <a:rPr lang="hu-HU" altLang="hu-HU" sz="2900" dirty="0">
                <a:solidFill>
                  <a:schemeClr val="tx1"/>
                </a:solidFill>
              </a:rPr>
            </a:br>
            <a:r>
              <a:rPr lang="hu-HU" altLang="hu-HU" sz="1500" dirty="0">
                <a:hlinkClick r:id="rId2"/>
              </a:rPr>
              <a:t>http://mekosztaly.oszk.hu/mia/</a:t>
            </a:r>
            <a:endParaRPr lang="hu-HU" altLang="hu-HU" sz="1500" dirty="0"/>
          </a:p>
        </p:txBody>
      </p:sp>
      <p:pic>
        <p:nvPicPr>
          <p:cNvPr id="48134" name="Picture 6">
            <a:extLst>
              <a:ext uri="{FF2B5EF4-FFF2-40B4-BE49-F238E27FC236}">
                <a16:creationId xmlns:a16="http://schemas.microsoft.com/office/drawing/2014/main" id="{4BDACDE0-9BD4-4F57-BA09-4033580EC2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142" y="1894316"/>
            <a:ext cx="4752975" cy="4203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5" name="Rectangle 7">
            <a:extLst>
              <a:ext uri="{FF2B5EF4-FFF2-40B4-BE49-F238E27FC236}">
                <a16:creationId xmlns:a16="http://schemas.microsoft.com/office/drawing/2014/main" id="{A3E427CD-1617-46B2-9D4D-073336F6FF5F}"/>
              </a:ext>
            </a:extLst>
          </p:cNvPr>
          <p:cNvSpPr>
            <a:spLocks noChangeArrowheads="1"/>
          </p:cNvSpPr>
          <p:nvPr/>
        </p:nvSpPr>
        <p:spPr bwMode="auto">
          <a:xfrm>
            <a:off x="6442076" y="6381750"/>
            <a:ext cx="3470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hu-HU" altLang="hu-HU"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rPr>
              <a:t>Source</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a:t>
            </a:r>
            <a:r>
              <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hlinkClick r:id="rId4"/>
              </a:rPr>
              <a:t>http://mekosztaly.oszk.hu/mia</a:t>
            </a:r>
            <a:endParaRPr kumimoji="0" lang="hu-HU" altLang="hu-H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a:endParaRPr>
          </a:p>
        </p:txBody>
      </p:sp>
      <p:sp>
        <p:nvSpPr>
          <p:cNvPr id="48136" name="Rectangle 8">
            <a:extLst>
              <a:ext uri="{FF2B5EF4-FFF2-40B4-BE49-F238E27FC236}">
                <a16:creationId xmlns:a16="http://schemas.microsoft.com/office/drawing/2014/main" id="{F6AB7FE3-5597-44B9-8871-4939F562FDA0}"/>
              </a:ext>
            </a:extLst>
          </p:cNvPr>
          <p:cNvSpPr>
            <a:spLocks noGrp="1" noChangeArrowheads="1"/>
          </p:cNvSpPr>
          <p:nvPr>
            <p:ph type="body" idx="1"/>
          </p:nvPr>
        </p:nvSpPr>
        <p:spPr>
          <a:xfrm>
            <a:off x="1981200" y="1739900"/>
            <a:ext cx="3754438" cy="4358116"/>
          </a:xfrm>
          <a:noFill/>
          <a:ln/>
        </p:spPr>
        <p:txBody>
          <a:bodyPr>
            <a:spAutoFit/>
          </a:bodyPr>
          <a:lstStyle/>
          <a:p>
            <a:r>
              <a:rPr lang="hu-HU" altLang="hu-HU" sz="1800" dirty="0" err="1"/>
              <a:t>Establish</a:t>
            </a:r>
            <a:r>
              <a:rPr lang="hu-HU" altLang="hu-HU" sz="1800" dirty="0"/>
              <a:t> a </a:t>
            </a:r>
            <a:r>
              <a:rPr lang="hu-HU" altLang="hu-HU" sz="1800" dirty="0" err="1"/>
              <a:t>permanent</a:t>
            </a:r>
            <a:r>
              <a:rPr lang="hu-HU" altLang="hu-HU" sz="1800" dirty="0"/>
              <a:t> </a:t>
            </a:r>
            <a:r>
              <a:rPr lang="hu-HU" altLang="hu-HU" sz="1800" dirty="0" err="1"/>
              <a:t>workflow</a:t>
            </a:r>
            <a:r>
              <a:rPr lang="hu-HU" altLang="hu-HU" sz="1800" dirty="0"/>
              <a:t> </a:t>
            </a:r>
            <a:r>
              <a:rPr lang="hu-HU" altLang="hu-HU" sz="1800" dirty="0" err="1"/>
              <a:t>for</a:t>
            </a:r>
            <a:r>
              <a:rPr lang="hu-HU" altLang="hu-HU" sz="1800" dirty="0"/>
              <a:t> web </a:t>
            </a:r>
            <a:r>
              <a:rPr lang="hu-HU" altLang="hu-HU" sz="1800" dirty="0" err="1"/>
              <a:t>archiving</a:t>
            </a:r>
            <a:r>
              <a:rPr lang="hu-HU" altLang="hu-HU" sz="1800" dirty="0"/>
              <a:t> </a:t>
            </a:r>
            <a:r>
              <a:rPr lang="hu-HU" altLang="hu-HU" sz="1800" dirty="0" err="1"/>
              <a:t>to</a:t>
            </a:r>
            <a:r>
              <a:rPr lang="hu-HU" altLang="hu-HU" sz="1800" dirty="0"/>
              <a:t> the </a:t>
            </a:r>
            <a:r>
              <a:rPr lang="hu-HU" altLang="hu-HU" sz="1800" dirty="0" err="1"/>
              <a:t>future</a:t>
            </a:r>
            <a:r>
              <a:rPr lang="hu-HU" altLang="hu-HU" sz="1800" dirty="0"/>
              <a:t>. </a:t>
            </a:r>
            <a:r>
              <a:rPr lang="hu-HU" altLang="hu-HU" sz="1800" dirty="0" err="1"/>
              <a:t>All</a:t>
            </a:r>
            <a:r>
              <a:rPr lang="hu-HU" altLang="hu-HU" sz="1800" dirty="0"/>
              <a:t> the </a:t>
            </a:r>
            <a:r>
              <a:rPr lang="hu-HU" altLang="hu-HU" sz="1800" dirty="0" err="1"/>
              <a:t>basic</a:t>
            </a:r>
            <a:r>
              <a:rPr lang="hu-HU" altLang="hu-HU" sz="1800" dirty="0"/>
              <a:t> </a:t>
            </a:r>
            <a:r>
              <a:rPr lang="hu-HU" altLang="hu-HU" sz="1800" dirty="0" err="1"/>
              <a:t>conditions</a:t>
            </a:r>
            <a:r>
              <a:rPr lang="hu-HU" altLang="hu-HU" sz="1800" dirty="0"/>
              <a:t> </a:t>
            </a:r>
            <a:r>
              <a:rPr lang="hu-HU" altLang="hu-HU" sz="1800" dirty="0" err="1"/>
              <a:t>to</a:t>
            </a:r>
            <a:r>
              <a:rPr lang="hu-HU" altLang="hu-HU" sz="1800" dirty="0"/>
              <a:t> </a:t>
            </a:r>
            <a:r>
              <a:rPr lang="hu-HU" altLang="hu-HU" sz="1800" dirty="0" err="1"/>
              <a:t>run</a:t>
            </a:r>
            <a:r>
              <a:rPr lang="hu-HU" altLang="hu-HU" sz="1800" dirty="0"/>
              <a:t> a </a:t>
            </a:r>
            <a:r>
              <a:rPr lang="hu-HU" altLang="hu-HU" sz="1800" dirty="0" err="1"/>
              <a:t>permanent</a:t>
            </a:r>
            <a:r>
              <a:rPr lang="hu-HU" altLang="hu-HU" sz="1800" dirty="0"/>
              <a:t> service project must be </a:t>
            </a:r>
            <a:r>
              <a:rPr lang="hu-HU" altLang="hu-HU" sz="1800" dirty="0" err="1"/>
              <a:t>guaranteed</a:t>
            </a:r>
            <a:r>
              <a:rPr lang="hu-HU" altLang="hu-HU" sz="1800" dirty="0"/>
              <a:t> (IT </a:t>
            </a:r>
            <a:r>
              <a:rPr lang="hu-HU" altLang="hu-HU" sz="1800" dirty="0" err="1"/>
              <a:t>background</a:t>
            </a:r>
            <a:r>
              <a:rPr lang="hu-HU" altLang="hu-HU" sz="1800" dirty="0"/>
              <a:t>, human </a:t>
            </a:r>
            <a:r>
              <a:rPr lang="hu-HU" altLang="hu-HU" sz="1800" dirty="0" err="1"/>
              <a:t>resource</a:t>
            </a:r>
            <a:r>
              <a:rPr lang="hu-HU" altLang="hu-HU" sz="1800" dirty="0"/>
              <a:t>, </a:t>
            </a:r>
            <a:r>
              <a:rPr lang="hu-HU" altLang="hu-HU" sz="1800" dirty="0" err="1"/>
              <a:t>organisation</a:t>
            </a:r>
            <a:r>
              <a:rPr lang="hu-HU" altLang="hu-HU" sz="1800" dirty="0"/>
              <a:t> </a:t>
            </a:r>
            <a:r>
              <a:rPr lang="hu-HU" altLang="hu-HU" sz="1800" dirty="0" err="1"/>
              <a:t>framework</a:t>
            </a:r>
            <a:r>
              <a:rPr lang="hu-HU" altLang="hu-HU" sz="1800" dirty="0"/>
              <a:t>, </a:t>
            </a:r>
            <a:r>
              <a:rPr lang="hu-HU" altLang="hu-HU" sz="1800" dirty="0" err="1"/>
              <a:t>legal</a:t>
            </a:r>
            <a:r>
              <a:rPr lang="hu-HU" altLang="hu-HU" sz="1800" dirty="0"/>
              <a:t> </a:t>
            </a:r>
            <a:r>
              <a:rPr lang="hu-HU" altLang="hu-HU" sz="1800" dirty="0" err="1"/>
              <a:t>conditions</a:t>
            </a:r>
            <a:r>
              <a:rPr lang="hu-HU" altLang="hu-HU" sz="1800" dirty="0"/>
              <a:t>) </a:t>
            </a:r>
          </a:p>
          <a:p>
            <a:r>
              <a:rPr lang="hu-HU" altLang="hu-HU" sz="1800" dirty="0"/>
              <a:t>Education </a:t>
            </a:r>
            <a:r>
              <a:rPr lang="hu-HU" altLang="hu-HU" sz="1800" dirty="0" err="1"/>
              <a:t>activities</a:t>
            </a:r>
            <a:r>
              <a:rPr lang="hu-HU" altLang="hu-HU" sz="1800" dirty="0"/>
              <a:t> in web </a:t>
            </a:r>
            <a:r>
              <a:rPr lang="hu-HU" altLang="hu-HU" sz="1800" dirty="0" err="1"/>
              <a:t>archiving</a:t>
            </a:r>
            <a:r>
              <a:rPr lang="hu-HU" altLang="hu-HU" sz="1800" dirty="0"/>
              <a:t> </a:t>
            </a:r>
            <a:r>
              <a:rPr lang="hu-HU" altLang="hu-HU" sz="1800" dirty="0" err="1"/>
              <a:t>field</a:t>
            </a:r>
            <a:r>
              <a:rPr lang="hu-HU" altLang="hu-HU" sz="1800" dirty="0"/>
              <a:t> </a:t>
            </a:r>
            <a:r>
              <a:rPr lang="hu-HU" altLang="hu-HU" sz="1800" dirty="0" err="1"/>
              <a:t>directed</a:t>
            </a:r>
            <a:r>
              <a:rPr lang="hu-HU" altLang="hu-HU" sz="1800" dirty="0"/>
              <a:t> </a:t>
            </a:r>
            <a:r>
              <a:rPr lang="hu-HU" altLang="hu-HU" sz="1800" dirty="0" err="1"/>
              <a:t>to</a:t>
            </a:r>
            <a:r>
              <a:rPr lang="hu-HU" altLang="hu-HU" sz="1800" dirty="0"/>
              <a:t> the </a:t>
            </a:r>
            <a:r>
              <a:rPr lang="hu-HU" altLang="hu-HU" sz="1800" dirty="0" err="1"/>
              <a:t>cultural</a:t>
            </a:r>
            <a:r>
              <a:rPr lang="hu-HU" altLang="hu-HU" sz="1800" dirty="0"/>
              <a:t> </a:t>
            </a:r>
            <a:r>
              <a:rPr lang="hu-HU" altLang="hu-HU" sz="1800" dirty="0" err="1"/>
              <a:t>heritage</a:t>
            </a:r>
            <a:r>
              <a:rPr lang="hu-HU" altLang="hu-HU" sz="1800" dirty="0"/>
              <a:t> sector. </a:t>
            </a:r>
            <a:r>
              <a:rPr lang="hu-HU" altLang="hu-HU" sz="1800" dirty="0" err="1"/>
              <a:t>Helping</a:t>
            </a:r>
            <a:r>
              <a:rPr lang="hu-HU" altLang="hu-HU" sz="1800" dirty="0"/>
              <a:t> </a:t>
            </a:r>
            <a:r>
              <a:rPr lang="hu-HU" altLang="hu-HU" sz="1800" dirty="0" err="1"/>
              <a:t>to</a:t>
            </a:r>
            <a:r>
              <a:rPr lang="hu-HU" altLang="hu-HU" sz="1800" dirty="0"/>
              <a:t> </a:t>
            </a:r>
            <a:r>
              <a:rPr lang="hu-HU" altLang="hu-HU" sz="1800" dirty="0" err="1"/>
              <a:t>establish</a:t>
            </a:r>
            <a:r>
              <a:rPr lang="hu-HU" altLang="hu-HU" sz="1800" dirty="0"/>
              <a:t> local </a:t>
            </a:r>
            <a:r>
              <a:rPr lang="hu-HU" altLang="hu-HU" sz="1800" dirty="0" err="1"/>
              <a:t>archiving</a:t>
            </a:r>
            <a:r>
              <a:rPr lang="hu-HU" altLang="hu-HU" sz="1800" dirty="0"/>
              <a:t> projects.</a:t>
            </a:r>
          </a:p>
          <a:p>
            <a:r>
              <a:rPr lang="hu-HU" altLang="hu-HU" sz="1800" dirty="0" err="1"/>
              <a:t>Participation</a:t>
            </a:r>
            <a:r>
              <a:rPr lang="hu-HU" altLang="hu-HU" sz="1800" dirty="0"/>
              <a:t> in </a:t>
            </a:r>
            <a:r>
              <a:rPr lang="hu-HU" altLang="hu-HU" sz="1800" dirty="0" err="1"/>
              <a:t>international</a:t>
            </a:r>
            <a:r>
              <a:rPr lang="hu-HU" altLang="hu-HU" sz="1800" dirty="0"/>
              <a:t> </a:t>
            </a:r>
            <a:r>
              <a:rPr lang="hu-HU" altLang="hu-HU" sz="1800" dirty="0" err="1"/>
              <a:t>collaboration</a:t>
            </a:r>
            <a:r>
              <a:rPr lang="hu-HU" altLang="hu-HU" sz="1800" dirty="0"/>
              <a:t> </a:t>
            </a:r>
            <a:r>
              <a:rPr lang="hu-HU" altLang="hu-HU" sz="1800" dirty="0" err="1"/>
              <a:t>among</a:t>
            </a:r>
            <a:r>
              <a:rPr lang="hu-HU" altLang="hu-HU" sz="1800" dirty="0"/>
              <a:t> web </a:t>
            </a:r>
            <a:r>
              <a:rPr lang="hu-HU" altLang="hu-HU" sz="1800" dirty="0" err="1"/>
              <a:t>archives</a:t>
            </a:r>
            <a:endParaRPr lang="hu-HU" altLang="hu-HU" sz="1800" dirty="0"/>
          </a:p>
        </p:txBody>
      </p:sp>
    </p:spTree>
    <p:extLst>
      <p:ext uri="{BB962C8B-B14F-4D97-AF65-F5344CB8AC3E}">
        <p14:creationId xmlns:p14="http://schemas.microsoft.com/office/powerpoint/2010/main" val="3184413891"/>
      </p:ext>
    </p:extLst>
  </p:cSld>
  <p:clrMapOvr>
    <a:masterClrMapping/>
  </p:clrMapOvr>
</p:sld>
</file>

<file path=ppt/theme/theme1.xml><?xml version="1.0" encoding="utf-8"?>
<a:theme xmlns:a="http://schemas.openxmlformats.org/drawingml/2006/main" name="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6_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Sávos">
  <a:themeElements>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fontScheme name="Sáv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Sávos 9">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9966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ímkés">
  <a:themeElements>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fontScheme name="Címké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ímkés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Címkés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Címkés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Címkés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Címkés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Címkés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Címkés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Címkés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Címkés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Címkés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Címkés 1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008000"/>
        </a:hlink>
        <a:folHlink>
          <a:srgbClr val="3366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131</TotalTime>
  <Words>1304</Words>
  <Application>Microsoft Office PowerPoint</Application>
  <PresentationFormat>Szélesvásznú</PresentationFormat>
  <Paragraphs>139</Paragraphs>
  <Slides>22</Slides>
  <Notes>0</Notes>
  <HiddenSlides>0</HiddenSlides>
  <MMClips>0</MMClips>
  <ScaleCrop>false</ScaleCrop>
  <HeadingPairs>
    <vt:vector size="6" baseType="variant">
      <vt:variant>
        <vt:lpstr>Használt betűtípusok</vt:lpstr>
      </vt:variant>
      <vt:variant>
        <vt:i4>4</vt:i4>
      </vt:variant>
      <vt:variant>
        <vt:lpstr>Téma</vt:lpstr>
      </vt:variant>
      <vt:variant>
        <vt:i4>20</vt:i4>
      </vt:variant>
      <vt:variant>
        <vt:lpstr>Diacímek</vt:lpstr>
      </vt:variant>
      <vt:variant>
        <vt:i4>22</vt:i4>
      </vt:variant>
    </vt:vector>
  </HeadingPairs>
  <TitlesOfParts>
    <vt:vector size="46" baseType="lpstr">
      <vt:lpstr>Arial</vt:lpstr>
      <vt:lpstr>Arial Black</vt:lpstr>
      <vt:lpstr>Times New Roman</vt:lpstr>
      <vt:lpstr>Wingdings</vt:lpstr>
      <vt:lpstr>Címkés</vt:lpstr>
      <vt:lpstr>1_Címkés</vt:lpstr>
      <vt:lpstr>Sávos</vt:lpstr>
      <vt:lpstr>2_Sávos</vt:lpstr>
      <vt:lpstr>3_Sávos</vt:lpstr>
      <vt:lpstr>4_Sávos</vt:lpstr>
      <vt:lpstr>5_Sávos</vt:lpstr>
      <vt:lpstr>2_Címkés</vt:lpstr>
      <vt:lpstr>3_Címkés</vt:lpstr>
      <vt:lpstr>4_Címkés</vt:lpstr>
      <vt:lpstr>5_Címkés</vt:lpstr>
      <vt:lpstr>6_Címkés</vt:lpstr>
      <vt:lpstr>7_Címkés</vt:lpstr>
      <vt:lpstr>8_Címkés</vt:lpstr>
      <vt:lpstr>9_Címkés</vt:lpstr>
      <vt:lpstr>10_Címkés</vt:lpstr>
      <vt:lpstr>11_Címkés</vt:lpstr>
      <vt:lpstr>1_Sávos</vt:lpstr>
      <vt:lpstr>6_Sávos</vt:lpstr>
      <vt:lpstr>7_Sávos</vt:lpstr>
      <vt:lpstr>Introduction to web archiving in Digital Humanities context</vt:lpstr>
      <vt:lpstr>Digital sources of research</vt:lpstr>
      <vt:lpstr>Guardian 13 February 2015.  „Google boss warns of forgotten century” https://www.theguardian.com/technology/2015/feb/13/google-boss-warns-forgotten-century-email-photos-vint-cerf</vt:lpstr>
      <vt:lpstr> Are we losing the battle to archive the web? http://dpconline.org David S.H Rosenthal </vt:lpstr>
      <vt:lpstr>UNESCO 2003 Charta about preserving Digital Cultural Heritage http://portal.unesco.org/en/ev.php-URL_ID=17721&amp;URL_DO=DO_TOPIC&amp;URL_SECTION=201.html  </vt:lpstr>
      <vt:lpstr>1996 Internet Archive  http://web.archive.org</vt:lpstr>
      <vt:lpstr> International Internet Preservation Consortium (IIPC) http://netpreserve.org</vt:lpstr>
      <vt:lpstr>PowerPoint-bemutató</vt:lpstr>
      <vt:lpstr>2017- Pilot project at the National Széchényi Library http://mekosztaly.oszk.hu/mia/</vt:lpstr>
      <vt:lpstr>Current results</vt:lpstr>
      <vt:lpstr>Main research topics</vt:lpstr>
      <vt:lpstr>The object of research</vt:lpstr>
      <vt:lpstr>The level of research</vt:lpstr>
      <vt:lpstr>Problems</vt:lpstr>
      <vt:lpstr>Web archives and big data</vt:lpstr>
      <vt:lpstr>Types of data and mining</vt:lpstr>
      <vt:lpstr>Example: BUDDAH (Big UK Domain Data for the Arts and Humanities) </vt:lpstr>
      <vt:lpstr>Web archives and  the semantic web</vt:lpstr>
      <vt:lpstr>Possible methods</vt:lpstr>
      <vt:lpstr>SolrMIA (search engine of the Hungarian demo web archive)</vt:lpstr>
      <vt:lpstr>DIGICULTES project</vt:lpstr>
      <vt:lpstr>PowerPoint-bemutató</vt:lpstr>
    </vt:vector>
  </TitlesOfParts>
  <Company>Országos Széchényi Könyvtár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Web archiving</dc:title>
  <dc:creator>Németh Márton</dc:creator>
  <cp:lastModifiedBy>Németh Márton</cp:lastModifiedBy>
  <cp:revision>11</cp:revision>
  <dcterms:created xsi:type="dcterms:W3CDTF">2019-09-05T08:01:13Z</dcterms:created>
  <dcterms:modified xsi:type="dcterms:W3CDTF">2019-09-25T08:24:40Z</dcterms:modified>
</cp:coreProperties>
</file>