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</p:sldMasterIdLst>
  <p:sldIdLst>
    <p:sldId id="256" r:id="rId8"/>
    <p:sldId id="257" r:id="rId9"/>
    <p:sldId id="259" r:id="rId10"/>
    <p:sldId id="258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5" r:id="rId20"/>
    <p:sldId id="270" r:id="rId21"/>
    <p:sldId id="269" r:id="rId2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DCC200"/>
    <a:srgbClr val="660066"/>
    <a:srgbClr val="996633"/>
    <a:srgbClr val="006600"/>
    <a:srgbClr val="DBD6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6E47-1ADF-4905-BA08-F2BE84AA5E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2CB6-2165-46F8-BB58-EEAE0B4F13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2962-85FF-4BCF-9638-A451F061EB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D4AC-BBCB-4619-9236-E00FE9A5111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0951-F790-49C7-B370-AF5F0AD3FC5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1F8C-A6E8-4837-BF63-28DE70A6392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6CC7-0B68-4BEF-BD00-137F6889DA9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F3FB-EB59-4BF1-AB0C-3DC73C17463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3AE2-E542-4E1C-894C-79FC1FC8608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4219-9DAC-4F9E-B204-E1333F5E46E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815D-8BEE-48DF-941D-AE3017AADBD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42DA9-0903-40CC-9D98-0734F9E30A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4A44-3A9F-42B7-9851-04E5C499A6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659B-AEA3-4138-95D3-74EC53DF81E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848E-6336-4160-9F4D-31421BC07E3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4923-2DB5-4ADF-8263-9C4EC790E7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4B5B-D246-4AC0-A744-7364882879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A2E7-47E5-419C-9EBE-A18DA0644A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1684-B26A-434B-AAB4-8D0EC511C7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90513"/>
            <a:ext cx="2057400" cy="357028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90513"/>
            <a:ext cx="6019800" cy="35702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3B00-11AD-4346-87B5-227C9015E0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0682-0CA9-412F-AF35-BF1D830E12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F27F-7D9B-4F3E-8151-3AB918CB1C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7E64D-193E-408C-A1F7-C625A5F59A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9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13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Téglalap 14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13324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gyenes összekötő 17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33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3" name="Dátum helye 3"/>
          <p:cNvSpPr>
            <a:spLocks noGrp="1"/>
          </p:cNvSpPr>
          <p:nvPr>
            <p:ph type="dt" sz="half" idx="2"/>
          </p:nvPr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hu-HU" sz="1200" b="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17375E"/>
                </a:solidFill>
                <a:latin typeface="Copperplate Gothic Bold"/>
                <a:cs typeface="Tunga" pitchFamily="34" charset="0"/>
              </a:defRPr>
            </a:lvl1pPr>
          </a:lstStyle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hu-HU" sz="1200" b="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>
              <a:defRPr/>
            </a:pPr>
            <a:fld id="{0B13721C-6A23-4436-9A31-70870B3A3D7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8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2018. 10. 12.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9DA3C82-4785-4A28-AD5F-7A04503FD723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3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4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5617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6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2562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562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7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2018. 10. 12.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D57D6D5-006B-4F02-BE7B-37D4B2B7A464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2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3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37905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5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37908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7909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9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2018. 10. 12.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96C3B88-683C-465E-96CE-49FA34B70F85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4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5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0193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7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5019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019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7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2018. 10. 12.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rgbClr val="17375E"/>
                </a:solidFill>
                <a:latin typeface="Copperplate Gothic Bold"/>
                <a:cs typeface="Tunga" pitchFamily="34" charset="0"/>
              </a:rPr>
              <a:t>National Sz</a:t>
            </a:r>
            <a:r>
              <a:rPr lang="hu-HU" sz="1200">
                <a:solidFill>
                  <a:srgbClr val="17375E"/>
                </a:solidFill>
                <a:latin typeface="Copperplate Gothic Bold"/>
                <a:cs typeface="Tunga" pitchFamily="34" charset="0"/>
              </a:rPr>
              <a:t>échényi Library</a:t>
            </a:r>
            <a:r>
              <a:rPr lang="en-US" sz="1200">
                <a:solidFill>
                  <a:srgbClr val="17375E"/>
                </a:solidFill>
                <a:latin typeface="Copperplate Gothic Bold"/>
                <a:cs typeface="Tunga" pitchFamily="34" charset="0"/>
              </a:rPr>
              <a:t> – Hungary</a:t>
            </a:r>
            <a:endParaRPr lang="hu-HU" sz="1200">
              <a:solidFill>
                <a:srgbClr val="17375E"/>
              </a:solidFill>
              <a:latin typeface="Copperplate Gothic Bold"/>
              <a:cs typeface="Tunga" pitchFamily="34" charset="0"/>
            </a:endParaRPr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6F8AA-4B56-4268-8AC9-946DB9F14C43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2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3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2481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5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6248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90513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6248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2018. 10. 12.</a:t>
            </a:fld>
            <a:endParaRPr dirty="0"/>
          </a:p>
        </p:txBody>
      </p:sp>
      <p:sp>
        <p:nvSpPr>
          <p:cNvPr id="8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9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64A35C-7973-4B4E-822A-4CCDD7579C42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0" name="Téglalap 11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74760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gyenes összekötő 14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74763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4764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etpreserve.org/about-us/members/orszagos-szechenyi-konyvtar/" TargetMode="External"/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mailto:mia@mek.oszk.hu" TargetMode="External"/><Relationship Id="rId5" Type="http://schemas.openxmlformats.org/officeDocument/2006/relationships/hyperlink" Target="http://mekosztaly.oszk.hu/mia/404_workshop.html" TargetMode="External"/><Relationship Id="rId4" Type="http://schemas.openxmlformats.org/officeDocument/2006/relationships/hyperlink" Target="http://mekosztaly.oszk.hu/mia/dem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vers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research/publications/2018/oclcresearch-descriptive-metadata.html" TargetMode="External"/><Relationship Id="rId2" Type="http://schemas.openxmlformats.org/officeDocument/2006/relationships/hyperlink" Target="https://www.iso.org/standard/55211.html" TargetMode="Externa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.png"/><Relationship Id="rId4" Type="http://schemas.openxmlformats.org/officeDocument/2006/relationships/hyperlink" Target="https://sites.google.com/site/nyarc3/web-archiving/8-metadata-for-web-archiv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ekosztaly.oszk.hu/mia/demo/" TargetMode="Externa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685800" y="146685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/>
              <a:t>Márton Németh – László Drótos</a:t>
            </a:r>
            <a:br>
              <a:rPr lang="en-US" sz="3000"/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How to catalogue a web archive? </a:t>
            </a:r>
            <a:endParaRPr lang="hu-H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042" name="Rectangle 3"/>
          <p:cNvSpPr>
            <a:spLocks noGrp="1"/>
          </p:cNvSpPr>
          <p:nvPr>
            <p:ph type="subTitle" idx="1"/>
          </p:nvPr>
        </p:nvSpPr>
        <p:spPr>
          <a:xfrm>
            <a:off x="884238" y="3116263"/>
            <a:ext cx="7377112" cy="1554162"/>
          </a:xfrm>
        </p:spPr>
        <p:txBody>
          <a:bodyPr/>
          <a:lstStyle/>
          <a:p>
            <a:pPr eaLnBrk="1" hangingPunct="1"/>
            <a:r>
              <a:rPr lang="en-US" smtClean="0"/>
              <a:t>Some solutions for metadata management at the web harvesting pilot project of National Széchényi Library, Hungary</a:t>
            </a:r>
            <a:endParaRPr lang="hu-HU" smtClean="0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1331913" y="5661025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INFINT 2018, Bratislava, October 23, 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15888"/>
            <a:ext cx="7129462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1439863" y="5942013"/>
            <a:ext cx="6264275" cy="366712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chemeClr val="hlink"/>
                </a:solidFill>
              </a:rPr>
              <a:t>a </a:t>
            </a:r>
            <a:r>
              <a:rPr lang="en-US">
                <a:solidFill>
                  <a:schemeClr val="hlink"/>
                </a:solidFill>
              </a:rPr>
              <a:t>snippet </a:t>
            </a:r>
            <a:r>
              <a:rPr lang="hu-HU">
                <a:solidFill>
                  <a:schemeClr val="hlink"/>
                </a:solidFill>
              </a:rPr>
              <a:t>from</a:t>
            </a:r>
            <a:r>
              <a:rPr lang="en-US">
                <a:solidFill>
                  <a:schemeClr val="hlink"/>
                </a:solidFill>
              </a:rPr>
              <a:t> the public demo collection webpage</a:t>
            </a:r>
            <a:endParaRPr lang="hu-HU"/>
          </a:p>
        </p:txBody>
      </p: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1476375" y="6381750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95288" y="645318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/>
              <a:t>icons: </a:t>
            </a:r>
            <a:r>
              <a:rPr lang="en-US">
                <a:solidFill>
                  <a:srgbClr val="FF0000"/>
                </a:solidFill>
              </a:rPr>
              <a:t>archived</a:t>
            </a:r>
            <a:r>
              <a:rPr lang="hu-HU"/>
              <a:t> </a:t>
            </a:r>
            <a:r>
              <a:rPr lang="en-US"/>
              <a:t>| </a:t>
            </a:r>
            <a:r>
              <a:rPr lang="en-US">
                <a:solidFill>
                  <a:srgbClr val="0066CC"/>
                </a:solidFill>
              </a:rPr>
              <a:t>screenshot</a:t>
            </a:r>
            <a:r>
              <a:rPr lang="hu-HU"/>
              <a:t> </a:t>
            </a:r>
            <a:r>
              <a:rPr lang="en-US"/>
              <a:t>| </a:t>
            </a:r>
            <a:r>
              <a:rPr lang="en-US">
                <a:solidFill>
                  <a:srgbClr val="DCC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linkgraph</a:t>
            </a:r>
            <a:r>
              <a:rPr lang="hu-HU"/>
              <a:t> </a:t>
            </a:r>
            <a:r>
              <a:rPr lang="en-US"/>
              <a:t>| </a:t>
            </a:r>
            <a:r>
              <a:rPr lang="hu-HU">
                <a:solidFill>
                  <a:srgbClr val="660066"/>
                </a:solidFill>
              </a:rPr>
              <a:t>Internet Archive</a:t>
            </a:r>
            <a:r>
              <a:rPr lang="hu-HU"/>
              <a:t> </a:t>
            </a:r>
            <a:r>
              <a:rPr lang="en-US"/>
              <a:t>| </a:t>
            </a:r>
            <a:r>
              <a:rPr lang="hu-HU">
                <a:solidFill>
                  <a:srgbClr val="006600"/>
                </a:solidFill>
              </a:rPr>
              <a:t>original</a:t>
            </a:r>
            <a:r>
              <a:rPr lang="hu-HU"/>
              <a:t> </a:t>
            </a:r>
            <a:r>
              <a:rPr lang="en-US"/>
              <a:t>| </a:t>
            </a:r>
            <a:r>
              <a:rPr lang="hu-HU">
                <a:solidFill>
                  <a:srgbClr val="996633"/>
                </a:solidFill>
              </a:rPr>
              <a:t>metadata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5724525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Text Box 5"/>
          <p:cNvSpPr txBox="1">
            <a:spLocks noChangeArrowheads="1"/>
          </p:cNvSpPr>
          <p:nvPr/>
        </p:nvSpPr>
        <p:spPr bwMode="auto">
          <a:xfrm>
            <a:off x="1439863" y="6165850"/>
            <a:ext cx="6264275" cy="641350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metadata of the </a:t>
            </a:r>
            <a:r>
              <a:rPr lang="hu-HU">
                <a:solidFill>
                  <a:schemeClr val="hlink"/>
                </a:solidFill>
              </a:rPr>
              <a:t>Óbuda Museum</a:t>
            </a:r>
            <a:r>
              <a:rPr lang="en-US">
                <a:solidFill>
                  <a:schemeClr val="hlink"/>
                </a:solidFill>
              </a:rPr>
              <a:t>’s blog </a:t>
            </a:r>
            <a:br>
              <a:rPr lang="en-US">
                <a:solidFill>
                  <a:schemeClr val="hlink"/>
                </a:solidFill>
              </a:rPr>
            </a:br>
            <a:r>
              <a:rPr lang="en-US">
                <a:solidFill>
                  <a:schemeClr val="hlink"/>
                </a:solidFill>
              </a:rPr>
              <a:t>(original XML and converted HTML format)</a:t>
            </a:r>
            <a:endParaRPr lang="hu-HU"/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90513"/>
            <a:ext cx="6118225" cy="5730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49250"/>
            <a:ext cx="61182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2288" y="260350"/>
            <a:ext cx="5973762" cy="5605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1439863" y="6165850"/>
            <a:ext cx="6264275" cy="641350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metadata of the demo collection </a:t>
            </a:r>
            <a:br>
              <a:rPr lang="en-US">
                <a:solidFill>
                  <a:schemeClr val="hlink"/>
                </a:solidFill>
              </a:rPr>
            </a:br>
            <a:r>
              <a:rPr lang="en-US">
                <a:solidFill>
                  <a:schemeClr val="hlink"/>
                </a:solidFill>
              </a:rPr>
              <a:t>(original XML and converted HTML format)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plans</a:t>
            </a:r>
            <a:endParaRPr lang="hu-HU" smtClean="0"/>
          </a:p>
        </p:txBody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362950" cy="4978400"/>
          </a:xfrm>
        </p:spPr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sz="2600" dirty="0" smtClean="0"/>
              <a:t>database and form</a:t>
            </a:r>
            <a:r>
              <a:rPr lang="hu-HU" sz="2600" dirty="0" smtClean="0"/>
              <a:t>-</a:t>
            </a:r>
            <a:r>
              <a:rPr lang="hu-HU" sz="2600" dirty="0" err="1" smtClean="0"/>
              <a:t>based</a:t>
            </a:r>
            <a:r>
              <a:rPr lang="hu-HU" sz="2600" dirty="0" smtClean="0"/>
              <a:t> </a:t>
            </a:r>
            <a:r>
              <a:rPr lang="hu-HU" sz="2600" dirty="0" err="1" smtClean="0"/>
              <a:t>data</a:t>
            </a:r>
            <a:r>
              <a:rPr lang="hu-HU" sz="2600" dirty="0" smtClean="0"/>
              <a:t> </a:t>
            </a:r>
            <a:r>
              <a:rPr lang="hu-HU" sz="2600" dirty="0" err="1" smtClean="0"/>
              <a:t>entry</a:t>
            </a:r>
            <a:r>
              <a:rPr lang="hu-HU" sz="2600" dirty="0" smtClean="0"/>
              <a:t> </a:t>
            </a:r>
            <a:r>
              <a:rPr lang="hu-HU" sz="2600" dirty="0" err="1" smtClean="0"/>
              <a:t>interface</a:t>
            </a:r>
            <a:r>
              <a:rPr lang="hu-HU" sz="2600" dirty="0" smtClean="0"/>
              <a:t> </a:t>
            </a:r>
            <a:br>
              <a:rPr lang="hu-HU" sz="2600" dirty="0" smtClean="0"/>
            </a:br>
            <a:r>
              <a:rPr lang="hu-HU" sz="2600" dirty="0" smtClean="0"/>
              <a:t>(</a:t>
            </a:r>
            <a:r>
              <a:rPr lang="en-US" sz="2600" dirty="0" smtClean="0"/>
              <a:t>as part of the new </a:t>
            </a:r>
            <a:r>
              <a:rPr lang="hu-HU" sz="2600" dirty="0" err="1" smtClean="0"/>
              <a:t>nation-wide</a:t>
            </a:r>
            <a:r>
              <a:rPr lang="hu-HU" sz="2600" dirty="0" smtClean="0"/>
              <a:t> </a:t>
            </a:r>
            <a:r>
              <a:rPr lang="en-US" sz="2600" dirty="0" smtClean="0"/>
              <a:t>library system</a:t>
            </a:r>
            <a:r>
              <a:rPr lang="hu-HU" sz="2600" dirty="0" smtClean="0"/>
              <a:t>)</a:t>
            </a:r>
          </a:p>
          <a:p>
            <a:pPr eaLnBrk="1" hangingPunct="1">
              <a:spcBef>
                <a:spcPct val="5000"/>
              </a:spcBef>
            </a:pPr>
            <a:r>
              <a:rPr lang="hu-HU" sz="2600" dirty="0" err="1" smtClean="0"/>
              <a:t>cooperation</a:t>
            </a:r>
            <a:r>
              <a:rPr lang="hu-HU" sz="2600" dirty="0" smtClean="0"/>
              <a:t> </a:t>
            </a:r>
            <a:r>
              <a:rPr lang="hu-HU" sz="2600" dirty="0" err="1" smtClean="0"/>
              <a:t>with</a:t>
            </a:r>
            <a:r>
              <a:rPr lang="hu-HU" sz="2600" dirty="0" smtClean="0"/>
              <a:t> </a:t>
            </a:r>
            <a:r>
              <a:rPr lang="hu-HU" sz="2600" dirty="0" err="1" smtClean="0"/>
              <a:t>other</a:t>
            </a:r>
            <a:r>
              <a:rPr lang="hu-HU" sz="2600" dirty="0" smtClean="0"/>
              <a:t> </a:t>
            </a:r>
            <a:r>
              <a:rPr lang="hu-HU" sz="2600" dirty="0" err="1" smtClean="0"/>
              <a:t>memory</a:t>
            </a:r>
            <a:r>
              <a:rPr lang="hu-HU" sz="2600" dirty="0" smtClean="0"/>
              <a:t> </a:t>
            </a:r>
            <a:r>
              <a:rPr lang="hu-HU" sz="2600" dirty="0" err="1" smtClean="0"/>
              <a:t>institutions</a:t>
            </a:r>
            <a:r>
              <a:rPr lang="hu-HU" sz="2600" dirty="0" smtClean="0"/>
              <a:t> </a:t>
            </a:r>
            <a:br>
              <a:rPr lang="hu-HU" sz="2600" dirty="0" smtClean="0"/>
            </a:br>
            <a:r>
              <a:rPr lang="hu-HU" sz="2600" dirty="0" smtClean="0"/>
              <a:t>(</a:t>
            </a:r>
            <a:r>
              <a:rPr lang="en-US" sz="2600" dirty="0" smtClean="0"/>
              <a:t>e.g. </a:t>
            </a:r>
            <a:r>
              <a:rPr lang="hu-HU" sz="2600" dirty="0" err="1" smtClean="0"/>
              <a:t>shared</a:t>
            </a:r>
            <a:r>
              <a:rPr lang="hu-HU" sz="2600" dirty="0" smtClean="0"/>
              <a:t> </a:t>
            </a:r>
            <a:r>
              <a:rPr lang="en-US" sz="2600" dirty="0" smtClean="0"/>
              <a:t>cataloging</a:t>
            </a:r>
            <a:r>
              <a:rPr lang="hu-HU" sz="2600" dirty="0" smtClean="0"/>
              <a:t>)</a:t>
            </a:r>
            <a:endParaRPr lang="en-US" sz="2600" dirty="0" smtClean="0"/>
          </a:p>
          <a:p>
            <a:pPr eaLnBrk="1" hangingPunct="1">
              <a:spcBef>
                <a:spcPct val="5000"/>
              </a:spcBef>
            </a:pPr>
            <a:r>
              <a:rPr lang="hu-HU" sz="2600" dirty="0" err="1" smtClean="0"/>
              <a:t>automatic</a:t>
            </a:r>
            <a:r>
              <a:rPr lang="hu-HU" sz="2600" dirty="0" smtClean="0"/>
              <a:t> and </a:t>
            </a:r>
            <a:r>
              <a:rPr lang="hu-HU" sz="2600" dirty="0" err="1" smtClean="0"/>
              <a:t>semi-automatic</a:t>
            </a:r>
            <a:r>
              <a:rPr lang="hu-HU" sz="2600" dirty="0" smtClean="0"/>
              <a:t> </a:t>
            </a:r>
            <a:r>
              <a:rPr lang="hu-HU" sz="2600" dirty="0" err="1" smtClean="0"/>
              <a:t>metadata</a:t>
            </a:r>
            <a:r>
              <a:rPr lang="hu-HU" sz="2600" dirty="0" smtClean="0"/>
              <a:t> </a:t>
            </a:r>
            <a:r>
              <a:rPr lang="hu-HU" sz="2600" dirty="0" err="1" smtClean="0"/>
              <a:t>generation</a:t>
            </a:r>
            <a:r>
              <a:rPr lang="hu-HU" sz="2600" dirty="0" smtClean="0"/>
              <a:t> (</a:t>
            </a:r>
            <a:r>
              <a:rPr lang="hu-HU" sz="2600" dirty="0" err="1" smtClean="0"/>
              <a:t>mostly</a:t>
            </a:r>
            <a:r>
              <a:rPr lang="hu-HU" sz="2600" dirty="0" smtClean="0"/>
              <a:t> </a:t>
            </a:r>
            <a:r>
              <a:rPr lang="hu-HU" sz="2600" dirty="0" err="1" smtClean="0"/>
              <a:t>technical</a:t>
            </a:r>
            <a:r>
              <a:rPr lang="hu-HU" sz="2600" dirty="0" smtClean="0"/>
              <a:t> and </a:t>
            </a:r>
            <a:r>
              <a:rPr lang="hu-HU" sz="2600" dirty="0" err="1" smtClean="0"/>
              <a:t>administrative</a:t>
            </a:r>
            <a:r>
              <a:rPr lang="en-US" sz="2600" dirty="0" smtClean="0"/>
              <a:t> data</a:t>
            </a:r>
            <a:r>
              <a:rPr lang="hu-HU" sz="2600" dirty="0" smtClean="0"/>
              <a:t>)</a:t>
            </a:r>
          </a:p>
          <a:p>
            <a:pPr eaLnBrk="1" hangingPunct="1">
              <a:spcBef>
                <a:spcPct val="5000"/>
              </a:spcBef>
            </a:pPr>
            <a:r>
              <a:rPr lang="en-US" sz="2600" dirty="0" smtClean="0"/>
              <a:t>automatic </a:t>
            </a:r>
            <a:r>
              <a:rPr lang="hu-HU" sz="2600" dirty="0" err="1" smtClean="0"/>
              <a:t>entity</a:t>
            </a:r>
            <a:r>
              <a:rPr lang="hu-HU" sz="2600" dirty="0" smtClean="0"/>
              <a:t> </a:t>
            </a:r>
            <a:r>
              <a:rPr lang="hu-HU" sz="2600" dirty="0" err="1" smtClean="0"/>
              <a:t>identification</a:t>
            </a:r>
            <a:r>
              <a:rPr lang="en-US" sz="2600" dirty="0" smtClean="0"/>
              <a:t> and </a:t>
            </a:r>
            <a:r>
              <a:rPr lang="hu-HU" sz="2600" dirty="0" err="1" smtClean="0"/>
              <a:t>extraction</a:t>
            </a:r>
            <a:r>
              <a:rPr lang="hu-HU" sz="2600" dirty="0" smtClean="0"/>
              <a:t> </a:t>
            </a:r>
            <a:r>
              <a:rPr lang="en-US" sz="2600" dirty="0" smtClean="0"/>
              <a:t>from the full text (e.g. names, events, concepts) </a:t>
            </a:r>
          </a:p>
          <a:p>
            <a:pPr eaLnBrk="1" hangingPunct="1">
              <a:spcBef>
                <a:spcPct val="5000"/>
              </a:spcBef>
            </a:pPr>
            <a:r>
              <a:rPr lang="hu-HU" sz="2600" dirty="0" err="1" smtClean="0"/>
              <a:t>enriching</a:t>
            </a:r>
            <a:r>
              <a:rPr lang="hu-HU" sz="2600" dirty="0" smtClean="0"/>
              <a:t> </a:t>
            </a:r>
            <a:r>
              <a:rPr lang="hu-HU" sz="2600" dirty="0" err="1" smtClean="0"/>
              <a:t>metadata</a:t>
            </a:r>
            <a:r>
              <a:rPr lang="hu-HU" sz="2600" dirty="0" smtClean="0"/>
              <a:t> </a:t>
            </a:r>
            <a:r>
              <a:rPr lang="en-US" sz="2600" dirty="0" smtClean="0"/>
              <a:t>from external sources (e.g. </a:t>
            </a:r>
            <a:r>
              <a:rPr lang="hu-HU" sz="2600" dirty="0" smtClean="0"/>
              <a:t>DBpedia</a:t>
            </a:r>
            <a:r>
              <a:rPr lang="en-US" sz="2600" dirty="0" smtClean="0"/>
              <a:t>)</a:t>
            </a:r>
            <a:endParaRPr lang="hu-HU" sz="2600" dirty="0" smtClean="0"/>
          </a:p>
          <a:p>
            <a:pPr eaLnBrk="1" hangingPunct="1">
              <a:spcBef>
                <a:spcPct val="5000"/>
              </a:spcBef>
            </a:pPr>
            <a:r>
              <a:rPr lang="en-US" sz="2600" dirty="0" err="1" smtClean="0"/>
              <a:t>inc</a:t>
            </a:r>
            <a:r>
              <a:rPr lang="hu-HU" sz="2600" smtClean="0"/>
              <a:t>orporate</a:t>
            </a:r>
            <a:r>
              <a:rPr lang="en-US" sz="2600" smtClean="0"/>
              <a:t> </a:t>
            </a:r>
            <a:r>
              <a:rPr lang="en-US" sz="2600" dirty="0" smtClean="0"/>
              <a:t>metadata of important archived websites into the national bibliography</a:t>
            </a:r>
            <a:endParaRPr lang="hu-HU" sz="2600" dirty="0" smtClean="0"/>
          </a:p>
          <a:p>
            <a:pPr eaLnBrk="1" hangingPunct="1">
              <a:spcBef>
                <a:spcPct val="5000"/>
              </a:spcBef>
            </a:pPr>
            <a:r>
              <a:rPr lang="en-US" sz="2600" dirty="0" smtClean="0"/>
              <a:t>faceted </a:t>
            </a:r>
            <a:r>
              <a:rPr lang="en-US" sz="2600" dirty="0" smtClean="0"/>
              <a:t>full text hit </a:t>
            </a:r>
            <a:r>
              <a:rPr lang="en-US" sz="2600" dirty="0" smtClean="0"/>
              <a:t>lists</a:t>
            </a:r>
            <a:r>
              <a:rPr lang="hu-HU" sz="2600" dirty="0" smtClean="0"/>
              <a:t> </a:t>
            </a:r>
            <a:r>
              <a:rPr lang="hu-HU" sz="2600" dirty="0" err="1" smtClean="0"/>
              <a:t>by</a:t>
            </a:r>
            <a:r>
              <a:rPr lang="hu-HU" sz="2600" dirty="0" smtClean="0"/>
              <a:t> </a:t>
            </a:r>
            <a:r>
              <a:rPr lang="hu-HU" sz="2600" dirty="0" err="1" smtClean="0"/>
              <a:t>metadata</a:t>
            </a:r>
            <a:endParaRPr lang="hu-H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4"/>
          <p:cNvSpPr txBox="1">
            <a:spLocks noChangeArrowheads="1"/>
          </p:cNvSpPr>
          <p:nvPr/>
        </p:nvSpPr>
        <p:spPr bwMode="auto">
          <a:xfrm>
            <a:off x="1439863" y="6165850"/>
            <a:ext cx="6264275" cy="641350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filtering options by topic, subtopic, genre and type</a:t>
            </a:r>
            <a:br>
              <a:rPr lang="en-US">
                <a:solidFill>
                  <a:schemeClr val="hlink"/>
                </a:solidFill>
              </a:rPr>
            </a:br>
            <a:r>
              <a:rPr lang="en-US">
                <a:solidFill>
                  <a:schemeClr val="hlink"/>
                </a:solidFill>
              </a:rPr>
              <a:t>(in-house developed Solr-based full text search engine)</a:t>
            </a:r>
            <a:endParaRPr lang="hu-HU">
              <a:solidFill>
                <a:schemeClr val="hlink"/>
              </a:solidFill>
            </a:endParaRP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4450"/>
            <a:ext cx="6553200" cy="59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 for your attention!</a:t>
            </a:r>
            <a:endParaRPr lang="hu-HU" smtClean="0"/>
          </a:p>
        </p:txBody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413" cy="4278313"/>
          </a:xfrm>
        </p:spPr>
        <p:txBody>
          <a:bodyPr/>
          <a:lstStyle/>
          <a:p>
            <a:pPr eaLnBrk="1" hangingPunct="1"/>
            <a:r>
              <a:rPr lang="en-US" sz="2800" smtClean="0"/>
              <a:t>project homepage: </a:t>
            </a:r>
            <a:r>
              <a:rPr lang="hu-HU" sz="2800" smtClean="0">
                <a:hlinkClick r:id="rId2"/>
              </a:rPr>
              <a:t>http://mekosztaly.oszk.hu/mia/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z="2800" smtClean="0"/>
              <a:t>project description in English: </a:t>
            </a:r>
            <a:r>
              <a:rPr lang="en-US" sz="2800" smtClean="0">
                <a:hlinkClick r:id="rId3"/>
              </a:rPr>
              <a:t>http://netpreserve.org/about-us/members/orszagos-szechenyi-konyvtar/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z="2800" smtClean="0"/>
              <a:t>demo web archive: </a:t>
            </a:r>
            <a:r>
              <a:rPr lang="hu-HU" sz="2800" smtClean="0">
                <a:hlinkClick r:id="rId4"/>
              </a:rPr>
              <a:t>http://mekosztaly.oszk.hu/mia/demo/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z="2800" smtClean="0"/>
              <a:t>“404 not found” workshop </a:t>
            </a:r>
            <a:r>
              <a:rPr lang="en-US" sz="2400" smtClean="0"/>
              <a:t>(Budapest, November 15, 2018): </a:t>
            </a:r>
            <a:r>
              <a:rPr lang="hu-HU" sz="2800" smtClean="0">
                <a:hlinkClick r:id="rId5"/>
              </a:rPr>
              <a:t>http://mekosztaly.oszk.hu/mia/404_workshop.html</a:t>
            </a:r>
            <a:endParaRPr lang="en-US" sz="2800" smtClean="0"/>
          </a:p>
          <a:p>
            <a:pPr eaLnBrk="1" hangingPunct="1"/>
            <a:r>
              <a:rPr lang="en-US" sz="2800" smtClean="0"/>
              <a:t>contact e-mail address: </a:t>
            </a:r>
            <a:r>
              <a:rPr lang="hu-HU" sz="2800" smtClean="0">
                <a:hlinkClick r:id="rId6"/>
              </a:rPr>
              <a:t>mia@mek.oszk.hu</a:t>
            </a:r>
            <a:r>
              <a:rPr lang="en-US" sz="2800" smtClean="0"/>
              <a:t> </a:t>
            </a:r>
            <a:endParaRPr lang="hu-H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62000"/>
          </a:xfrm>
        </p:spPr>
        <p:txBody>
          <a:bodyPr/>
          <a:lstStyle/>
          <a:p>
            <a:pPr eaLnBrk="1" hangingPunct="1"/>
            <a:r>
              <a:rPr lang="hu-HU" smtClean="0"/>
              <a:t>questions:</a:t>
            </a:r>
          </a:p>
        </p:txBody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309938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mtClean="0"/>
              <a:t>what is the subject of the description</a:t>
            </a:r>
            <a:r>
              <a:rPr lang="hu-HU" smtClean="0"/>
              <a:t>?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what kind of metadata is needed</a:t>
            </a:r>
            <a:r>
              <a:rPr lang="hu-HU" smtClean="0"/>
              <a:t>?</a:t>
            </a:r>
          </a:p>
          <a:p>
            <a:pPr eaLnBrk="1" hangingPunct="1">
              <a:spcBef>
                <a:spcPct val="40000"/>
              </a:spcBef>
            </a:pPr>
            <a:r>
              <a:rPr lang="hu-HU" smtClean="0"/>
              <a:t>in what format?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how </a:t>
            </a:r>
            <a:r>
              <a:rPr lang="hu-HU" smtClean="0"/>
              <a:t>this</a:t>
            </a:r>
            <a:r>
              <a:rPr lang="en-US" smtClean="0"/>
              <a:t> data can be produced</a:t>
            </a:r>
            <a:r>
              <a:rPr lang="hu-HU" smtClean="0"/>
              <a:t>?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what can </a:t>
            </a:r>
            <a:r>
              <a:rPr lang="hu-HU" smtClean="0"/>
              <a:t>this</a:t>
            </a:r>
            <a:r>
              <a:rPr lang="en-US" smtClean="0"/>
              <a:t> data</a:t>
            </a:r>
            <a:r>
              <a:rPr lang="hu-HU" smtClean="0"/>
              <a:t> </a:t>
            </a:r>
            <a:r>
              <a:rPr lang="en-US" smtClean="0"/>
              <a:t>be used </a:t>
            </a:r>
            <a:r>
              <a:rPr lang="hu-HU" smtClean="0"/>
              <a:t>for?</a:t>
            </a:r>
          </a:p>
        </p:txBody>
      </p:sp>
      <p:pic>
        <p:nvPicPr>
          <p:cNvPr id="880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933825"/>
            <a:ext cx="201295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356726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Text Box 5"/>
          <p:cNvSpPr txBox="1">
            <a:spLocks noChangeArrowheads="1"/>
          </p:cNvSpPr>
          <p:nvPr/>
        </p:nvSpPr>
        <p:spPr bwMode="auto">
          <a:xfrm>
            <a:off x="6372225" y="6524625"/>
            <a:ext cx="2771775" cy="366713"/>
          </a:xfrm>
          <a:prstGeom prst="rect">
            <a:avLst/>
          </a:prstGeom>
          <a:solidFill>
            <a:schemeClr val="tx1">
              <a:alpha val="4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Source</a:t>
            </a:r>
            <a:r>
              <a:rPr lang="en-US">
                <a:solidFill>
                  <a:schemeClr val="accent1"/>
                </a:solidFill>
              </a:rPr>
              <a:t>: </a:t>
            </a:r>
            <a:r>
              <a:rPr lang="hu-HU">
                <a:solidFill>
                  <a:schemeClr val="accent1"/>
                </a:solidFill>
                <a:hlinkClick r:id="rId3"/>
              </a:rPr>
              <a:t>webverse.org</a:t>
            </a:r>
            <a:endParaRPr lang="hu-HU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granularity</a:t>
            </a:r>
          </a:p>
        </p:txBody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524315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hu-HU" sz="3000" dirty="0" err="1" smtClean="0"/>
              <a:t>the</a:t>
            </a:r>
            <a:r>
              <a:rPr lang="hu-HU" sz="3000" dirty="0" smtClean="0"/>
              <a:t> </a:t>
            </a:r>
            <a:r>
              <a:rPr lang="hu-HU" sz="3000" dirty="0" err="1" smtClean="0"/>
              <a:t>living</a:t>
            </a:r>
            <a:r>
              <a:rPr lang="hu-HU" sz="3000" dirty="0" smtClean="0"/>
              <a:t> web is </a:t>
            </a:r>
            <a:r>
              <a:rPr lang="hu-HU" sz="3000" dirty="0" err="1" smtClean="0"/>
              <a:t>one</a:t>
            </a:r>
            <a:r>
              <a:rPr lang="hu-HU" sz="3000" dirty="0" smtClean="0"/>
              <a:t> </a:t>
            </a:r>
            <a:r>
              <a:rPr lang="hu-HU" sz="3000" dirty="0" err="1" smtClean="0"/>
              <a:t>single</a:t>
            </a:r>
            <a:r>
              <a:rPr lang="hu-HU" sz="3000" dirty="0" smtClean="0"/>
              <a:t> </a:t>
            </a:r>
            <a:r>
              <a:rPr lang="hu-HU" sz="3000" dirty="0" err="1" smtClean="0"/>
              <a:t>document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(a</a:t>
            </a:r>
            <a:r>
              <a:rPr lang="hu-HU" sz="3000" dirty="0" smtClean="0"/>
              <a:t> </a:t>
            </a:r>
            <a:r>
              <a:rPr lang="hu-HU" sz="3000" dirty="0" err="1" smtClean="0"/>
              <a:t>huge</a:t>
            </a:r>
            <a:r>
              <a:rPr lang="hu-HU" sz="3000" dirty="0" smtClean="0"/>
              <a:t>,</a:t>
            </a:r>
            <a:r>
              <a:rPr lang="en-US" sz="3000" dirty="0" smtClean="0"/>
              <a:t> ever-changing</a:t>
            </a:r>
            <a:r>
              <a:rPr lang="hu-HU" sz="3000" dirty="0" smtClean="0"/>
              <a:t>,</a:t>
            </a:r>
            <a:r>
              <a:rPr lang="en-US" sz="3000" dirty="0" smtClean="0"/>
              <a:t> </a:t>
            </a:r>
            <a:r>
              <a:rPr lang="hu-HU" sz="3000" dirty="0" err="1" smtClean="0"/>
              <a:t>unlimited</a:t>
            </a:r>
            <a:r>
              <a:rPr lang="en-US" sz="3000" dirty="0" smtClean="0"/>
              <a:t> hypermedia)</a:t>
            </a:r>
          </a:p>
          <a:p>
            <a:pPr eaLnBrk="1" hangingPunct="1">
              <a:spcBef>
                <a:spcPct val="15000"/>
              </a:spcBef>
            </a:pPr>
            <a:r>
              <a:rPr lang="en-US" sz="3000" dirty="0" smtClean="0"/>
              <a:t>the archived web is a versioned (time-stamped) file </a:t>
            </a:r>
            <a:r>
              <a:rPr lang="hu-HU" sz="3000" dirty="0" err="1" smtClean="0"/>
              <a:t>depository</a:t>
            </a:r>
            <a:endParaRPr lang="en-US" sz="3000" dirty="0" smtClean="0"/>
          </a:p>
          <a:p>
            <a:pPr eaLnBrk="1" hangingPunct="1">
              <a:spcBef>
                <a:spcPct val="15000"/>
              </a:spcBef>
            </a:pPr>
            <a:r>
              <a:rPr lang="en-US" sz="3000" dirty="0" smtClean="0"/>
              <a:t>collection method: selective / event-based /  domain-wide </a:t>
            </a:r>
            <a:r>
              <a:rPr lang="hu-HU" sz="3000" dirty="0" err="1" smtClean="0"/>
              <a:t>harvest</a:t>
            </a:r>
            <a:r>
              <a:rPr lang="en-US" sz="3000" dirty="0" smtClean="0"/>
              <a:t>,</a:t>
            </a:r>
            <a:r>
              <a:rPr lang="hu-HU" sz="3000" dirty="0" smtClean="0"/>
              <a:t> </a:t>
            </a:r>
            <a:r>
              <a:rPr lang="en-US" sz="3000" dirty="0" smtClean="0"/>
              <a:t>automatic submit, deposit</a:t>
            </a:r>
          </a:p>
          <a:p>
            <a:pPr eaLnBrk="1" hangingPunct="1">
              <a:spcBef>
                <a:spcPct val="15000"/>
              </a:spcBef>
            </a:pPr>
            <a:r>
              <a:rPr lang="en-US" sz="3000" dirty="0" smtClean="0"/>
              <a:t>levels of description: collection, sub-collection, website, website unit, document, file</a:t>
            </a:r>
          </a:p>
          <a:p>
            <a:pPr eaLnBrk="1" hangingPunct="1">
              <a:spcBef>
                <a:spcPct val="15000"/>
              </a:spcBef>
            </a:pPr>
            <a:r>
              <a:rPr lang="hu-HU" sz="3000" dirty="0" err="1" smtClean="0"/>
              <a:t>user</a:t>
            </a:r>
            <a:r>
              <a:rPr lang="hu-HU" sz="3000" dirty="0" smtClean="0"/>
              <a:t> </a:t>
            </a:r>
            <a:r>
              <a:rPr lang="hu-HU" sz="3000" dirty="0" err="1" smtClean="0"/>
              <a:t>needs</a:t>
            </a:r>
            <a:r>
              <a:rPr lang="hu-HU" sz="3000" dirty="0" smtClean="0"/>
              <a:t>, </a:t>
            </a:r>
            <a:r>
              <a:rPr lang="hu-HU" sz="3000" dirty="0" err="1" smtClean="0"/>
              <a:t>scale</a:t>
            </a:r>
            <a:r>
              <a:rPr lang="hu-HU" sz="3000" dirty="0" smtClean="0"/>
              <a:t> </a:t>
            </a:r>
            <a:r>
              <a:rPr lang="en-US" sz="3000" dirty="0" smtClean="0"/>
              <a:t>of archiving</a:t>
            </a:r>
            <a:r>
              <a:rPr lang="hu-HU" sz="3000" dirty="0" smtClean="0"/>
              <a:t>, </a:t>
            </a:r>
            <a:r>
              <a:rPr lang="hu-HU" sz="3000" dirty="0" err="1" smtClean="0"/>
              <a:t>available</a:t>
            </a:r>
            <a:r>
              <a:rPr lang="hu-HU" sz="3000" dirty="0" smtClean="0"/>
              <a:t> </a:t>
            </a:r>
            <a:r>
              <a:rPr lang="hu-HU" sz="3000" dirty="0" err="1" smtClean="0"/>
              <a:t>staff</a:t>
            </a:r>
            <a:r>
              <a:rPr lang="hu-HU" sz="3000" dirty="0" smtClean="0"/>
              <a:t> </a:t>
            </a:r>
            <a:endParaRPr lang="hu-H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metadata types</a:t>
            </a:r>
            <a:r>
              <a:rPr lang="hu-HU" smtClean="0"/>
              <a:t> (website level)</a:t>
            </a:r>
          </a:p>
        </p:txBody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583613" cy="4848225"/>
          </a:xfrm>
        </p:spPr>
        <p:txBody>
          <a:bodyPr/>
          <a:lstStyle/>
          <a:p>
            <a:pPr eaLnBrk="1" hangingPunct="1"/>
            <a:r>
              <a:rPr lang="en-US" sz="3000" u="sng" smtClean="0"/>
              <a:t>bibliographic</a:t>
            </a:r>
            <a:r>
              <a:rPr lang="en-US" sz="3000" smtClean="0"/>
              <a:t>: e.g. title </a:t>
            </a:r>
            <a:r>
              <a:rPr lang="en-US" sz="3000" i="1" smtClean="0"/>
              <a:t>(lots of variations)</a:t>
            </a:r>
            <a:r>
              <a:rPr lang="en-US" sz="3000" smtClean="0"/>
              <a:t>, creator/contributor/publisher </a:t>
            </a:r>
            <a:r>
              <a:rPr lang="en-US" sz="3000" i="1" smtClean="0"/>
              <a:t>(uncertain roles)</a:t>
            </a:r>
            <a:r>
              <a:rPr lang="en-US" sz="3000" smtClean="0"/>
              <a:t>, rights </a:t>
            </a:r>
            <a:r>
              <a:rPr lang="en-US" sz="3000" i="1" smtClean="0"/>
              <a:t>(</a:t>
            </a:r>
            <a:r>
              <a:rPr lang="hu-HU" sz="3000" i="1" smtClean="0"/>
              <a:t>unclear</a:t>
            </a:r>
            <a:r>
              <a:rPr lang="en-US" sz="3000" i="1" smtClean="0"/>
              <a:t> </a:t>
            </a:r>
            <a:r>
              <a:rPr lang="hu-HU" sz="3000" i="1" smtClean="0"/>
              <a:t>legal status</a:t>
            </a:r>
            <a:r>
              <a:rPr lang="en-US" sz="3000" i="1" smtClean="0"/>
              <a:t>)</a:t>
            </a:r>
            <a:r>
              <a:rPr lang="en-US" sz="3000" smtClean="0"/>
              <a:t>, dates </a:t>
            </a:r>
            <a:r>
              <a:rPr lang="en-US" sz="3000" i="1" smtClean="0"/>
              <a:t>(what kind of dates?)</a:t>
            </a:r>
            <a:r>
              <a:rPr lang="en-US" sz="3000" smtClean="0"/>
              <a:t>, subject/type </a:t>
            </a:r>
            <a:r>
              <a:rPr lang="en-US" sz="3000" i="1" smtClean="0"/>
              <a:t>(</a:t>
            </a:r>
            <a:r>
              <a:rPr lang="hu-HU" sz="3000" i="1" smtClean="0"/>
              <a:t>very mixed content</a:t>
            </a:r>
            <a:r>
              <a:rPr lang="en-US" sz="3000" i="1" smtClean="0"/>
              <a:t>)</a:t>
            </a:r>
            <a:r>
              <a:rPr lang="en-US" sz="3000" smtClean="0"/>
              <a:t> ...</a:t>
            </a:r>
          </a:p>
          <a:p>
            <a:pPr eaLnBrk="1" hangingPunct="1"/>
            <a:r>
              <a:rPr lang="en-US" sz="3000" u="sng" smtClean="0"/>
              <a:t>administrative</a:t>
            </a:r>
            <a:r>
              <a:rPr lang="en-US" sz="3000" smtClean="0"/>
              <a:t>: e.g. </a:t>
            </a:r>
            <a:r>
              <a:rPr lang="hu-HU" sz="3000" smtClean="0"/>
              <a:t>curator</a:t>
            </a:r>
            <a:r>
              <a:rPr lang="en-US" sz="3000" smtClean="0"/>
              <a:t>, nominator, urgency, permission request, harvesting </a:t>
            </a:r>
            <a:r>
              <a:rPr lang="hu-HU" sz="3000" smtClean="0"/>
              <a:t>schedule</a:t>
            </a:r>
            <a:r>
              <a:rPr lang="en-US" sz="3000" smtClean="0"/>
              <a:t>, </a:t>
            </a:r>
            <a:r>
              <a:rPr lang="hu-HU" sz="3000" smtClean="0"/>
              <a:t>quality</a:t>
            </a:r>
            <a:r>
              <a:rPr lang="en-US" sz="3000" smtClean="0"/>
              <a:t> </a:t>
            </a:r>
            <a:r>
              <a:rPr lang="hu-HU" sz="3000" smtClean="0"/>
              <a:t>assurance</a:t>
            </a:r>
            <a:r>
              <a:rPr lang="en-US" sz="3000" smtClean="0"/>
              <a:t>, access ...</a:t>
            </a:r>
          </a:p>
          <a:p>
            <a:pPr eaLnBrk="1" hangingPunct="1"/>
            <a:r>
              <a:rPr lang="en-US" sz="3000" u="sng" smtClean="0"/>
              <a:t>technical</a:t>
            </a:r>
            <a:r>
              <a:rPr lang="en-US" sz="3000" smtClean="0"/>
              <a:t>: original CMS, harvester software, </a:t>
            </a:r>
            <a:r>
              <a:rPr lang="hu-HU" sz="3000" smtClean="0"/>
              <a:t>harvest</a:t>
            </a:r>
            <a:r>
              <a:rPr lang="en-US" sz="3000" smtClean="0"/>
              <a:t> </a:t>
            </a:r>
            <a:r>
              <a:rPr lang="hu-HU" sz="3000" smtClean="0"/>
              <a:t>parameters</a:t>
            </a:r>
            <a:r>
              <a:rPr lang="en-US" sz="3000" smtClean="0"/>
              <a:t>, </a:t>
            </a:r>
            <a:r>
              <a:rPr lang="hu-HU" sz="3000" smtClean="0"/>
              <a:t>size of the downloaded content</a:t>
            </a:r>
            <a:r>
              <a:rPr lang="en-US" sz="3000" smtClean="0"/>
              <a:t>, storage</a:t>
            </a:r>
            <a:r>
              <a:rPr lang="hu-HU" sz="3000" smtClean="0"/>
              <a:t>, long-term preservation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recommendations</a:t>
            </a:r>
          </a:p>
        </p:txBody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4960937"/>
          </a:xfrm>
        </p:spPr>
        <p:txBody>
          <a:bodyPr/>
          <a:lstStyle/>
          <a:p>
            <a:pPr eaLnBrk="1" hangingPunct="1"/>
            <a:r>
              <a:rPr lang="hu-HU" sz="2800" smtClean="0">
                <a:hlinkClick r:id="rId2"/>
              </a:rPr>
              <a:t>ISO/TR 14873:2013</a:t>
            </a:r>
            <a:r>
              <a:rPr lang="hu-HU" sz="2800" smtClean="0"/>
              <a:t> – </a:t>
            </a:r>
            <a:r>
              <a:rPr lang="en-US" sz="2800" smtClean="0"/>
              <a:t>Statistics and quality issues </a:t>
            </a:r>
            <a:r>
              <a:rPr lang="hu-HU" sz="2800" smtClean="0"/>
              <a:t/>
            </a:r>
            <a:br>
              <a:rPr lang="hu-HU" sz="2800" smtClean="0"/>
            </a:br>
            <a:r>
              <a:rPr lang="en-US" sz="2800" smtClean="0"/>
              <a:t>for web archiving</a:t>
            </a:r>
            <a:r>
              <a:rPr lang="hu-HU" sz="2800" smtClean="0"/>
              <a:t> (collection level indicato</a:t>
            </a:r>
            <a:r>
              <a:rPr lang="en-US" sz="2800" smtClean="0"/>
              <a:t>r</a:t>
            </a:r>
            <a:r>
              <a:rPr lang="hu-HU" sz="2800" smtClean="0"/>
              <a:t>s)</a:t>
            </a:r>
          </a:p>
          <a:p>
            <a:pPr eaLnBrk="1" hangingPunct="1"/>
            <a:r>
              <a:rPr lang="en-US" sz="2800" smtClean="0">
                <a:hlinkClick r:id="rId3"/>
              </a:rPr>
              <a:t>Descriptive Metadata for</a:t>
            </a:r>
            <a:r>
              <a:rPr lang="hu-HU" sz="2800" smtClean="0">
                <a:hlinkClick r:id="rId3"/>
              </a:rPr>
              <a:t> </a:t>
            </a:r>
            <a:r>
              <a:rPr lang="en-US" sz="2800" smtClean="0">
                <a:hlinkClick r:id="rId3"/>
              </a:rPr>
              <a:t>Web </a:t>
            </a:r>
            <a:r>
              <a:rPr lang="hu-HU" sz="2800" smtClean="0">
                <a:hlinkClick r:id="rId3"/>
              </a:rPr>
              <a:t/>
            </a:r>
            <a:br>
              <a:rPr lang="hu-HU" sz="2800" smtClean="0">
                <a:hlinkClick r:id="rId3"/>
              </a:rPr>
            </a:br>
            <a:r>
              <a:rPr lang="en-US" sz="2800" smtClean="0">
                <a:hlinkClick r:id="rId3"/>
              </a:rPr>
              <a:t>Archiving</a:t>
            </a:r>
            <a:r>
              <a:rPr lang="hu-HU" sz="2800" smtClean="0"/>
              <a:t> / OCLC </a:t>
            </a:r>
            <a:r>
              <a:rPr lang="en-US" sz="2800" smtClean="0"/>
              <a:t>Web Archiving </a:t>
            </a:r>
            <a:r>
              <a:rPr lang="hu-HU" sz="2800" smtClean="0"/>
              <a:t/>
            </a:r>
            <a:br>
              <a:rPr lang="hu-HU" sz="2800" smtClean="0"/>
            </a:br>
            <a:r>
              <a:rPr lang="en-US" sz="2800" smtClean="0"/>
              <a:t>Metadata Working Group</a:t>
            </a:r>
            <a:r>
              <a:rPr lang="hu-HU" sz="2800" smtClean="0"/>
              <a:t> (mostly </a:t>
            </a:r>
            <a:br>
              <a:rPr lang="hu-HU" sz="2800" smtClean="0"/>
            </a:br>
            <a:r>
              <a:rPr lang="hu-HU" sz="2800" smtClean="0"/>
              <a:t>site-level bibliographic data</a:t>
            </a:r>
            <a:r>
              <a:rPr lang="en-US" sz="2800" smtClean="0"/>
              <a:t> </a:t>
            </a:r>
            <a:r>
              <a:rPr lang="hu-HU" sz="2800" smtClean="0"/>
              <a:t>fields, </a:t>
            </a:r>
            <a:br>
              <a:rPr lang="hu-HU" sz="2800" smtClean="0"/>
            </a:br>
            <a:r>
              <a:rPr lang="hu-HU" sz="2800" smtClean="0"/>
              <a:t>based on the Dublin Core schema)</a:t>
            </a:r>
          </a:p>
          <a:p>
            <a:pPr eaLnBrk="1" hangingPunct="1"/>
            <a:r>
              <a:rPr lang="en-US" sz="2800" smtClean="0">
                <a:hlinkClick r:id="rId4"/>
              </a:rPr>
              <a:t>Metadata Application Profile for </a:t>
            </a:r>
            <a:r>
              <a:rPr lang="hu-HU" sz="2800" smtClean="0">
                <a:hlinkClick r:id="rId4"/>
              </a:rPr>
              <a:t/>
            </a:r>
            <a:br>
              <a:rPr lang="hu-HU" sz="2800" smtClean="0">
                <a:hlinkClick r:id="rId4"/>
              </a:rPr>
            </a:br>
            <a:r>
              <a:rPr lang="en-US" sz="2800" smtClean="0">
                <a:hlinkClick r:id="rId4"/>
              </a:rPr>
              <a:t>Description of Websites with</a:t>
            </a:r>
            <a:r>
              <a:rPr lang="hu-HU" sz="2800" smtClean="0">
                <a:hlinkClick r:id="rId4"/>
              </a:rPr>
              <a:t> </a:t>
            </a:r>
            <a:r>
              <a:rPr lang="en-US" sz="2800" smtClean="0">
                <a:hlinkClick r:id="rId4"/>
              </a:rPr>
              <a:t>Archived </a:t>
            </a:r>
            <a:r>
              <a:rPr lang="hu-HU" sz="2800" smtClean="0">
                <a:hlinkClick r:id="rId4"/>
              </a:rPr>
              <a:t/>
            </a:r>
            <a:br>
              <a:rPr lang="hu-HU" sz="2800" smtClean="0">
                <a:hlinkClick r:id="rId4"/>
              </a:rPr>
            </a:br>
            <a:r>
              <a:rPr lang="en-US" sz="2800" smtClean="0">
                <a:hlinkClick r:id="rId4"/>
              </a:rPr>
              <a:t>Versions</a:t>
            </a:r>
            <a:r>
              <a:rPr lang="hu-HU" sz="2800" smtClean="0"/>
              <a:t> / </a:t>
            </a:r>
            <a:r>
              <a:rPr lang="en-US" sz="2800" smtClean="0"/>
              <a:t>New York Art Resources </a:t>
            </a:r>
            <a:r>
              <a:rPr lang="hu-HU" sz="2800" smtClean="0"/>
              <a:t/>
            </a:r>
            <a:br>
              <a:rPr lang="hu-HU" sz="2800" smtClean="0"/>
            </a:br>
            <a:r>
              <a:rPr lang="en-US" sz="2800" smtClean="0"/>
              <a:t>Consortium</a:t>
            </a:r>
            <a:r>
              <a:rPr lang="hu-HU" sz="2800" smtClean="0"/>
              <a:t> (site-level, MARC/RDA)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1775" y="2060575"/>
            <a:ext cx="2505075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90488"/>
            <a:ext cx="9151938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Text Box 6"/>
          <p:cNvSpPr txBox="1">
            <a:spLocks noChangeArrowheads="1"/>
          </p:cNvSpPr>
          <p:nvPr/>
        </p:nvSpPr>
        <p:spPr bwMode="auto">
          <a:xfrm>
            <a:off x="1439863" y="6375400"/>
            <a:ext cx="6264275" cy="366713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d</a:t>
            </a:r>
            <a:r>
              <a:rPr lang="hu-HU">
                <a:solidFill>
                  <a:schemeClr val="hlink"/>
                </a:solidFill>
              </a:rPr>
              <a:t>atabase plan for the Hungarian webarchive (website level)</a:t>
            </a:r>
            <a:endParaRPr lang="hu-HU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our metadata records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435975" cy="507365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hu-HU" sz="3000" smtClean="0"/>
              <a:t>a small publicly available </a:t>
            </a:r>
            <a:r>
              <a:rPr lang="hu-HU" sz="3000" smtClean="0">
                <a:hlinkClick r:id="rId2"/>
              </a:rPr>
              <a:t>demo collection</a:t>
            </a:r>
            <a:endParaRPr lang="hu-HU" sz="3000" smtClean="0"/>
          </a:p>
          <a:p>
            <a:pPr eaLnBrk="1" hangingPunct="1">
              <a:spcBef>
                <a:spcPct val="15000"/>
              </a:spcBef>
            </a:pPr>
            <a:r>
              <a:rPr lang="hu-HU" sz="3000" smtClean="0"/>
              <a:t>XSD (XML Schema Definition) and XSLT (Extensible Stylesheet Language Transformations) files </a:t>
            </a:r>
          </a:p>
          <a:p>
            <a:pPr eaLnBrk="1" hangingPunct="1">
              <a:spcBef>
                <a:spcPct val="15000"/>
              </a:spcBef>
            </a:pPr>
            <a:r>
              <a:rPr lang="hu-HU" sz="3000" smtClean="0"/>
              <a:t>predefined lists (e.g. </a:t>
            </a:r>
            <a:r>
              <a:rPr lang="en-US" sz="3000" smtClean="0"/>
              <a:t>genre, </a:t>
            </a:r>
            <a:r>
              <a:rPr lang="hu-HU" sz="3000" smtClean="0"/>
              <a:t>type, topic, subtopi</a:t>
            </a:r>
            <a:r>
              <a:rPr lang="en-US" sz="3000" smtClean="0"/>
              <a:t>c</a:t>
            </a:r>
            <a:r>
              <a:rPr lang="hu-HU" sz="3000" smtClean="0"/>
              <a:t>, change frequency, harvest frequency</a:t>
            </a:r>
            <a:r>
              <a:rPr lang="en-US" sz="3000" smtClean="0"/>
              <a:t>, </a:t>
            </a:r>
            <a:r>
              <a:rPr lang="hu-HU" sz="3000" smtClean="0"/>
              <a:t>quality level)</a:t>
            </a:r>
          </a:p>
          <a:p>
            <a:pPr eaLnBrk="1" hangingPunct="1">
              <a:spcBef>
                <a:spcPct val="15000"/>
              </a:spcBef>
            </a:pPr>
            <a:r>
              <a:rPr lang="hu-HU" sz="3000" smtClean="0"/>
              <a:t>namespace links (person and geographic names)</a:t>
            </a:r>
          </a:p>
          <a:p>
            <a:pPr eaLnBrk="1" hangingPunct="1">
              <a:spcBef>
                <a:spcPct val="15000"/>
              </a:spcBef>
            </a:pPr>
            <a:r>
              <a:rPr lang="hu-HU" sz="3000" smtClean="0"/>
              <a:t>related sites (on the living web and in the archive)</a:t>
            </a:r>
          </a:p>
          <a:p>
            <a:pPr eaLnBrk="1" hangingPunct="1">
              <a:spcBef>
                <a:spcPct val="15000"/>
              </a:spcBef>
            </a:pPr>
            <a:r>
              <a:rPr lang="hu-HU" sz="3000" smtClean="0"/>
              <a:t>site-level and subcollection-level XML records</a:t>
            </a:r>
          </a:p>
          <a:p>
            <a:pPr eaLnBrk="1" hangingPunct="1">
              <a:spcBef>
                <a:spcPct val="15000"/>
              </a:spcBef>
            </a:pPr>
            <a:r>
              <a:rPr lang="hu-HU" sz="3000" smtClean="0"/>
              <a:t>manual data entry with XML Notepad (temporarily)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7313"/>
            <a:ext cx="7775575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Text Box 7"/>
          <p:cNvSpPr txBox="1">
            <a:spLocks noChangeArrowheads="1"/>
          </p:cNvSpPr>
          <p:nvPr/>
        </p:nvSpPr>
        <p:spPr bwMode="auto">
          <a:xfrm>
            <a:off x="1439863" y="6375400"/>
            <a:ext cx="6264275" cy="366713"/>
          </a:xfrm>
          <a:prstGeom prst="rect">
            <a:avLst/>
          </a:prstGeom>
          <a:solidFill>
            <a:schemeClr val="tx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the mia.xsd file</a:t>
            </a:r>
            <a:r>
              <a:rPr lang="hu-HU">
                <a:solidFill>
                  <a:schemeClr val="hlink"/>
                </a:solidFill>
              </a:rPr>
              <a:t> (website level)</a:t>
            </a:r>
            <a:endParaRPr lang="hu-HU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téma">
  <a:themeElements>
    <a:clrScheme name="1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-téma">
  <a:themeElements>
    <a:clrScheme name="2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-téma">
  <a:themeElements>
    <a:clrScheme name="3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-téma">
  <a:themeElements>
    <a:clrScheme name="4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-téma">
  <a:themeElements>
    <a:clrScheme name="5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-téma">
  <a:themeElements>
    <a:clrScheme name="6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-téma">
  <a:themeElements>
    <a:clrScheme name="7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374</Words>
  <Application>Microsoft Office PowerPoint</Application>
  <PresentationFormat>Diavetítés a képernyőre (4:3 oldalarány)</PresentationFormat>
  <Paragraphs>53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15</vt:i4>
      </vt:variant>
    </vt:vector>
  </HeadingPairs>
  <TitlesOfParts>
    <vt:vector size="27" baseType="lpstr">
      <vt:lpstr>Arial</vt:lpstr>
      <vt:lpstr>Calibri</vt:lpstr>
      <vt:lpstr>Copperplate Gothic Bold</vt:lpstr>
      <vt:lpstr>Times New Roman</vt:lpstr>
      <vt:lpstr>Tunga</vt:lpstr>
      <vt:lpstr>1_Office-téma</vt:lpstr>
      <vt:lpstr>2_Office-téma</vt:lpstr>
      <vt:lpstr>3_Office-téma</vt:lpstr>
      <vt:lpstr>4_Office-téma</vt:lpstr>
      <vt:lpstr>5_Office-téma</vt:lpstr>
      <vt:lpstr>6_Office-téma</vt:lpstr>
      <vt:lpstr>7_Office-téma</vt:lpstr>
      <vt:lpstr>Márton Németh – László Drótos How to catalogue a web archive? </vt:lpstr>
      <vt:lpstr>questions:</vt:lpstr>
      <vt:lpstr>PowerPoint-bemutató</vt:lpstr>
      <vt:lpstr>granularity</vt:lpstr>
      <vt:lpstr>metadata types (website level)</vt:lpstr>
      <vt:lpstr>recommendations</vt:lpstr>
      <vt:lpstr>PowerPoint-bemutató</vt:lpstr>
      <vt:lpstr>our metadata records</vt:lpstr>
      <vt:lpstr>PowerPoint-bemutató</vt:lpstr>
      <vt:lpstr>PowerPoint-bemutató</vt:lpstr>
      <vt:lpstr>PowerPoint-bemutató</vt:lpstr>
      <vt:lpstr>PowerPoint-bemutató</vt:lpstr>
      <vt:lpstr>future plans</vt:lpstr>
      <vt:lpstr>PowerPoint-bemutató</vt:lpstr>
      <vt:lpstr>thank you for your attention!</vt:lpstr>
    </vt:vector>
  </TitlesOfParts>
  <Company>National Széchényi Library, Hungary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catalogue a web archive? </dc:title>
  <dc:creator>Márton Németh – László Drótos</dc:creator>
  <cp:lastModifiedBy>Németh Márton</cp:lastModifiedBy>
  <cp:revision>71</cp:revision>
  <dcterms:created xsi:type="dcterms:W3CDTF">2018-10-11T12:53:25Z</dcterms:created>
  <dcterms:modified xsi:type="dcterms:W3CDTF">2018-10-12T07:54:10Z</dcterms:modified>
</cp:coreProperties>
</file>