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1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  <p:sldMasterId id="2147483692" r:id="rId2"/>
    <p:sldMasterId id="2147483693" r:id="rId3"/>
    <p:sldMasterId id="2147483694" r:id="rId4"/>
    <p:sldMasterId id="2147483695" r:id="rId5"/>
    <p:sldMasterId id="2147483696" r:id="rId6"/>
    <p:sldMasterId id="2147483697" r:id="rId7"/>
    <p:sldMasterId id="2147483698" r:id="rId8"/>
  </p:sldMasterIdLst>
  <p:sldIdLst>
    <p:sldId id="256" r:id="rId9"/>
    <p:sldId id="271" r:id="rId10"/>
    <p:sldId id="272" r:id="rId11"/>
    <p:sldId id="274" r:id="rId12"/>
    <p:sldId id="275" r:id="rId13"/>
    <p:sldId id="276" r:id="rId14"/>
    <p:sldId id="273" r:id="rId15"/>
    <p:sldId id="278" r:id="rId16"/>
    <p:sldId id="279" r:id="rId17"/>
    <p:sldId id="280" r:id="rId18"/>
    <p:sldId id="277" r:id="rId19"/>
    <p:sldId id="281" r:id="rId20"/>
    <p:sldId id="282" r:id="rId21"/>
    <p:sldId id="283" r:id="rId22"/>
    <p:sldId id="284" r:id="rId23"/>
    <p:sldId id="285" r:id="rId24"/>
    <p:sldId id="257" r:id="rId25"/>
    <p:sldId id="258" r:id="rId26"/>
    <p:sldId id="259" r:id="rId27"/>
    <p:sldId id="260" r:id="rId28"/>
    <p:sldId id="261" r:id="rId29"/>
    <p:sldId id="262" r:id="rId30"/>
    <p:sldId id="263" r:id="rId31"/>
    <p:sldId id="264" r:id="rId32"/>
    <p:sldId id="269" r:id="rId33"/>
    <p:sldId id="270" r:id="rId34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7" autoAdjust="0"/>
    <p:restoredTop sz="94660"/>
  </p:normalViewPr>
  <p:slideViewPr>
    <p:cSldViewPr>
      <p:cViewPr varScale="1">
        <p:scale>
          <a:sx n="82" d="100"/>
          <a:sy n="82" d="100"/>
        </p:scale>
        <p:origin x="-101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1206500"/>
            <a:ext cx="2057400" cy="4919663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1206500"/>
            <a:ext cx="6019800" cy="4919663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E-SZOLGÁLTATÁSI IGAZGATÓSÁG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B4F2C-3BCB-4207-BBAA-8DB7070A3CC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E-SZOLGÁLTATÁSI IGAZGATÓSÁG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213AB-9483-42F4-852E-5F6DCA74951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E-SZOLGÁLTATÁSI IGAZGATÓSÁG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37D0F-5A7C-4E74-B3E7-4BE9C3B819B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E-SZOLGÁLTATÁSI IGAZGATÓSÁG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078B8-3586-4547-90BF-6E6203A97BF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E-SZOLGÁLTATÁSI IGAZGATÓSÁG</a:t>
            </a: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389D8-6162-48FF-A7E5-B02D5C1512C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E-SZOLGÁLTATÁSI IGAZGATÓSÁG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95AF8-D8AE-4163-A859-0412B55A421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E-SZOLGÁLTATÁSI IGAZGATÓSÁG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79245-B1CE-4148-9C80-5631FCE63AD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E-SZOLGÁLTATÁSI IGAZGATÓSÁG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8BC7B-4F70-44A9-8B96-1A9F07591A3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E-SZOLGÁLTATÁSI IGAZGATÓSÁG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F63E7-17B6-4D93-8E26-411BF8E0F6D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E-SZOLGÁLTATÁSI IGAZGATÓSÁG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85DA0-9545-46B3-B2C6-E328A16862C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E-SZOLGÁLTATÁSI IGAZGATÓSÁG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46FFF-B9FF-4D6F-96FD-24E4B54F446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Országos Széchényi Könyvtár – E-szolgáltatási Igazgatóság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2C30C-FBF7-4984-BA94-10298DB9BB56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Országos Széchényi Könyvtár – E-szolgáltatási Igazgatóság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1F97B-0A0E-4D14-A788-F0ABF935993F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Országos Széchényi Könyvtár – E-szolgáltatási Igazgatóság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CFF33-E7F5-4D04-8451-AF31F4AA02C5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Országos Széchényi Könyvtár – E-szolgáltatási Igazgatóság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4E6FF-3E5A-44D1-8BC7-52A914D0E682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Országos Széchényi Könyvtár – E-szolgáltatási Igazgatóság</a:t>
            </a: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E1209-C874-4DCC-97C0-ED0123D8316C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Országos Széchényi Könyvtár – E-szolgáltatási Igazgatóság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4FD99-244F-4508-9890-574EFB49489E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Országos Széchényi Könyvtár – E-szolgáltatási Igazgatóság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FC4CA-DE02-4AD9-A12C-B24788D7A096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Országos Széchényi Könyvtár – E-szolgáltatási Igazgatóság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BA720-3EE0-40A0-937E-E256110C3CAA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Országos Széchényi Könyvtár – E-szolgáltatási Igazgatóság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C2001-51C4-419F-BDE7-0A6BE0360C31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Országos Széchényi Könyvtár – E-szolgáltatási Igazgatóság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30E6D-B223-4E98-AB96-94452D3C7EAB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Országos Széchényi Könyvtár – E-szolgáltatási Igazgatóság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E068B-7164-4B16-8C82-B049DBB3629B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75" name="Group 23"/>
          <p:cNvGrpSpPr>
            <a:grpSpLocks/>
          </p:cNvGrpSpPr>
          <p:nvPr userDrawn="1"/>
        </p:nvGrpSpPr>
        <p:grpSpPr bwMode="auto">
          <a:xfrm>
            <a:off x="219075" y="50800"/>
            <a:ext cx="8675688" cy="1146175"/>
            <a:chOff x="138" y="180"/>
            <a:chExt cx="5465" cy="722"/>
          </a:xfrm>
        </p:grpSpPr>
        <p:sp>
          <p:nvSpPr>
            <p:cNvPr id="7" name="Téglalap 6"/>
            <p:cNvSpPr/>
            <p:nvPr/>
          </p:nvSpPr>
          <p:spPr>
            <a:xfrm>
              <a:off x="152" y="193"/>
              <a:ext cx="5442" cy="704"/>
            </a:xfrm>
            <a:prstGeom prst="rect">
              <a:avLst/>
            </a:prstGeom>
            <a:gradFill flip="none" rotWithShape="1">
              <a:gsLst>
                <a:gs pos="833">
                  <a:srgbClr val="00599D">
                    <a:alpha val="66000"/>
                  </a:srgbClr>
                </a:gs>
                <a:gs pos="33000">
                  <a:srgbClr val="2B93D1">
                    <a:alpha val="67000"/>
                  </a:srgbClr>
                </a:gs>
                <a:gs pos="90000">
                  <a:srgbClr val="2B93D1">
                    <a:lumMod val="64000"/>
                    <a:lumOff val="36000"/>
                  </a:srgbClr>
                </a:gs>
                <a:gs pos="52000">
                  <a:srgbClr val="00599D">
                    <a:alpha val="54000"/>
                  </a:srgbClr>
                </a:gs>
                <a:gs pos="100000">
                  <a:srgbClr val="00599D">
                    <a:alpha val="43000"/>
                  </a:srgbClr>
                </a:gs>
              </a:gsLst>
              <a:lin ang="10800000" scaled="1"/>
              <a:tileRect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148" y="300"/>
              <a:ext cx="5442" cy="291"/>
            </a:xfrm>
            <a:prstGeom prst="rect">
              <a:avLst/>
            </a:prstGeom>
            <a:noFill/>
            <a:effectLst>
              <a:innerShdw blurRad="63500" dist="50800" dir="2700000">
                <a:prstClr val="black">
                  <a:alpha val="50000"/>
                </a:prstClr>
              </a:innerShdw>
              <a:softEdge rad="12700"/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2400" spc="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pperplate Gothic Bold" pitchFamily="34" charset="0"/>
                  <a:cs typeface="Times New Roman" pitchFamily="18" charset="0"/>
                </a:rPr>
                <a:t>ORSZÁGOS SZÉCHÉNYI KÖNYVTÁR</a:t>
              </a:r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158" y="618"/>
              <a:ext cx="5432" cy="213"/>
            </a:xfrm>
            <a:prstGeom prst="rect">
              <a:avLst/>
            </a:prstGeom>
            <a:noFill/>
            <a:effectLst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600" b="1" spc="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E-SZOLGÁLTATÁSI IGAZGATÓSÁG</a:t>
              </a:r>
            </a:p>
          </p:txBody>
        </p:sp>
        <p:cxnSp>
          <p:nvCxnSpPr>
            <p:cNvPr id="10" name="Egyenes összekötő 9"/>
            <p:cNvCxnSpPr/>
            <p:nvPr/>
          </p:nvCxnSpPr>
          <p:spPr>
            <a:xfrm flipV="1">
              <a:off x="295" y="572"/>
              <a:ext cx="5125" cy="1"/>
            </a:xfrm>
            <a:prstGeom prst="line">
              <a:avLst/>
            </a:prstGeom>
            <a:ln w="952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églalap 10"/>
          <p:cNvSpPr/>
          <p:nvPr/>
        </p:nvSpPr>
        <p:spPr>
          <a:xfrm>
            <a:off x="234535" y="6324450"/>
            <a:ext cx="6785737" cy="162228"/>
          </a:xfrm>
          <a:prstGeom prst="rect">
            <a:avLst/>
          </a:prstGeom>
          <a:gradFill flip="none" rotWithShape="1">
            <a:gsLst>
              <a:gs pos="0">
                <a:srgbClr val="00599D">
                  <a:alpha val="56000"/>
                </a:srgbClr>
              </a:gs>
              <a:gs pos="50000">
                <a:srgbClr val="2B93D1">
                  <a:alpha val="47000"/>
                </a:srgbClr>
              </a:gs>
              <a:gs pos="100000">
                <a:schemeClr val="accent1">
                  <a:lumMod val="75000"/>
                  <a:alpha val="37000"/>
                </a:schemeClr>
              </a:gs>
            </a:gsLst>
            <a:lin ang="108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44450" h="508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grpSp>
        <p:nvGrpSpPr>
          <p:cNvPr id="12" name="Téglalap 11"/>
          <p:cNvGrpSpPr>
            <a:grpSpLocks/>
          </p:cNvGrpSpPr>
          <p:nvPr/>
        </p:nvGrpSpPr>
        <p:grpSpPr bwMode="auto">
          <a:xfrm>
            <a:off x="182563" y="1341438"/>
            <a:ext cx="347662" cy="4792662"/>
            <a:chOff x="115" y="975"/>
            <a:chExt cx="219" cy="3019"/>
          </a:xfrm>
        </p:grpSpPr>
        <p:pic>
          <p:nvPicPr>
            <p:cNvPr id="49166" name="Téglalap 11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15" y="975"/>
              <a:ext cx="219" cy="3019"/>
            </a:xfrm>
            <a:prstGeom prst="rect">
              <a:avLst/>
            </a:prstGeom>
            <a:noFill/>
          </p:spPr>
        </p:pic>
        <p:sp>
          <p:nvSpPr>
            <p:cNvPr id="49167" name="Text Box 15"/>
            <p:cNvSpPr txBox="1">
              <a:spLocks noChangeArrowheads="1"/>
            </p:cNvSpPr>
            <p:nvPr/>
          </p:nvSpPr>
          <p:spPr bwMode="auto">
            <a:xfrm rot="5400000">
              <a:off x="-1242" y="2420"/>
              <a:ext cx="293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/>
              <a:endParaRPr lang="hu-H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3" name="Szövegdoboz 27"/>
          <p:cNvSpPr txBox="1">
            <a:spLocks noChangeArrowheads="1"/>
          </p:cNvSpPr>
          <p:nvPr/>
        </p:nvSpPr>
        <p:spPr bwMode="auto">
          <a:xfrm>
            <a:off x="7081838" y="6324600"/>
            <a:ext cx="21605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700" dirty="0">
                <a:solidFill>
                  <a:srgbClr val="00599D"/>
                </a:solidFill>
                <a:latin typeface="Times New Roman" pitchFamily="18" charset="0"/>
                <a:cs typeface="Times New Roman" pitchFamily="18" charset="0"/>
              </a:rPr>
              <a:t>BIBLIOTHECA NATIONALIS HUNGARIAE</a:t>
            </a:r>
          </a:p>
        </p:txBody>
      </p:sp>
      <p:pic>
        <p:nvPicPr>
          <p:cNvPr id="49169" name="Kép 2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729538" y="5768975"/>
            <a:ext cx="69215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70" name="Cím helye 1"/>
          <p:cNvSpPr>
            <a:spLocks noGrp="1"/>
          </p:cNvSpPr>
          <p:nvPr>
            <p:ph type="title"/>
          </p:nvPr>
        </p:nvSpPr>
        <p:spPr bwMode="auto">
          <a:xfrm>
            <a:off x="457200" y="12065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49171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49172" name="Dátum helye 3"/>
          <p:cNvSpPr txBox="1">
            <a:spLocks/>
          </p:cNvSpPr>
          <p:nvPr userDrawn="1"/>
        </p:nvSpPr>
        <p:spPr bwMode="auto">
          <a:xfrm>
            <a:off x="244475" y="6454775"/>
            <a:ext cx="1090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fld id="{B80A7BDC-512A-4DB8-8829-BAE55D2FE05C}" type="datetime1">
              <a:rPr lang="hu-HU" sz="1200">
                <a:solidFill>
                  <a:srgbClr val="17375E"/>
                </a:solidFill>
                <a:latin typeface="Calibri" pitchFamily="34" charset="0"/>
                <a:cs typeface="Tunga" pitchFamily="34" charset="0"/>
              </a:rPr>
              <a:pPr/>
              <a:t>2018.07.22.</a:t>
            </a:fld>
            <a:endParaRPr lang="hu-HU" sz="1200">
              <a:solidFill>
                <a:srgbClr val="17375E"/>
              </a:solidFill>
              <a:latin typeface="Calibri" pitchFamily="34" charset="0"/>
              <a:cs typeface="Tunga" pitchFamily="34" charset="0"/>
            </a:endParaRPr>
          </a:p>
        </p:txBody>
      </p:sp>
      <p:sp>
        <p:nvSpPr>
          <p:cNvPr id="49173" name="Élőláb helye 4"/>
          <p:cNvSpPr txBox="1">
            <a:spLocks/>
          </p:cNvSpPr>
          <p:nvPr userDrawn="1"/>
        </p:nvSpPr>
        <p:spPr bwMode="auto">
          <a:xfrm>
            <a:off x="1547813" y="6484938"/>
            <a:ext cx="67691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hu-HU" sz="1200">
                <a:solidFill>
                  <a:srgbClr val="17375E"/>
                </a:solidFill>
                <a:latin typeface="Copperplate Gothic Bold"/>
                <a:cs typeface="Tunga" pitchFamily="34" charset="0"/>
              </a:rPr>
              <a:t>Országos Széchényi Könyvtár – E-szolgáltatási Igazgatóság</a:t>
            </a:r>
          </a:p>
        </p:txBody>
      </p:sp>
      <p:sp>
        <p:nvSpPr>
          <p:cNvPr id="49174" name="Dia számának helye 5"/>
          <p:cNvSpPr txBox="1">
            <a:spLocks/>
          </p:cNvSpPr>
          <p:nvPr userDrawn="1"/>
        </p:nvSpPr>
        <p:spPr bwMode="auto">
          <a:xfrm>
            <a:off x="8532813" y="6453188"/>
            <a:ext cx="377825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E615EA36-831C-44C6-BE7D-00110BFDD031}" type="slidenum">
              <a:rPr lang="hu-HU" sz="1200">
                <a:solidFill>
                  <a:srgbClr val="17375E"/>
                </a:solidFill>
                <a:latin typeface="Calibri" pitchFamily="34" charset="0"/>
                <a:cs typeface="Tunga" pitchFamily="34" charset="0"/>
              </a:rPr>
              <a:pPr algn="r"/>
              <a:t>‹#›</a:t>
            </a:fld>
            <a:endParaRPr lang="hu-HU" sz="1200">
              <a:solidFill>
                <a:srgbClr val="17375E"/>
              </a:solidFill>
              <a:latin typeface="Calibri" pitchFamily="34" charset="0"/>
              <a:cs typeface="Tung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51203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r>
              <a:rPr lang="hu-HU"/>
              <a:t>E-SZOLGÁLTATÁSI IGAZGATÓSÁG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3F347A-5088-40DB-91C1-4AD518D99AE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9"/>
          <p:cNvSpPr/>
          <p:nvPr/>
        </p:nvSpPr>
        <p:spPr>
          <a:xfrm>
            <a:off x="240680" y="306000"/>
            <a:ext cx="8640000" cy="746736"/>
          </a:xfrm>
          <a:prstGeom prst="rect">
            <a:avLst/>
          </a:prstGeom>
          <a:gradFill flip="none" rotWithShape="1">
            <a:gsLst>
              <a:gs pos="833">
                <a:srgbClr val="00599D">
                  <a:alpha val="66000"/>
                </a:srgbClr>
              </a:gs>
              <a:gs pos="33000">
                <a:srgbClr val="2B93D1">
                  <a:alpha val="67000"/>
                </a:srgbClr>
              </a:gs>
              <a:gs pos="90000">
                <a:srgbClr val="2B93D1">
                  <a:lumMod val="64000"/>
                  <a:lumOff val="36000"/>
                </a:srgbClr>
              </a:gs>
              <a:gs pos="52000">
                <a:srgbClr val="00599D">
                  <a:alpha val="54000"/>
                </a:srgbClr>
              </a:gs>
              <a:gs pos="100000">
                <a:srgbClr val="00599D">
                  <a:alpha val="43000"/>
                </a:srgbClr>
              </a:gs>
            </a:gsLst>
            <a:lin ang="108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8" name="Téglalap 13"/>
          <p:cNvSpPr/>
          <p:nvPr/>
        </p:nvSpPr>
        <p:spPr>
          <a:xfrm>
            <a:off x="234535" y="6213276"/>
            <a:ext cx="7073422" cy="162227"/>
          </a:xfrm>
          <a:prstGeom prst="rect">
            <a:avLst/>
          </a:prstGeom>
          <a:gradFill flip="none" rotWithShape="1">
            <a:gsLst>
              <a:gs pos="0">
                <a:srgbClr val="00599D">
                  <a:alpha val="56000"/>
                </a:srgbClr>
              </a:gs>
              <a:gs pos="50000">
                <a:srgbClr val="2B93D1">
                  <a:alpha val="47000"/>
                </a:srgbClr>
              </a:gs>
              <a:gs pos="100000">
                <a:schemeClr val="accent1">
                  <a:lumMod val="75000"/>
                  <a:alpha val="37000"/>
                </a:schemeClr>
              </a:gs>
            </a:gsLst>
            <a:lin ang="108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44450" h="508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9" name="Téglalap 14"/>
          <p:cNvSpPr/>
          <p:nvPr/>
        </p:nvSpPr>
        <p:spPr>
          <a:xfrm rot="5400000">
            <a:off x="-2016733" y="3537014"/>
            <a:ext cx="4752529" cy="216022"/>
          </a:xfrm>
          <a:prstGeom prst="rect">
            <a:avLst/>
          </a:prstGeom>
          <a:gradFill flip="none" rotWithShape="1">
            <a:gsLst>
              <a:gs pos="0">
                <a:srgbClr val="00599D">
                  <a:alpha val="37000"/>
                </a:srgbClr>
              </a:gs>
              <a:gs pos="50000">
                <a:srgbClr val="2B93D1">
                  <a:alpha val="44000"/>
                </a:srgbClr>
              </a:gs>
              <a:gs pos="100000">
                <a:schemeClr val="accent1">
                  <a:shade val="100000"/>
                  <a:satMod val="115000"/>
                  <a:alpha val="64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r="540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 w="44450" h="57150" prst="convex"/>
            <a:bevelB w="4445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0" name="Szövegdoboz 27"/>
          <p:cNvSpPr txBox="1">
            <a:spLocks noChangeArrowheads="1"/>
          </p:cNvSpPr>
          <p:nvPr/>
        </p:nvSpPr>
        <p:spPr bwMode="auto">
          <a:xfrm>
            <a:off x="7307263" y="6229350"/>
            <a:ext cx="21605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600" dirty="0">
                <a:solidFill>
                  <a:srgbClr val="00599D"/>
                </a:solidFill>
                <a:latin typeface="Times New Roman" pitchFamily="18" charset="0"/>
                <a:cs typeface="Times New Roman" pitchFamily="18" charset="0"/>
              </a:rPr>
              <a:t>BIBLIOTHECA NATIONALIS HUNGARIAE</a:t>
            </a:r>
          </a:p>
        </p:txBody>
      </p:sp>
      <p:pic>
        <p:nvPicPr>
          <p:cNvPr id="52236" name="Kép 2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894638" y="5691188"/>
            <a:ext cx="658812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Egyenes összekötő 17"/>
          <p:cNvCxnSpPr/>
          <p:nvPr/>
        </p:nvCxnSpPr>
        <p:spPr>
          <a:xfrm>
            <a:off x="234950" y="6453188"/>
            <a:ext cx="8658225" cy="0"/>
          </a:xfrm>
          <a:prstGeom prst="line">
            <a:avLst/>
          </a:prstGeom>
          <a:ln w="95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38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52239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3" name="Dátum helye 3"/>
          <p:cNvSpPr>
            <a:spLocks noGrp="1"/>
          </p:cNvSpPr>
          <p:nvPr>
            <p:ph type="dt" sz="half" idx="2"/>
          </p:nvPr>
        </p:nvSpPr>
        <p:spPr>
          <a:xfrm>
            <a:off x="244475" y="6454775"/>
            <a:ext cx="1090613" cy="336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lang="hu-HU" sz="1200" b="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Tung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4" name="Élőláb helye 4"/>
          <p:cNvSpPr>
            <a:spLocks noGrp="1"/>
          </p:cNvSpPr>
          <p:nvPr>
            <p:ph type="ftr" sz="quarter" idx="3"/>
          </p:nvPr>
        </p:nvSpPr>
        <p:spPr>
          <a:xfrm>
            <a:off x="1547813" y="6453188"/>
            <a:ext cx="6769100" cy="3381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17375E"/>
                </a:solidFill>
                <a:latin typeface="Copperplate Gothic Bold"/>
                <a:cs typeface="Tunga" pitchFamily="34" charset="0"/>
              </a:defRPr>
            </a:lvl1pPr>
          </a:lstStyle>
          <a:p>
            <a:r>
              <a:rPr lang="hu-HU"/>
              <a:t>Országos Széchényi Könyvtár – E-szolgáltatási Igazgatóság</a:t>
            </a:r>
          </a:p>
        </p:txBody>
      </p:sp>
      <p:sp>
        <p:nvSpPr>
          <p:cNvPr id="15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532813" y="6453188"/>
            <a:ext cx="377825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hu-HU" sz="1200" b="0" kern="120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Tunga" pitchFamily="2"/>
              </a:defRPr>
            </a:lvl1pPr>
          </a:lstStyle>
          <a:p>
            <a:pPr>
              <a:defRPr/>
            </a:pPr>
            <a:fld id="{09FDA690-0958-4503-9164-7D48AAFB8F63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8"/>
          <p:cNvSpPr/>
          <p:nvPr/>
        </p:nvSpPr>
        <p:spPr>
          <a:xfrm>
            <a:off x="240680" y="306000"/>
            <a:ext cx="8640000" cy="746736"/>
          </a:xfrm>
          <a:prstGeom prst="rect">
            <a:avLst/>
          </a:prstGeom>
          <a:gradFill flip="none" rotWithShape="1">
            <a:gsLst>
              <a:gs pos="833">
                <a:srgbClr val="00599D">
                  <a:alpha val="66000"/>
                </a:srgbClr>
              </a:gs>
              <a:gs pos="33000">
                <a:srgbClr val="2B93D1">
                  <a:alpha val="67000"/>
                </a:srgbClr>
              </a:gs>
              <a:gs pos="90000">
                <a:srgbClr val="2B93D1">
                  <a:lumMod val="64000"/>
                  <a:lumOff val="36000"/>
                </a:srgbClr>
              </a:gs>
              <a:gs pos="52000">
                <a:srgbClr val="00599D">
                  <a:alpha val="54000"/>
                </a:srgbClr>
              </a:gs>
              <a:gs pos="100000">
                <a:srgbClr val="00599D">
                  <a:alpha val="43000"/>
                </a:srgbClr>
              </a:gs>
            </a:gsLst>
            <a:lin ang="108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251518" y="305999"/>
            <a:ext cx="8629162" cy="74673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33E73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252000" anchor="ctr"/>
          <a:lstStyle>
            <a:lvl1pPr algn="l">
              <a:lnSpc>
                <a:spcPct val="100000"/>
              </a:lnSpc>
              <a:defRPr lang="hu-HU" sz="2400" b="1" kern="1200" cap="all" spc="300" baseline="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Times New Roman" pitchFamily="18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/>
          </a:p>
        </p:txBody>
      </p:sp>
      <p:sp>
        <p:nvSpPr>
          <p:cNvPr id="9" name="Dátum helye 3"/>
          <p:cNvSpPr txBox="1">
            <a:spLocks/>
          </p:cNvSpPr>
          <p:nvPr/>
        </p:nvSpPr>
        <p:spPr>
          <a:xfrm>
            <a:off x="244475" y="6454775"/>
            <a:ext cx="1090613" cy="336550"/>
          </a:xfrm>
          <a:prstGeom prst="rect">
            <a:avLst/>
          </a:prstGeom>
        </p:spPr>
        <p:txBody>
          <a:bodyPr anchor="ctr"/>
          <a:lstStyle>
            <a:lvl1pPr algn="l">
              <a:defRPr lang="hu-HU" sz="1200" b="0" kern="120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Tunga" pitchFamily="2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64A7B87-9649-42EB-8C24-132B584C392F}" type="datetime1">
              <a:rPr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2018.07.22.</a:t>
            </a:fld>
            <a:endParaRPr dirty="0"/>
          </a:p>
        </p:txBody>
      </p:sp>
      <p:sp>
        <p:nvSpPr>
          <p:cNvPr id="10" name="Élőláb helye 4"/>
          <p:cNvSpPr txBox="1">
            <a:spLocks/>
          </p:cNvSpPr>
          <p:nvPr/>
        </p:nvSpPr>
        <p:spPr>
          <a:xfrm>
            <a:off x="1547813" y="6453188"/>
            <a:ext cx="6769100" cy="338137"/>
          </a:xfrm>
          <a:prstGeom prst="rect">
            <a:avLst/>
          </a:prstGeom>
        </p:spPr>
        <p:txBody>
          <a:bodyPr anchor="ctr"/>
          <a:lstStyle>
            <a:lvl1pPr>
              <a:defRPr lang="hu-HU" b="0" smtClean="0">
                <a:solidFill>
                  <a:schemeClr val="tx2">
                    <a:lumMod val="75000"/>
                  </a:schemeClr>
                </a:solidFill>
                <a:latin typeface="Copperplate Gothic Bold" pitchFamily="34" charset="0"/>
                <a:cs typeface="Tunga" pitchFamily="2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00"/>
              <a:t>Országos Széchényi Könyvtár – E-szolgáltatási Igazgatóság</a:t>
            </a:r>
            <a:endParaRPr sz="1200" dirty="0"/>
          </a:p>
        </p:txBody>
      </p:sp>
      <p:sp>
        <p:nvSpPr>
          <p:cNvPr id="11" name="Dia számának helye 5"/>
          <p:cNvSpPr txBox="1">
            <a:spLocks/>
          </p:cNvSpPr>
          <p:nvPr/>
        </p:nvSpPr>
        <p:spPr>
          <a:xfrm>
            <a:off x="8532813" y="6453188"/>
            <a:ext cx="377825" cy="404812"/>
          </a:xfrm>
          <a:prstGeom prst="rect">
            <a:avLst/>
          </a:prstGeom>
        </p:spPr>
        <p:txBody>
          <a:bodyPr anchor="ctr"/>
          <a:lstStyle>
            <a:lvl1pPr algn="r">
              <a:defRPr lang="hu-HU" sz="1200" b="0" kern="120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Tunga" pitchFamily="2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BCEC160-3E26-4A9F-824A-3D76E8CE538A}" type="slidenum">
              <a:rPr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dirty="0"/>
          </a:p>
        </p:txBody>
      </p:sp>
      <p:sp>
        <p:nvSpPr>
          <p:cNvPr id="12" name="Téglalap 13"/>
          <p:cNvSpPr/>
          <p:nvPr/>
        </p:nvSpPr>
        <p:spPr>
          <a:xfrm>
            <a:off x="234535" y="6213276"/>
            <a:ext cx="7073422" cy="162227"/>
          </a:xfrm>
          <a:prstGeom prst="rect">
            <a:avLst/>
          </a:prstGeom>
          <a:gradFill flip="none" rotWithShape="1">
            <a:gsLst>
              <a:gs pos="0">
                <a:srgbClr val="00599D">
                  <a:alpha val="56000"/>
                </a:srgbClr>
              </a:gs>
              <a:gs pos="50000">
                <a:srgbClr val="2B93D1">
                  <a:alpha val="47000"/>
                </a:srgbClr>
              </a:gs>
              <a:gs pos="100000">
                <a:schemeClr val="accent1">
                  <a:lumMod val="75000"/>
                  <a:alpha val="37000"/>
                </a:schemeClr>
              </a:gs>
            </a:gsLst>
            <a:lin ang="108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44450" h="508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3" name="Téglalap 14"/>
          <p:cNvSpPr/>
          <p:nvPr/>
        </p:nvSpPr>
        <p:spPr>
          <a:xfrm rot="5400000">
            <a:off x="-2016733" y="3537014"/>
            <a:ext cx="4752529" cy="216022"/>
          </a:xfrm>
          <a:prstGeom prst="rect">
            <a:avLst/>
          </a:prstGeom>
          <a:gradFill flip="none" rotWithShape="1">
            <a:gsLst>
              <a:gs pos="0">
                <a:srgbClr val="00599D">
                  <a:alpha val="37000"/>
                </a:srgbClr>
              </a:gs>
              <a:gs pos="50000">
                <a:srgbClr val="2B93D1">
                  <a:alpha val="44000"/>
                </a:srgbClr>
              </a:gs>
              <a:gs pos="100000">
                <a:schemeClr val="accent1">
                  <a:shade val="100000"/>
                  <a:satMod val="115000"/>
                  <a:alpha val="64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r="540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 w="44450" h="57150" prst="convex"/>
            <a:bevelB w="4445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pic>
        <p:nvPicPr>
          <p:cNvPr id="53265" name="Kép 2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894638" y="5691188"/>
            <a:ext cx="658812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Egyenes összekötő 16"/>
          <p:cNvCxnSpPr/>
          <p:nvPr/>
        </p:nvCxnSpPr>
        <p:spPr>
          <a:xfrm>
            <a:off x="234950" y="6453188"/>
            <a:ext cx="8658225" cy="0"/>
          </a:xfrm>
          <a:prstGeom prst="line">
            <a:avLst/>
          </a:prstGeom>
          <a:ln w="95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27"/>
          <p:cNvSpPr txBox="1">
            <a:spLocks noChangeArrowheads="1"/>
          </p:cNvSpPr>
          <p:nvPr/>
        </p:nvSpPr>
        <p:spPr bwMode="auto">
          <a:xfrm>
            <a:off x="7307263" y="6229350"/>
            <a:ext cx="21605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600" dirty="0">
                <a:solidFill>
                  <a:srgbClr val="00599D"/>
                </a:solidFill>
                <a:latin typeface="Times New Roman" pitchFamily="18" charset="0"/>
                <a:cs typeface="Times New Roman" pitchFamily="18" charset="0"/>
              </a:rPr>
              <a:t>BIBLIOTHECA NATIONALIS HUNGARIAE</a:t>
            </a:r>
          </a:p>
        </p:txBody>
      </p:sp>
      <p:sp>
        <p:nvSpPr>
          <p:cNvPr id="53268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53269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7"/>
          <p:cNvSpPr/>
          <p:nvPr/>
        </p:nvSpPr>
        <p:spPr>
          <a:xfrm>
            <a:off x="240680" y="306000"/>
            <a:ext cx="8640000" cy="746736"/>
          </a:xfrm>
          <a:prstGeom prst="rect">
            <a:avLst/>
          </a:prstGeom>
          <a:gradFill flip="none" rotWithShape="1">
            <a:gsLst>
              <a:gs pos="833">
                <a:srgbClr val="00599D">
                  <a:alpha val="66000"/>
                </a:srgbClr>
              </a:gs>
              <a:gs pos="33000">
                <a:srgbClr val="2B93D1">
                  <a:alpha val="67000"/>
                </a:srgbClr>
              </a:gs>
              <a:gs pos="90000">
                <a:srgbClr val="2B93D1">
                  <a:lumMod val="64000"/>
                  <a:lumOff val="36000"/>
                </a:srgbClr>
              </a:gs>
              <a:gs pos="52000">
                <a:srgbClr val="00599D">
                  <a:alpha val="54000"/>
                </a:srgbClr>
              </a:gs>
              <a:gs pos="100000">
                <a:srgbClr val="00599D">
                  <a:alpha val="43000"/>
                </a:srgbClr>
              </a:gs>
            </a:gsLst>
            <a:lin ang="108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251518" y="305999"/>
            <a:ext cx="8629162" cy="74673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33E73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252000" anchor="ctr"/>
          <a:lstStyle>
            <a:lvl1pPr algn="l">
              <a:lnSpc>
                <a:spcPct val="100000"/>
              </a:lnSpc>
              <a:defRPr lang="hu-HU" sz="2400" b="1" kern="1200" cap="all" spc="300" baseline="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Times New Roman" pitchFamily="18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/>
          </a:p>
        </p:txBody>
      </p:sp>
      <p:sp>
        <p:nvSpPr>
          <p:cNvPr id="9" name="Dátum helye 3"/>
          <p:cNvSpPr txBox="1">
            <a:spLocks/>
          </p:cNvSpPr>
          <p:nvPr/>
        </p:nvSpPr>
        <p:spPr>
          <a:xfrm>
            <a:off x="244475" y="6454775"/>
            <a:ext cx="1090613" cy="336550"/>
          </a:xfrm>
          <a:prstGeom prst="rect">
            <a:avLst/>
          </a:prstGeom>
        </p:spPr>
        <p:txBody>
          <a:bodyPr anchor="ctr"/>
          <a:lstStyle>
            <a:lvl1pPr algn="l">
              <a:defRPr lang="hu-HU" sz="1200" b="0" kern="120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Tunga" pitchFamily="2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64A7B87-9649-42EB-8C24-132B584C392F}" type="datetime1">
              <a:rPr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2018.07.22.</a:t>
            </a:fld>
            <a:endParaRPr dirty="0"/>
          </a:p>
        </p:txBody>
      </p:sp>
      <p:sp>
        <p:nvSpPr>
          <p:cNvPr id="10" name="Élőláb helye 4"/>
          <p:cNvSpPr txBox="1">
            <a:spLocks/>
          </p:cNvSpPr>
          <p:nvPr/>
        </p:nvSpPr>
        <p:spPr>
          <a:xfrm>
            <a:off x="1547813" y="6453188"/>
            <a:ext cx="6769100" cy="338137"/>
          </a:xfrm>
          <a:prstGeom prst="rect">
            <a:avLst/>
          </a:prstGeom>
        </p:spPr>
        <p:txBody>
          <a:bodyPr anchor="ctr"/>
          <a:lstStyle>
            <a:lvl1pPr>
              <a:defRPr lang="hu-HU" b="0" smtClean="0">
                <a:solidFill>
                  <a:schemeClr val="tx2">
                    <a:lumMod val="75000"/>
                  </a:schemeClr>
                </a:solidFill>
                <a:latin typeface="Copperplate Gothic Bold" pitchFamily="34" charset="0"/>
                <a:cs typeface="Tunga" pitchFamily="2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00"/>
              <a:t>Országos Széchényi Könyvtár – E-szolgáltatási Igazgatóság</a:t>
            </a:r>
            <a:endParaRPr sz="1200" dirty="0"/>
          </a:p>
        </p:txBody>
      </p:sp>
      <p:sp>
        <p:nvSpPr>
          <p:cNvPr id="11" name="Dia számának helye 5"/>
          <p:cNvSpPr txBox="1">
            <a:spLocks/>
          </p:cNvSpPr>
          <p:nvPr/>
        </p:nvSpPr>
        <p:spPr>
          <a:xfrm>
            <a:off x="8532813" y="6453188"/>
            <a:ext cx="377825" cy="404812"/>
          </a:xfrm>
          <a:prstGeom prst="rect">
            <a:avLst/>
          </a:prstGeom>
        </p:spPr>
        <p:txBody>
          <a:bodyPr anchor="ctr"/>
          <a:lstStyle>
            <a:lvl1pPr algn="r">
              <a:defRPr lang="hu-HU" sz="1200" b="0" kern="120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Tunga" pitchFamily="2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1C6298DA-B388-4E62-8418-FCD837030E7B}" type="slidenum">
              <a:rPr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dirty="0"/>
          </a:p>
        </p:txBody>
      </p:sp>
      <p:sp>
        <p:nvSpPr>
          <p:cNvPr id="12" name="Téglalap 12"/>
          <p:cNvSpPr/>
          <p:nvPr/>
        </p:nvSpPr>
        <p:spPr>
          <a:xfrm>
            <a:off x="234535" y="6213276"/>
            <a:ext cx="7073422" cy="162227"/>
          </a:xfrm>
          <a:prstGeom prst="rect">
            <a:avLst/>
          </a:prstGeom>
          <a:gradFill flip="none" rotWithShape="1">
            <a:gsLst>
              <a:gs pos="0">
                <a:srgbClr val="00599D">
                  <a:alpha val="56000"/>
                </a:srgbClr>
              </a:gs>
              <a:gs pos="50000">
                <a:srgbClr val="2B93D1">
                  <a:alpha val="47000"/>
                </a:srgbClr>
              </a:gs>
              <a:gs pos="100000">
                <a:schemeClr val="accent1">
                  <a:lumMod val="75000"/>
                  <a:alpha val="37000"/>
                </a:schemeClr>
              </a:gs>
            </a:gsLst>
            <a:lin ang="108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44450" h="508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3" name="Téglalap 13"/>
          <p:cNvSpPr/>
          <p:nvPr/>
        </p:nvSpPr>
        <p:spPr>
          <a:xfrm rot="5400000">
            <a:off x="-2016733" y="3537014"/>
            <a:ext cx="4752529" cy="216022"/>
          </a:xfrm>
          <a:prstGeom prst="rect">
            <a:avLst/>
          </a:prstGeom>
          <a:gradFill flip="none" rotWithShape="1">
            <a:gsLst>
              <a:gs pos="0">
                <a:srgbClr val="00599D">
                  <a:alpha val="37000"/>
                </a:srgbClr>
              </a:gs>
              <a:gs pos="50000">
                <a:srgbClr val="2B93D1">
                  <a:alpha val="44000"/>
                </a:srgbClr>
              </a:gs>
              <a:gs pos="100000">
                <a:schemeClr val="accent1">
                  <a:shade val="100000"/>
                  <a:satMod val="115000"/>
                  <a:alpha val="64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r="540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 w="44450" h="57150" prst="convex"/>
            <a:bevelB w="4445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pic>
        <p:nvPicPr>
          <p:cNvPr id="54289" name="Kép 2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894638" y="5691188"/>
            <a:ext cx="658812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Egyenes összekötő 15"/>
          <p:cNvCxnSpPr/>
          <p:nvPr/>
        </p:nvCxnSpPr>
        <p:spPr>
          <a:xfrm>
            <a:off x="234950" y="6453188"/>
            <a:ext cx="8658225" cy="0"/>
          </a:xfrm>
          <a:prstGeom prst="line">
            <a:avLst/>
          </a:prstGeom>
          <a:ln w="95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27"/>
          <p:cNvSpPr txBox="1">
            <a:spLocks noChangeArrowheads="1"/>
          </p:cNvSpPr>
          <p:nvPr/>
        </p:nvSpPr>
        <p:spPr bwMode="auto">
          <a:xfrm>
            <a:off x="7307263" y="6229350"/>
            <a:ext cx="21605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600" dirty="0">
                <a:solidFill>
                  <a:srgbClr val="00599D"/>
                </a:solidFill>
                <a:latin typeface="Times New Roman" pitchFamily="18" charset="0"/>
                <a:cs typeface="Times New Roman" pitchFamily="18" charset="0"/>
              </a:rPr>
              <a:t>BIBLIOTHECA NATIONALIS HUNGARIAE</a:t>
            </a:r>
          </a:p>
        </p:txBody>
      </p:sp>
      <p:sp>
        <p:nvSpPr>
          <p:cNvPr id="54292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54293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9"/>
          <p:cNvSpPr/>
          <p:nvPr/>
        </p:nvSpPr>
        <p:spPr>
          <a:xfrm>
            <a:off x="240680" y="306000"/>
            <a:ext cx="8640000" cy="746736"/>
          </a:xfrm>
          <a:prstGeom prst="rect">
            <a:avLst/>
          </a:prstGeom>
          <a:gradFill flip="none" rotWithShape="1">
            <a:gsLst>
              <a:gs pos="833">
                <a:srgbClr val="00599D">
                  <a:alpha val="66000"/>
                </a:srgbClr>
              </a:gs>
              <a:gs pos="33000">
                <a:srgbClr val="2B93D1">
                  <a:alpha val="67000"/>
                </a:srgbClr>
              </a:gs>
              <a:gs pos="90000">
                <a:srgbClr val="2B93D1">
                  <a:lumMod val="64000"/>
                  <a:lumOff val="36000"/>
                </a:srgbClr>
              </a:gs>
              <a:gs pos="52000">
                <a:srgbClr val="00599D">
                  <a:alpha val="54000"/>
                </a:srgbClr>
              </a:gs>
              <a:gs pos="100000">
                <a:srgbClr val="00599D">
                  <a:alpha val="43000"/>
                </a:srgbClr>
              </a:gs>
            </a:gsLst>
            <a:lin ang="108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251518" y="305999"/>
            <a:ext cx="8629162" cy="74673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33E73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252000" anchor="ctr"/>
          <a:lstStyle>
            <a:lvl1pPr algn="l">
              <a:lnSpc>
                <a:spcPct val="100000"/>
              </a:lnSpc>
              <a:defRPr lang="hu-HU" sz="2400" b="1" kern="1200" cap="all" spc="300" baseline="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Times New Roman" pitchFamily="18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/>
          </a:p>
        </p:txBody>
      </p:sp>
      <p:sp>
        <p:nvSpPr>
          <p:cNvPr id="9" name="Dátum helye 3"/>
          <p:cNvSpPr txBox="1">
            <a:spLocks/>
          </p:cNvSpPr>
          <p:nvPr/>
        </p:nvSpPr>
        <p:spPr>
          <a:xfrm>
            <a:off x="244475" y="6454775"/>
            <a:ext cx="1090613" cy="336550"/>
          </a:xfrm>
          <a:prstGeom prst="rect">
            <a:avLst/>
          </a:prstGeom>
        </p:spPr>
        <p:txBody>
          <a:bodyPr anchor="ctr"/>
          <a:lstStyle>
            <a:lvl1pPr algn="l">
              <a:defRPr lang="hu-HU" sz="1200" b="0" kern="120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Tunga" pitchFamily="2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64A7B87-9649-42EB-8C24-132B584C392F}" type="datetime1">
              <a:rPr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2018.07.22.</a:t>
            </a:fld>
            <a:endParaRPr dirty="0"/>
          </a:p>
        </p:txBody>
      </p:sp>
      <p:sp>
        <p:nvSpPr>
          <p:cNvPr id="10" name="Élőláb helye 4"/>
          <p:cNvSpPr txBox="1">
            <a:spLocks/>
          </p:cNvSpPr>
          <p:nvPr/>
        </p:nvSpPr>
        <p:spPr>
          <a:xfrm>
            <a:off x="1547813" y="6453188"/>
            <a:ext cx="6769100" cy="338137"/>
          </a:xfrm>
          <a:prstGeom prst="rect">
            <a:avLst/>
          </a:prstGeom>
        </p:spPr>
        <p:txBody>
          <a:bodyPr anchor="ctr"/>
          <a:lstStyle>
            <a:lvl1pPr>
              <a:defRPr lang="hu-HU" b="0" smtClean="0">
                <a:solidFill>
                  <a:schemeClr val="tx2">
                    <a:lumMod val="75000"/>
                  </a:schemeClr>
                </a:solidFill>
                <a:latin typeface="Copperplate Gothic Bold" pitchFamily="34" charset="0"/>
                <a:cs typeface="Tunga" pitchFamily="2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00"/>
              <a:t>Országos Széchényi Könyvtár – E-szolgáltatási Igazgatóság</a:t>
            </a:r>
            <a:endParaRPr sz="1200" dirty="0"/>
          </a:p>
        </p:txBody>
      </p:sp>
      <p:sp>
        <p:nvSpPr>
          <p:cNvPr id="11" name="Dia számának helye 5"/>
          <p:cNvSpPr txBox="1">
            <a:spLocks/>
          </p:cNvSpPr>
          <p:nvPr/>
        </p:nvSpPr>
        <p:spPr>
          <a:xfrm>
            <a:off x="8532813" y="6453188"/>
            <a:ext cx="377825" cy="404812"/>
          </a:xfrm>
          <a:prstGeom prst="rect">
            <a:avLst/>
          </a:prstGeom>
        </p:spPr>
        <p:txBody>
          <a:bodyPr anchor="ctr"/>
          <a:lstStyle>
            <a:lvl1pPr algn="r">
              <a:defRPr lang="hu-HU" sz="1200" b="0" kern="120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Tunga" pitchFamily="2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8F4DB17-95C8-4B0C-9D14-122D997D379B}" type="slidenum">
              <a:rPr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dirty="0"/>
          </a:p>
        </p:txBody>
      </p:sp>
      <p:sp>
        <p:nvSpPr>
          <p:cNvPr id="12" name="Téglalap 14"/>
          <p:cNvSpPr/>
          <p:nvPr/>
        </p:nvSpPr>
        <p:spPr>
          <a:xfrm>
            <a:off x="234535" y="6213276"/>
            <a:ext cx="7073422" cy="162227"/>
          </a:xfrm>
          <a:prstGeom prst="rect">
            <a:avLst/>
          </a:prstGeom>
          <a:gradFill flip="none" rotWithShape="1">
            <a:gsLst>
              <a:gs pos="0">
                <a:srgbClr val="00599D">
                  <a:alpha val="56000"/>
                </a:srgbClr>
              </a:gs>
              <a:gs pos="50000">
                <a:srgbClr val="2B93D1">
                  <a:alpha val="47000"/>
                </a:srgbClr>
              </a:gs>
              <a:gs pos="100000">
                <a:schemeClr val="accent1">
                  <a:lumMod val="75000"/>
                  <a:alpha val="37000"/>
                </a:schemeClr>
              </a:gs>
            </a:gsLst>
            <a:lin ang="108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44450" h="508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3" name="Téglalap 15"/>
          <p:cNvSpPr/>
          <p:nvPr/>
        </p:nvSpPr>
        <p:spPr>
          <a:xfrm rot="5400000">
            <a:off x="-2016733" y="3537014"/>
            <a:ext cx="4752529" cy="216022"/>
          </a:xfrm>
          <a:prstGeom prst="rect">
            <a:avLst/>
          </a:prstGeom>
          <a:gradFill flip="none" rotWithShape="1">
            <a:gsLst>
              <a:gs pos="0">
                <a:srgbClr val="00599D">
                  <a:alpha val="37000"/>
                </a:srgbClr>
              </a:gs>
              <a:gs pos="50000">
                <a:srgbClr val="2B93D1">
                  <a:alpha val="44000"/>
                </a:srgbClr>
              </a:gs>
              <a:gs pos="100000">
                <a:schemeClr val="accent1">
                  <a:shade val="100000"/>
                  <a:satMod val="115000"/>
                  <a:alpha val="64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r="540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 w="44450" h="57150" prst="convex"/>
            <a:bevelB w="4445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pic>
        <p:nvPicPr>
          <p:cNvPr id="55313" name="Kép 2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894638" y="5691188"/>
            <a:ext cx="658812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Egyenes összekötő 17"/>
          <p:cNvCxnSpPr/>
          <p:nvPr/>
        </p:nvCxnSpPr>
        <p:spPr>
          <a:xfrm>
            <a:off x="234950" y="6453188"/>
            <a:ext cx="8658225" cy="0"/>
          </a:xfrm>
          <a:prstGeom prst="line">
            <a:avLst/>
          </a:prstGeom>
          <a:ln w="95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27"/>
          <p:cNvSpPr txBox="1">
            <a:spLocks noChangeArrowheads="1"/>
          </p:cNvSpPr>
          <p:nvPr/>
        </p:nvSpPr>
        <p:spPr bwMode="auto">
          <a:xfrm>
            <a:off x="7307263" y="6229350"/>
            <a:ext cx="21605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600" dirty="0">
                <a:solidFill>
                  <a:srgbClr val="00599D"/>
                </a:solidFill>
                <a:latin typeface="Times New Roman" pitchFamily="18" charset="0"/>
                <a:cs typeface="Times New Roman" pitchFamily="18" charset="0"/>
              </a:rPr>
              <a:t>BIBLIOTHECA NATIONALIS HUNGARIAE</a:t>
            </a:r>
          </a:p>
        </p:txBody>
      </p:sp>
      <p:sp>
        <p:nvSpPr>
          <p:cNvPr id="5531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5531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7"/>
          <p:cNvSpPr/>
          <p:nvPr/>
        </p:nvSpPr>
        <p:spPr>
          <a:xfrm>
            <a:off x="240680" y="306000"/>
            <a:ext cx="8640000" cy="746736"/>
          </a:xfrm>
          <a:prstGeom prst="rect">
            <a:avLst/>
          </a:prstGeom>
          <a:gradFill flip="none" rotWithShape="1">
            <a:gsLst>
              <a:gs pos="833">
                <a:srgbClr val="00599D">
                  <a:alpha val="66000"/>
                </a:srgbClr>
              </a:gs>
              <a:gs pos="33000">
                <a:srgbClr val="2B93D1">
                  <a:alpha val="67000"/>
                </a:srgbClr>
              </a:gs>
              <a:gs pos="90000">
                <a:srgbClr val="2B93D1">
                  <a:lumMod val="64000"/>
                  <a:lumOff val="36000"/>
                </a:srgbClr>
              </a:gs>
              <a:gs pos="52000">
                <a:srgbClr val="00599D">
                  <a:alpha val="54000"/>
                </a:srgbClr>
              </a:gs>
              <a:gs pos="100000">
                <a:srgbClr val="00599D">
                  <a:alpha val="43000"/>
                </a:srgbClr>
              </a:gs>
            </a:gsLst>
            <a:lin ang="108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251518" y="305999"/>
            <a:ext cx="8629162" cy="74673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33E73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252000" anchor="ctr"/>
          <a:lstStyle>
            <a:lvl1pPr algn="l">
              <a:lnSpc>
                <a:spcPct val="100000"/>
              </a:lnSpc>
              <a:defRPr lang="hu-HU" sz="2400" b="1" kern="1200" cap="all" spc="300" baseline="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Times New Roman" pitchFamily="18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/>
          </a:p>
        </p:txBody>
      </p:sp>
      <p:sp>
        <p:nvSpPr>
          <p:cNvPr id="9" name="Dátum helye 3"/>
          <p:cNvSpPr txBox="1">
            <a:spLocks/>
          </p:cNvSpPr>
          <p:nvPr/>
        </p:nvSpPr>
        <p:spPr>
          <a:xfrm>
            <a:off x="244475" y="6454775"/>
            <a:ext cx="1090613" cy="336550"/>
          </a:xfrm>
          <a:prstGeom prst="rect">
            <a:avLst/>
          </a:prstGeom>
        </p:spPr>
        <p:txBody>
          <a:bodyPr anchor="ctr"/>
          <a:lstStyle>
            <a:lvl1pPr algn="l">
              <a:defRPr lang="hu-HU" sz="1200" b="0" kern="120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Tunga" pitchFamily="2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64A7B87-9649-42EB-8C24-132B584C392F}" type="datetime1">
              <a:rPr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2018.07.22.</a:t>
            </a:fld>
            <a:endParaRPr dirty="0"/>
          </a:p>
        </p:txBody>
      </p:sp>
      <p:sp>
        <p:nvSpPr>
          <p:cNvPr id="10" name="Élőláb helye 4"/>
          <p:cNvSpPr txBox="1">
            <a:spLocks/>
          </p:cNvSpPr>
          <p:nvPr/>
        </p:nvSpPr>
        <p:spPr>
          <a:xfrm>
            <a:off x="1547813" y="6453188"/>
            <a:ext cx="6769100" cy="338137"/>
          </a:xfrm>
          <a:prstGeom prst="rect">
            <a:avLst/>
          </a:prstGeom>
        </p:spPr>
        <p:txBody>
          <a:bodyPr anchor="ctr"/>
          <a:lstStyle>
            <a:lvl1pPr>
              <a:defRPr lang="hu-HU" b="0" smtClean="0">
                <a:solidFill>
                  <a:schemeClr val="tx2">
                    <a:lumMod val="75000"/>
                  </a:schemeClr>
                </a:solidFill>
                <a:latin typeface="Copperplate Gothic Bold" pitchFamily="34" charset="0"/>
                <a:cs typeface="Tunga" pitchFamily="2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00"/>
              <a:t>Országos Széchényi Könyvtár – E-szolgáltatási Igazgatóság</a:t>
            </a:r>
            <a:endParaRPr sz="1200" dirty="0"/>
          </a:p>
        </p:txBody>
      </p:sp>
      <p:sp>
        <p:nvSpPr>
          <p:cNvPr id="11" name="Dia számának helye 5"/>
          <p:cNvSpPr txBox="1">
            <a:spLocks/>
          </p:cNvSpPr>
          <p:nvPr/>
        </p:nvSpPr>
        <p:spPr>
          <a:xfrm>
            <a:off x="8532813" y="6453188"/>
            <a:ext cx="377825" cy="404812"/>
          </a:xfrm>
          <a:prstGeom prst="rect">
            <a:avLst/>
          </a:prstGeom>
        </p:spPr>
        <p:txBody>
          <a:bodyPr anchor="ctr"/>
          <a:lstStyle>
            <a:lvl1pPr algn="r">
              <a:defRPr lang="hu-HU" sz="1200" b="0" kern="120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Tunga" pitchFamily="2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38A8A40-2731-4069-BD01-233556820168}" type="slidenum">
              <a:rPr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dirty="0"/>
          </a:p>
        </p:txBody>
      </p:sp>
      <p:sp>
        <p:nvSpPr>
          <p:cNvPr id="12" name="Téglalap 12"/>
          <p:cNvSpPr/>
          <p:nvPr/>
        </p:nvSpPr>
        <p:spPr>
          <a:xfrm>
            <a:off x="234535" y="6213276"/>
            <a:ext cx="7073422" cy="162227"/>
          </a:xfrm>
          <a:prstGeom prst="rect">
            <a:avLst/>
          </a:prstGeom>
          <a:gradFill flip="none" rotWithShape="1">
            <a:gsLst>
              <a:gs pos="0">
                <a:srgbClr val="00599D">
                  <a:alpha val="56000"/>
                </a:srgbClr>
              </a:gs>
              <a:gs pos="50000">
                <a:srgbClr val="2B93D1">
                  <a:alpha val="47000"/>
                </a:srgbClr>
              </a:gs>
              <a:gs pos="100000">
                <a:schemeClr val="accent1">
                  <a:lumMod val="75000"/>
                  <a:alpha val="37000"/>
                </a:schemeClr>
              </a:gs>
            </a:gsLst>
            <a:lin ang="108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44450" h="508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3" name="Téglalap 13"/>
          <p:cNvSpPr/>
          <p:nvPr/>
        </p:nvSpPr>
        <p:spPr>
          <a:xfrm rot="5400000">
            <a:off x="-2016733" y="3537014"/>
            <a:ext cx="4752529" cy="216022"/>
          </a:xfrm>
          <a:prstGeom prst="rect">
            <a:avLst/>
          </a:prstGeom>
          <a:gradFill flip="none" rotWithShape="1">
            <a:gsLst>
              <a:gs pos="0">
                <a:srgbClr val="00599D">
                  <a:alpha val="37000"/>
                </a:srgbClr>
              </a:gs>
              <a:gs pos="50000">
                <a:srgbClr val="2B93D1">
                  <a:alpha val="44000"/>
                </a:srgbClr>
              </a:gs>
              <a:gs pos="100000">
                <a:schemeClr val="accent1">
                  <a:shade val="100000"/>
                  <a:satMod val="115000"/>
                  <a:alpha val="64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r="540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 w="44450" h="57150" prst="convex"/>
            <a:bevelB w="4445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pic>
        <p:nvPicPr>
          <p:cNvPr id="56337" name="Kép 2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894638" y="5691188"/>
            <a:ext cx="658812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Egyenes összekötő 15"/>
          <p:cNvCxnSpPr/>
          <p:nvPr/>
        </p:nvCxnSpPr>
        <p:spPr>
          <a:xfrm>
            <a:off x="234950" y="6453188"/>
            <a:ext cx="8658225" cy="0"/>
          </a:xfrm>
          <a:prstGeom prst="line">
            <a:avLst/>
          </a:prstGeom>
          <a:ln w="95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27"/>
          <p:cNvSpPr txBox="1">
            <a:spLocks noChangeArrowheads="1"/>
          </p:cNvSpPr>
          <p:nvPr/>
        </p:nvSpPr>
        <p:spPr bwMode="auto">
          <a:xfrm>
            <a:off x="7307263" y="6229350"/>
            <a:ext cx="21605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600" dirty="0">
                <a:solidFill>
                  <a:srgbClr val="00599D"/>
                </a:solidFill>
                <a:latin typeface="Times New Roman" pitchFamily="18" charset="0"/>
                <a:cs typeface="Times New Roman" pitchFamily="18" charset="0"/>
              </a:rPr>
              <a:t>BIBLIOTHECA NATIONALIS HUNGARIAE</a:t>
            </a:r>
          </a:p>
        </p:txBody>
      </p:sp>
      <p:sp>
        <p:nvSpPr>
          <p:cNvPr id="56340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56341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 txBox="1">
            <a:spLocks/>
          </p:cNvSpPr>
          <p:nvPr/>
        </p:nvSpPr>
        <p:spPr>
          <a:xfrm>
            <a:off x="244475" y="6454775"/>
            <a:ext cx="1090613" cy="336550"/>
          </a:xfrm>
          <a:prstGeom prst="rect">
            <a:avLst/>
          </a:prstGeom>
        </p:spPr>
        <p:txBody>
          <a:bodyPr anchor="ctr"/>
          <a:lstStyle>
            <a:lvl1pPr algn="l">
              <a:defRPr lang="hu-HU" sz="1200" b="0" kern="120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Tunga" pitchFamily="2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64A7B87-9649-42EB-8C24-132B584C392F}" type="datetime1">
              <a:rPr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2018.07.22.</a:t>
            </a:fld>
            <a:endParaRPr dirty="0"/>
          </a:p>
        </p:txBody>
      </p:sp>
      <p:sp>
        <p:nvSpPr>
          <p:cNvPr id="8" name="Élőláb helye 4"/>
          <p:cNvSpPr txBox="1">
            <a:spLocks/>
          </p:cNvSpPr>
          <p:nvPr/>
        </p:nvSpPr>
        <p:spPr>
          <a:xfrm>
            <a:off x="1547813" y="6453188"/>
            <a:ext cx="6769100" cy="338137"/>
          </a:xfrm>
          <a:prstGeom prst="rect">
            <a:avLst/>
          </a:prstGeom>
        </p:spPr>
        <p:txBody>
          <a:bodyPr anchor="ctr"/>
          <a:lstStyle>
            <a:lvl1pPr>
              <a:defRPr lang="hu-HU" b="0" smtClean="0">
                <a:solidFill>
                  <a:schemeClr val="tx2">
                    <a:lumMod val="75000"/>
                  </a:schemeClr>
                </a:solidFill>
                <a:latin typeface="Copperplate Gothic Bold" pitchFamily="34" charset="0"/>
                <a:cs typeface="Tunga" pitchFamily="2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00"/>
              <a:t>Országos Széchényi Könyvtár – E-szolgáltatási Igazgatóság</a:t>
            </a:r>
            <a:endParaRPr sz="1200" dirty="0"/>
          </a:p>
        </p:txBody>
      </p:sp>
      <p:sp>
        <p:nvSpPr>
          <p:cNvPr id="9" name="Dia számának helye 5"/>
          <p:cNvSpPr txBox="1">
            <a:spLocks/>
          </p:cNvSpPr>
          <p:nvPr/>
        </p:nvSpPr>
        <p:spPr>
          <a:xfrm>
            <a:off x="8532813" y="6453188"/>
            <a:ext cx="377825" cy="404812"/>
          </a:xfrm>
          <a:prstGeom prst="rect">
            <a:avLst/>
          </a:prstGeom>
        </p:spPr>
        <p:txBody>
          <a:bodyPr anchor="ctr"/>
          <a:lstStyle>
            <a:lvl1pPr algn="r">
              <a:defRPr lang="hu-HU" sz="1200" b="0" kern="120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Tunga" pitchFamily="2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69C376A-C930-43CE-A326-98AAF71B51DB}" type="slidenum">
              <a:rPr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dirty="0"/>
          </a:p>
        </p:txBody>
      </p:sp>
      <p:sp>
        <p:nvSpPr>
          <p:cNvPr id="10" name="Téglalap 11"/>
          <p:cNvSpPr/>
          <p:nvPr/>
        </p:nvSpPr>
        <p:spPr>
          <a:xfrm>
            <a:off x="234535" y="6213276"/>
            <a:ext cx="7073422" cy="162227"/>
          </a:xfrm>
          <a:prstGeom prst="rect">
            <a:avLst/>
          </a:prstGeom>
          <a:gradFill flip="none" rotWithShape="1">
            <a:gsLst>
              <a:gs pos="0">
                <a:srgbClr val="00599D">
                  <a:alpha val="56000"/>
                </a:srgbClr>
              </a:gs>
              <a:gs pos="50000">
                <a:srgbClr val="2B93D1">
                  <a:alpha val="47000"/>
                </a:srgbClr>
              </a:gs>
              <a:gs pos="100000">
                <a:schemeClr val="accent1">
                  <a:lumMod val="75000"/>
                  <a:alpha val="37000"/>
                </a:schemeClr>
              </a:gs>
            </a:gsLst>
            <a:lin ang="108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44450" h="508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pic>
        <p:nvPicPr>
          <p:cNvPr id="57352" name="Kép 2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894638" y="5691188"/>
            <a:ext cx="658812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Egyenes összekötő 14"/>
          <p:cNvCxnSpPr/>
          <p:nvPr/>
        </p:nvCxnSpPr>
        <p:spPr>
          <a:xfrm>
            <a:off x="234950" y="6453188"/>
            <a:ext cx="8658225" cy="0"/>
          </a:xfrm>
          <a:prstGeom prst="line">
            <a:avLst/>
          </a:prstGeom>
          <a:ln w="95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27"/>
          <p:cNvSpPr txBox="1">
            <a:spLocks noChangeArrowheads="1"/>
          </p:cNvSpPr>
          <p:nvPr/>
        </p:nvSpPr>
        <p:spPr bwMode="auto">
          <a:xfrm>
            <a:off x="7307263" y="6229350"/>
            <a:ext cx="21605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600" dirty="0">
                <a:solidFill>
                  <a:srgbClr val="00599D"/>
                </a:solidFill>
                <a:latin typeface="Times New Roman" pitchFamily="18" charset="0"/>
                <a:cs typeface="Times New Roman" pitchFamily="18" charset="0"/>
              </a:rPr>
              <a:t>BIBLIOTHECA NATIONALIS HUNGARIAE</a:t>
            </a:r>
          </a:p>
        </p:txBody>
      </p:sp>
      <p:sp>
        <p:nvSpPr>
          <p:cNvPr id="57355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57356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mek.oszk.hu/html/irattar/eloadas/2006/mia.htm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ozlonyok.hu/nkonline/MKPDF/hiteles/MK16172.pdf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mekosztaly.oszk.hu/mia/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mekosztaly.oszk.hu/mediawiki/index.php/Web_Archive_of_Cacak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mekosztaly.oszk.hu/mediawiki/index.php/Web_Archive_Groningen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mekosztaly.oszk.hu/mediawiki/index.php/Local_Memory_Project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mekosztaly.oszk.hu/mediawiki/index.php/Community_Webs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mekosztaly.oszk.hu/mediawiki/index.php/NetarchiveSuite" TargetMode="External"/><Relationship Id="rId3" Type="http://schemas.openxmlformats.org/officeDocument/2006/relationships/hyperlink" Target="http://mekosztaly.oszk.hu/mediawiki/index.php/HTTrack" TargetMode="External"/><Relationship Id="rId7" Type="http://schemas.openxmlformats.org/officeDocument/2006/relationships/hyperlink" Target="http://mekosztaly.oszk.hu/mediawiki/index.php/WCT" TargetMode="External"/><Relationship Id="rId2" Type="http://schemas.openxmlformats.org/officeDocument/2006/relationships/hyperlink" Target="http://mekosztaly.oszk.hu/mediawiki/index.php/ScrapBook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mekosztaly.oszk.hu/mediawiki/index.php/WARCreate" TargetMode="External"/><Relationship Id="rId5" Type="http://schemas.openxmlformats.org/officeDocument/2006/relationships/hyperlink" Target="http://mekosztaly.oszk.hu/mediawiki/index.php/Webrecorder" TargetMode="External"/><Relationship Id="rId10" Type="http://schemas.openxmlformats.org/officeDocument/2006/relationships/hyperlink" Target="http://mekosztaly.oszk.hu/mediawiki/index.php/Archive-It" TargetMode="External"/><Relationship Id="rId4" Type="http://schemas.openxmlformats.org/officeDocument/2006/relationships/hyperlink" Target="http://mekosztaly.oszk.hu/mediawiki/index.php/WAIL" TargetMode="External"/><Relationship Id="rId9" Type="http://schemas.openxmlformats.org/officeDocument/2006/relationships/hyperlink" Target="http://mekosztaly.oszk.hu/mediawiki/index.php/Mink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mekosztaly.oszk.hu/mia/" TargetMode="External"/><Relationship Id="rId7" Type="http://schemas.openxmlformats.org/officeDocument/2006/relationships/hyperlink" Target="mailto:mia@mek.oszk.hu" TargetMode="External"/><Relationship Id="rId2" Type="http://schemas.openxmlformats.org/officeDocument/2006/relationships/hyperlink" Target="http://www.oszk.hu/okr-projekt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oo.gl/forms/Y1qIIxcM7APPiq443" TargetMode="External"/><Relationship Id="rId5" Type="http://schemas.openxmlformats.org/officeDocument/2006/relationships/hyperlink" Target="http://mekosztaly.oszk.hu/mia/demo/" TargetMode="External"/><Relationship Id="rId4" Type="http://schemas.openxmlformats.org/officeDocument/2006/relationships/hyperlink" Target="http://mekosztaly.oszk.hu/miawiki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esco.hu/archivum-2009-vegeig/kommunikacio-informacio/charta-digitalis-orokseg" TargetMode="Externa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hyperlink" Target="http://portal.unesco.org/en/ev.php-URL_ID=17721&amp;URL_DO=DO_TOPIC&amp;URL_SECTION=201.html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hyperlink" Target="http://edok.gyorikonyvtar.hu/jadox/portal/" TargetMode="External"/><Relationship Id="rId7" Type="http://schemas.openxmlformats.org/officeDocument/2006/relationships/image" Target="../media/image11.jpeg"/><Relationship Id="rId2" Type="http://schemas.openxmlformats.org/officeDocument/2006/relationships/hyperlink" Target="http://szakdolgozat.szerep.sze.h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hyperlink" Target="http://www.fejerkszr.hu/kivonat-a-gyujtokori-szabalyzatbol" TargetMode="External"/><Relationship Id="rId4" Type="http://schemas.openxmlformats.org/officeDocument/2006/relationships/hyperlink" Target="http://contenta.ek.szte.hu/" TargetMode="External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zk.hu/okr-szakmai-anyagok" TargetMode="External"/><Relationship Id="rId2" Type="http://schemas.openxmlformats.org/officeDocument/2006/relationships/hyperlink" Target="https://digitalisjoletprogram.hu/hu/tartalom/kds-kozgyujtemenyi-digitalizalasi-strategia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ngzeitarchivierung.de/" TargetMode="External"/><Relationship Id="rId2" Type="http://schemas.openxmlformats.org/officeDocument/2006/relationships/hyperlink" Target="http://digitalpreservation.gov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oszkdk.oszk.hu/" TargetMode="External"/><Relationship Id="rId7" Type="http://schemas.openxmlformats.org/officeDocument/2006/relationships/image" Target="../media/image16.jpeg"/><Relationship Id="rId2" Type="http://schemas.openxmlformats.org/officeDocument/2006/relationships/hyperlink" Target="http://mek.oszk.h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hyperlink" Target="http://dka.oszk.hu/" TargetMode="External"/><Relationship Id="rId4" Type="http://schemas.openxmlformats.org/officeDocument/2006/relationships/hyperlink" Target="http://epa.oszk.h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ctrTitle"/>
          </p:nvPr>
        </p:nvSpPr>
        <p:spPr>
          <a:xfrm>
            <a:off x="685800" y="2435225"/>
            <a:ext cx="7772400" cy="2073275"/>
          </a:xfrm>
          <a:noFill/>
        </p:spPr>
        <p:txBody>
          <a:bodyPr>
            <a:spAutoFit/>
          </a:bodyPr>
          <a:lstStyle/>
          <a:p>
            <a:r>
              <a:rPr lang="hu-HU" sz="5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Ki őrzi meg a helyi webet?</a:t>
            </a:r>
            <a:r>
              <a:rPr lang="hu-HU" sz="3000">
                <a:solidFill>
                  <a:schemeClr val="tx2"/>
                </a:solidFill>
              </a:rPr>
              <a:t> </a:t>
            </a:r>
            <a:br>
              <a:rPr lang="hu-HU" sz="3000">
                <a:solidFill>
                  <a:schemeClr val="tx2"/>
                </a:solidFill>
              </a:rPr>
            </a:br>
            <a:r>
              <a:rPr lang="hu-HU" sz="4000">
                <a:solidFill>
                  <a:schemeClr val="tx2"/>
                </a:solidFill>
              </a:rPr>
              <a:t>Helyismereti vonatkozású internetes </a:t>
            </a:r>
            <a:br>
              <a:rPr lang="hu-HU" sz="4000">
                <a:solidFill>
                  <a:schemeClr val="tx2"/>
                </a:solidFill>
              </a:rPr>
            </a:br>
            <a:r>
              <a:rPr lang="hu-HU" sz="4000">
                <a:solidFill>
                  <a:schemeClr val="tx2"/>
                </a:solidFill>
              </a:rPr>
              <a:t>tartalmak archiválása  webaratással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subTitle" idx="1"/>
          </p:nvPr>
        </p:nvSpPr>
        <p:spPr>
          <a:xfrm>
            <a:off x="1331913" y="1516063"/>
            <a:ext cx="6400800" cy="976312"/>
          </a:xfrm>
          <a:noFill/>
        </p:spPr>
        <p:txBody>
          <a:bodyPr>
            <a:spAutoFit/>
          </a:bodyPr>
          <a:lstStyle/>
          <a:p>
            <a:r>
              <a:rPr lang="hu-HU">
                <a:solidFill>
                  <a:schemeClr val="tx2"/>
                </a:solidFill>
              </a:rPr>
              <a:t>Moldován István – Drótos László</a:t>
            </a:r>
            <a:br>
              <a:rPr lang="hu-HU">
                <a:solidFill>
                  <a:schemeClr val="tx2"/>
                </a:solidFill>
              </a:rPr>
            </a:br>
            <a:r>
              <a:rPr lang="hu-HU" sz="2600">
                <a:solidFill>
                  <a:schemeClr val="tx2"/>
                </a:solidFill>
              </a:rPr>
              <a:t>E-könyvtári Szolgáltatások Osztály</a:t>
            </a:r>
          </a:p>
        </p:txBody>
      </p:sp>
      <p:sp>
        <p:nvSpPr>
          <p:cNvPr id="2053" name="Rectangle 5"/>
          <p:cNvSpPr>
            <a:spLocks/>
          </p:cNvSpPr>
          <p:nvPr/>
        </p:nvSpPr>
        <p:spPr bwMode="auto">
          <a:xfrm>
            <a:off x="1008063" y="4652963"/>
            <a:ext cx="7127875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600">
                <a:solidFill>
                  <a:schemeClr val="tx2"/>
                </a:solidFill>
              </a:rPr>
              <a:t>MKE Helyismereti Könyvtárosok Szervezete</a:t>
            </a:r>
            <a:br>
              <a:rPr lang="hu-HU" sz="2600">
                <a:solidFill>
                  <a:schemeClr val="tx2"/>
                </a:solidFill>
              </a:rPr>
            </a:br>
            <a:r>
              <a:rPr lang="hu-HU" sz="2600">
                <a:solidFill>
                  <a:schemeClr val="tx2"/>
                </a:solidFill>
              </a:rPr>
              <a:t>XX. Országos Konferenciája</a:t>
            </a:r>
          </a:p>
          <a:p>
            <a:pPr algn="ctr"/>
            <a:r>
              <a:rPr lang="hu-HU" sz="2600">
                <a:solidFill>
                  <a:schemeClr val="tx2"/>
                </a:solidFill>
              </a:rPr>
              <a:t>Győr, 2018. július 25-27.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611188" y="1325563"/>
            <a:ext cx="8208962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5113" indent="-265113" algn="ctr">
              <a:spcAft>
                <a:spcPct val="50000"/>
              </a:spcAft>
            </a:pPr>
            <a:r>
              <a:rPr lang="hu-HU" sz="2600" b="1"/>
              <a:t>A webarchiválás kezdetei Magyarországon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400" b="1"/>
              <a:t>Honlapok</a:t>
            </a:r>
            <a:r>
              <a:rPr lang="hu-HU" sz="2400"/>
              <a:t> archiválása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s-ES" sz="2400"/>
              <a:t>Drótos László: Mi a MIA? - Javaslat egy magyar internet</a:t>
            </a:r>
            <a:r>
              <a:rPr lang="hu-HU" sz="2400"/>
              <a:t> </a:t>
            </a:r>
            <a:r>
              <a:rPr lang="es-ES" sz="2400"/>
              <a:t>archívum létrehozására</a:t>
            </a:r>
            <a:endParaRPr lang="hu-HU" sz="2400"/>
          </a:p>
          <a:p>
            <a:pPr lvl="1">
              <a:spcAft>
                <a:spcPct val="50000"/>
              </a:spcAft>
              <a:buFont typeface="Arial" charset="0"/>
              <a:buChar char="-"/>
            </a:pPr>
            <a:r>
              <a:rPr lang="hu-HU" sz="2000"/>
              <a:t> Networkshop 2006</a:t>
            </a:r>
          </a:p>
          <a:p>
            <a:pPr lvl="1">
              <a:spcAft>
                <a:spcPct val="50000"/>
              </a:spcAft>
              <a:buFont typeface="Arial" charset="0"/>
              <a:buChar char="-"/>
            </a:pPr>
            <a:r>
              <a:rPr lang="hu-HU" sz="2000"/>
              <a:t> </a:t>
            </a:r>
            <a:r>
              <a:rPr lang="hu-HU" sz="2000">
                <a:hlinkClick r:id="rId2"/>
              </a:rPr>
              <a:t>http://mek.oszk.hu/html/irattar/eloadas/2006/mia.htm</a:t>
            </a:r>
            <a:r>
              <a:rPr lang="hu-HU" sz="2000"/>
              <a:t> 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400"/>
              <a:t>Sikertelen pályázatok</a:t>
            </a:r>
          </a:p>
          <a:p>
            <a:pPr lvl="1">
              <a:spcAft>
                <a:spcPct val="50000"/>
              </a:spcAft>
              <a:buFont typeface="Arial" charset="0"/>
              <a:buChar char="-"/>
            </a:pPr>
            <a:r>
              <a:rPr lang="hu-HU" sz="2000"/>
              <a:t> SZTE</a:t>
            </a:r>
          </a:p>
          <a:p>
            <a:pPr lvl="1">
              <a:spcAft>
                <a:spcPct val="50000"/>
              </a:spcAft>
              <a:buFont typeface="Arial" charset="0"/>
              <a:buChar char="-"/>
            </a:pPr>
            <a:r>
              <a:rPr lang="hu-HU" sz="2000"/>
              <a:t> </a:t>
            </a:r>
            <a:r>
              <a:rPr lang="hu-HU" altLang="hu-HU" sz="2000"/>
              <a:t>NIIF</a:t>
            </a:r>
            <a:endParaRPr lang="hu-HU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611188" y="1325563"/>
            <a:ext cx="8208962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5113" indent="-265113" algn="ctr">
              <a:spcAft>
                <a:spcPct val="50000"/>
              </a:spcAft>
            </a:pPr>
            <a:r>
              <a:rPr lang="hu-HU" sz="2600" b="1"/>
              <a:t>A webarchiválás kezdetei Magyarországon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400"/>
              <a:t>A Kormány 1605/2016. (XI. 8.) határozata </a:t>
            </a:r>
            <a:br>
              <a:rPr lang="hu-HU" sz="2400"/>
            </a:br>
            <a:r>
              <a:rPr lang="hu-HU" sz="2400"/>
              <a:t>(az Országos Széchényi Könyvtár informatikai fejlesztéséhez szükséges források biztosításáról)</a:t>
            </a:r>
          </a:p>
          <a:p>
            <a:pPr lvl="1">
              <a:spcAft>
                <a:spcPct val="50000"/>
              </a:spcAft>
              <a:buFont typeface="Arial" charset="0"/>
              <a:buChar char="-"/>
            </a:pPr>
            <a:r>
              <a:rPr lang="hu-HU" sz="2000"/>
              <a:t> </a:t>
            </a:r>
            <a:r>
              <a:rPr lang="hu-HU" sz="2000">
                <a:hlinkClick r:id="rId2"/>
              </a:rPr>
              <a:t>http://www.kozlonyok.hu/nkonline/MKPDF/hiteles/MK16172.pdf</a:t>
            </a:r>
            <a:r>
              <a:rPr lang="hu-HU" sz="2000"/>
              <a:t>   </a:t>
            </a:r>
          </a:p>
          <a:p>
            <a:pPr lvl="1">
              <a:spcAft>
                <a:spcPct val="50000"/>
              </a:spcAft>
              <a:buFont typeface="Arial" charset="0"/>
              <a:buChar char="-"/>
            </a:pPr>
            <a:r>
              <a:rPr lang="hu-HU" sz="2000"/>
              <a:t> Közel 10 milliárd Ft.</a:t>
            </a:r>
          </a:p>
          <a:p>
            <a:pPr lvl="1">
              <a:spcAft>
                <a:spcPct val="50000"/>
              </a:spcAft>
              <a:buFont typeface="Arial" charset="0"/>
              <a:buChar char="-"/>
            </a:pPr>
            <a:r>
              <a:rPr lang="hu-HU" sz="2000"/>
              <a:t> A projektet a Kormányzati Informatikai Fejlesztési Ügynökség (KIFÜ) és az OSZK konzorciuma valósítja meg. </a:t>
            </a:r>
          </a:p>
          <a:p>
            <a:pPr lvl="1">
              <a:spcAft>
                <a:spcPct val="50000"/>
              </a:spcAft>
              <a:buFont typeface="Arial" charset="0"/>
              <a:buChar char="-"/>
            </a:pPr>
            <a:r>
              <a:rPr lang="hu-HU" sz="2000"/>
              <a:t> 5 nagy feladat, munkacsoport.</a:t>
            </a:r>
          </a:p>
          <a:p>
            <a:pPr lvl="1">
              <a:spcAft>
                <a:spcPct val="50000"/>
              </a:spcAft>
              <a:buFont typeface="Arial" charset="0"/>
              <a:buChar char="-"/>
            </a:pPr>
            <a:r>
              <a:rPr lang="hu-HU" sz="2000"/>
              <a:t> 2 éves pilot projekt az üzemszerű webarchiválás feltételeinek megteremtése céljából.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2"/>
          <p:cNvSpPr txBox="1">
            <a:spLocks noChangeArrowheads="1"/>
          </p:cNvSpPr>
          <p:nvPr/>
        </p:nvSpPr>
        <p:spPr bwMode="auto">
          <a:xfrm>
            <a:off x="755650" y="1492250"/>
            <a:ext cx="8126413" cy="359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600" b="1"/>
              <a:t> A 2. rész témái: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400"/>
              <a:t> Az OSZK webaratás projektjének jelenlegi állása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400"/>
              <a:t> Ismeretterjesztési tevékenység és oktatási tervek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400"/>
              <a:t>  Néhány külföldi példa a helyi vonatkozású webtartalmak archiválására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400"/>
              <a:t> Tanácsok helyi webarchívumok létrehozásához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400"/>
              <a:t> Hasznos címek a további tájékozódáshoz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"/>
          <p:cNvSpPr txBox="1">
            <a:spLocks noChangeArrowheads="1"/>
          </p:cNvSpPr>
          <p:nvPr/>
        </p:nvSpPr>
        <p:spPr bwMode="auto">
          <a:xfrm>
            <a:off x="611188" y="1325563"/>
            <a:ext cx="8609012" cy="485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5113" indent="-265113" algn="ctr">
              <a:spcAft>
                <a:spcPct val="50000"/>
              </a:spcAft>
            </a:pPr>
            <a:r>
              <a:rPr lang="hu-HU" sz="2600" b="1">
                <a:hlinkClick r:id="rId2"/>
              </a:rPr>
              <a:t>OSZK webaratás projekt</a:t>
            </a:r>
            <a:endParaRPr lang="hu-HU" sz="2600" b="1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100"/>
              <a:t>2017 elején, az OKR program részeként indult két éves kísérleti projekt egy leendő magyar internet archívum megteremtése céljából.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100"/>
              <a:t>Tematikus aratások: könyvtárak, levéltárak, múzeumok, egyetemek, kutatóintézetek, önkormányzatok (több mint 5 ezer webhely) és esemény-alapú gyűjtések: téli olimpia, országgyűlési választások.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100"/>
              <a:t>Engedélykérések után nyilvános demó archívum: kb. 120 honlap, blog és időszaki kiadvány, teljes szövegű keresővel, metaadatokkal.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100"/>
              <a:t>Szoftverek: Heritrix, OpenWayback, NetarchiveSuite, Web Curator Tool, WAIL, Nimbus Screen Capture, SolrWayback, SolrMIA ..</a:t>
            </a:r>
            <a:r>
              <a:rPr lang="en-US" sz="2100"/>
              <a:t>.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 sz="2100"/>
              <a:t>Nem</a:t>
            </a:r>
            <a:r>
              <a:rPr lang="hu-HU" sz="2100"/>
              <a:t>zetközi kapcsolatok, IIPC (International Internet Preservation Consortium) tagság.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363" y="44450"/>
            <a:ext cx="7523162" cy="6018213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88913"/>
            <a:ext cx="7521575" cy="601662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1136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333375"/>
            <a:ext cx="7558087" cy="6046788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113669" name="Picture 5"/>
          <p:cNvPicPr>
            <a:picLocks noChangeAspect="1" noChangeArrowheads="1"/>
          </p:cNvPicPr>
          <p:nvPr/>
        </p:nvPicPr>
        <p:blipFill>
          <a:blip r:embed="rId5"/>
          <a:srcRect b="41219"/>
          <a:stretch>
            <a:fillRect/>
          </a:stretch>
        </p:blipFill>
        <p:spPr bwMode="auto">
          <a:xfrm>
            <a:off x="541338" y="476250"/>
            <a:ext cx="7558087" cy="3554413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11367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" y="620713"/>
            <a:ext cx="7558088" cy="6046787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113671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98525" y="765175"/>
            <a:ext cx="7558088" cy="6046788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113672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87450" y="766763"/>
            <a:ext cx="7558088" cy="6046787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113673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19250" y="935038"/>
            <a:ext cx="7345363" cy="587692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3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3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3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3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3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2"/>
          <p:cNvSpPr txBox="1">
            <a:spLocks noChangeArrowheads="1"/>
          </p:cNvSpPr>
          <p:nvPr/>
        </p:nvSpPr>
        <p:spPr bwMode="auto">
          <a:xfrm>
            <a:off x="611188" y="1325563"/>
            <a:ext cx="8532812" cy="485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5113" indent="-265113" algn="ctr">
              <a:spcAft>
                <a:spcPct val="50000"/>
              </a:spcAft>
            </a:pPr>
            <a:r>
              <a:rPr lang="hu-HU" sz="2600" b="1">
                <a:solidFill>
                  <a:schemeClr val="hlink"/>
                </a:solidFill>
              </a:rPr>
              <a:t>Ismeretterjesztés, oktatás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100"/>
              <a:t>Ideiglenes projekt honlap hírekkel, irodalomjegyzékkel, külföldi kollégák beágyazott Twitter üzeneteivel.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100"/>
              <a:t>MIA-L levelezőcsoport (jelenleg 28 taggal), néhány hetente „helyzetjelentések” a projekt aktuális fejleményeiről.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100"/>
              <a:t>MIA Wiki: 586 szócikk az internetes tartalmak megőrzésével kapcsolatos fogalmakról, projektekről, szoftverekről, szolgáltatásokról, szervezetekről, rendezvényekről stb.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100"/>
              <a:t>Kevert típusú (nagyrészt e-learning) és hagyományos továbbképzési tanfolyam a Könyvtári Intézet szervezésében.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100"/>
              <a:t>Előadások hazai és külföldi rendezvényeken, publikációk a szaklapokban, „404” workshop az OSZK-ban...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563" y="115888"/>
            <a:ext cx="7558087" cy="6046787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463" y="333375"/>
            <a:ext cx="7558087" cy="6046788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538" y="476250"/>
            <a:ext cx="7558087" cy="6046788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11571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4875" y="620713"/>
            <a:ext cx="7558088" cy="6046787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11571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58888" y="766763"/>
            <a:ext cx="7558087" cy="6046787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5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5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5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5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611188" y="1325563"/>
            <a:ext cx="8423275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5113" indent="-265113" algn="ctr">
              <a:spcAft>
                <a:spcPct val="50000"/>
              </a:spcAft>
            </a:pPr>
            <a:r>
              <a:rPr lang="hu-HU" sz="2600" b="1" u="sng">
                <a:hlinkClick r:id="rId2"/>
              </a:rPr>
              <a:t>Web Archive of Čačak</a:t>
            </a:r>
            <a:endParaRPr lang="hu-HU" sz="2600" b="1" u="sng"/>
          </a:p>
          <a:p>
            <a:pPr marL="265113" indent="-265113">
              <a:spcAft>
                <a:spcPct val="50000"/>
              </a:spcAft>
              <a:buFont typeface="Wingdings" pitchFamily="2" charset="2"/>
              <a:buChar char="Ø"/>
            </a:pPr>
            <a:r>
              <a:rPr lang="hu-HU" sz="2100"/>
              <a:t>A 72 ezer fős közép-szerbiai Čačak város könyvtára 2009-ben – </a:t>
            </a:r>
            <a:br>
              <a:rPr lang="hu-HU" sz="2100"/>
            </a:br>
            <a:r>
              <a:rPr lang="hu-HU" sz="2100"/>
              <a:t>a szerb webszervereknek a .yu-ról az .rs domainre való átállása idején – összeállított egy 50 tételes listát a régió legfontosabb kulturális és helytörténeti témájú webhelyeiről.</a:t>
            </a:r>
          </a:p>
          <a:p>
            <a:pPr marL="265113" indent="-265113">
              <a:spcAft>
                <a:spcPct val="50000"/>
              </a:spcAft>
              <a:buFont typeface="Wingdings" pitchFamily="2" charset="2"/>
              <a:buChar char="Ø"/>
            </a:pPr>
            <a:r>
              <a:rPr lang="hu-HU" sz="2100"/>
              <a:t>Ezeket az ingyenes, Windows alatt is működő HTTrack-kel letöltötték és a mentést negyedévente megismételték.</a:t>
            </a:r>
            <a:endParaRPr lang="en-US" sz="2100"/>
          </a:p>
          <a:p>
            <a:pPr marL="265113" indent="-265113">
              <a:spcAft>
                <a:spcPct val="50000"/>
              </a:spcAft>
              <a:buFont typeface="Wingdings" pitchFamily="2" charset="2"/>
              <a:buChar char="Ø"/>
            </a:pPr>
            <a:r>
              <a:rPr lang="hu-HU" sz="2100"/>
              <a:t>A lista később 130-ra nőtt és 2010-ben 255 ezer fájl, összesen 13 gigabájt volt az archívum mérete (egy 2011-es adat szerint pedig már 26 gigabájt).</a:t>
            </a:r>
          </a:p>
          <a:p>
            <a:pPr marL="265113" indent="-265113">
              <a:spcAft>
                <a:spcPct val="50000"/>
              </a:spcAft>
              <a:buFont typeface="Wingdings" pitchFamily="2" charset="2"/>
              <a:buChar char="Ø"/>
            </a:pPr>
            <a:r>
              <a:rPr lang="hu-HU" sz="2100"/>
              <a:t>Hozzáférés nincs, mert csak a szolgáltatók 10%-át tudták </a:t>
            </a:r>
            <a:br>
              <a:rPr lang="hu-HU" sz="2100"/>
            </a:br>
            <a:r>
              <a:rPr lang="hu-HU" sz="2100"/>
              <a:t>e-mailben elérni, bár azok szinte mind engedélyt adtak rá.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088" y="90488"/>
            <a:ext cx="7620000" cy="5715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625" y="431800"/>
            <a:ext cx="7345363" cy="587692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8704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3350" y="1125538"/>
            <a:ext cx="6732588" cy="5386387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8704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95513" y="1701800"/>
            <a:ext cx="6721475" cy="5040313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7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611188" y="1325563"/>
            <a:ext cx="8423275" cy="485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5113" indent="-265113" algn="ctr">
              <a:spcAft>
                <a:spcPct val="50000"/>
              </a:spcAft>
            </a:pPr>
            <a:r>
              <a:rPr lang="hu-HU" sz="2600" b="1">
                <a:hlinkClick r:id="rId2"/>
              </a:rPr>
              <a:t>Web Archive Groningen</a:t>
            </a:r>
            <a:endParaRPr lang="hu-HU" sz="2600" b="1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100"/>
              <a:t>Hollandia Groningen nevű tartományának és a hasonló nevű városnak 2015 körül indult webarchívuma, melyet – más gyűjteményekkel együtt </a:t>
            </a:r>
            <a:r>
              <a:rPr lang="hu-HU"/>
              <a:t>–</a:t>
            </a:r>
            <a:r>
              <a:rPr lang="hu-HU" sz="2100"/>
              <a:t> a Regionaal Historisch Centrum Groninger Archieven gondoz (az üzemeltető az Archiefweb.eu)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100"/>
              <a:t> A helytörténet, helyismeret szempontjából érdekes webhelyeket </a:t>
            </a:r>
            <a:br>
              <a:rPr lang="hu-HU" sz="2100"/>
            </a:br>
            <a:r>
              <a:rPr lang="hu-HU" sz="2100"/>
              <a:t>és blogokat gyűjtik (beleértve az audiovizuális tartalmakat is). 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100"/>
              <a:t>Egy év alatt kb. ezer site-ot válogattak össze és mentettek le. A weblapjukon bárki javasolhat megőrzésre érdemes URL címeket.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100"/>
              <a:t>Válogatási szempontok: Groningen kultúrája, nyelve, földrajza, története, vagy ott működő szervezet, intézmény, cég webhelye.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100"/>
              <a:t>Jelenleg nincsen nyilvános szolgáltatás belőle.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827088" y="1268413"/>
            <a:ext cx="7848600" cy="487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600" b="1"/>
              <a:t> Az 1. rész témái: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400"/>
              <a:t> A digitális tartalom fontossága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400"/>
              <a:t> A digitális tartalom veszélyeztetettsége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400"/>
              <a:t> A digitális tartalom eltűnése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400"/>
              <a:t> A könyvtárak gyűjtőköre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400"/>
              <a:t> Digitalizálás kontra digitális tartalom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400"/>
              <a:t> Digitális megőrzési programok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400"/>
              <a:t> Lépések az OSZK-ban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400"/>
              <a:t> A webarchiválás kezdetei Magyarországon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7129462" cy="5703887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625" y="476250"/>
            <a:ext cx="7345363" cy="587692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8909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3350" y="852488"/>
            <a:ext cx="7451725" cy="5961062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611188" y="1325563"/>
            <a:ext cx="8423275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5113" indent="-265113" algn="ctr">
              <a:spcAft>
                <a:spcPct val="50000"/>
              </a:spcAft>
            </a:pPr>
            <a:r>
              <a:rPr lang="hu-HU" sz="2600" b="1">
                <a:hlinkClick r:id="rId2"/>
              </a:rPr>
              <a:t>Local Memory Project</a:t>
            </a:r>
            <a:endParaRPr lang="hu-HU" sz="2600" b="1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100"/>
              <a:t>Az Old Dominion University „Web Science and Digital Libraries Research Group” 2017-ben nyilvánosságra hozott projektje. 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100"/>
              <a:t>Egy Chrome bővítményen keresztül a felhasználók (elsősorban) helyi vonatkozású híreket gyűjthetnek ki a Google találati listáiból, illetve a Twitterről, majd ezeknek a linkjeiből gyűjteményeket hozhatnak létre, sőt archiválhatják is a weboldalakat az Archive.is szolgáltatással, és megoszthatják őket másokkal. 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100"/>
              <a:t>A „Download collection” gombbal a saját gépünkre is elmenthetik a linkeket JSON vagy TXT formátumban (maguk a weboldalak nem menthetők el lokálisan).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100"/>
              <a:t>A projekt adatbázisában 2018 márciusában 183 ország </a:t>
            </a:r>
            <a:br>
              <a:rPr lang="hu-HU" sz="2100"/>
            </a:br>
            <a:r>
              <a:rPr lang="hu-HU" sz="2100"/>
              <a:t>3151 városának online hírforrásai voltak nyilvántartva.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15888"/>
            <a:ext cx="7345363" cy="5875337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025" y="476250"/>
            <a:ext cx="7304088" cy="5843588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9216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2675" y="836613"/>
            <a:ext cx="7161213" cy="5729287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9216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31963" y="1196975"/>
            <a:ext cx="7016750" cy="56134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2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2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611188" y="1325563"/>
            <a:ext cx="8423275" cy="437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5113" indent="-265113" algn="ctr">
              <a:spcAft>
                <a:spcPct val="50000"/>
              </a:spcAft>
            </a:pPr>
            <a:r>
              <a:rPr lang="hu-HU" sz="2600" b="1">
                <a:hlinkClick r:id="rId2"/>
              </a:rPr>
              <a:t>Community Webs</a:t>
            </a:r>
            <a:endParaRPr lang="hu-HU" sz="2600" b="1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100"/>
              <a:t>2017 végén az Institute of Museum and Library Services és az Internet Archive támogatásával indított két éves projekt.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100"/>
              <a:t>27 amerikai közkönyvtár több mint 35 terabájtnyi, a helyi közösségekkel kapcsolatos webes tartalmat (pl. helyi hírportálok, blogok, közösségi média anyaga) archivál az Archive-It szolgáltatás segítségével. 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100"/>
              <a:t>A projekt keretében a könyvtárosok képzést is kapnak a webarchiválással kapcsolatos ismeretekről. (A tananyagot várhatóan 2019 elején nyilvánosan is elérhetővé teszik.)</a:t>
            </a:r>
          </a:p>
          <a:p>
            <a:pPr marL="265113" indent="-265113">
              <a:spcAft>
                <a:spcPct val="50000"/>
              </a:spcAft>
              <a:buFont typeface="Wingdings" pitchFamily="2" charset="2"/>
              <a:buChar char="Ø"/>
            </a:pPr>
            <a:endParaRPr lang="hu-HU" sz="2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88913"/>
            <a:ext cx="6913563" cy="55308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942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908050"/>
            <a:ext cx="7089775" cy="5672138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4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611188" y="1325563"/>
            <a:ext cx="8532812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5113" indent="-265113" algn="ctr">
              <a:spcAft>
                <a:spcPct val="50000"/>
              </a:spcAft>
            </a:pPr>
            <a:r>
              <a:rPr lang="hu-HU" sz="2600" b="1">
                <a:solidFill>
                  <a:schemeClr val="hlink"/>
                </a:solidFill>
              </a:rPr>
              <a:t>Helyi webarchívumok létrehozása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100" b="1"/>
              <a:t>Mit?</a:t>
            </a:r>
            <a:r>
              <a:rPr lang="hu-HU" sz="2100"/>
              <a:t> </a:t>
            </a:r>
            <a:r>
              <a:rPr lang="en-US" sz="2100"/>
              <a:t/>
            </a:r>
            <a:br>
              <a:rPr lang="en-US" sz="2100"/>
            </a:br>
            <a:r>
              <a:rPr lang="en-US" sz="2100"/>
              <a:t>A</a:t>
            </a:r>
            <a:r>
              <a:rPr lang="hu-HU" sz="2100"/>
              <a:t> régió történetével, </a:t>
            </a:r>
            <a:r>
              <a:rPr lang="en-US" sz="2100"/>
              <a:t>t</a:t>
            </a:r>
            <a:r>
              <a:rPr lang="hu-HU" sz="2100"/>
              <a:t>ársadalmával, kultúrájával, földrajzával stb. foglalkozó weblapok és webhelyek</a:t>
            </a:r>
            <a:r>
              <a:rPr lang="en-US" sz="2100"/>
              <a:t>,</a:t>
            </a:r>
            <a:r>
              <a:rPr lang="hu-HU" sz="2100"/>
              <a:t> </a:t>
            </a:r>
            <a:r>
              <a:rPr lang="en-US" sz="2100"/>
              <a:t>h</a:t>
            </a:r>
            <a:r>
              <a:rPr lang="hu-HU" sz="2100"/>
              <a:t>elybéli intézmények honlapjai, regionális hírportálok, a helyi közélet és kultúra szereplőinek nyilvános közösségi oldalai...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100" b="1"/>
              <a:t>Mivel?</a:t>
            </a:r>
            <a:br>
              <a:rPr lang="hu-HU" sz="2100" b="1"/>
            </a:br>
            <a:r>
              <a:rPr lang="hu-HU" sz="2100">
                <a:hlinkClick r:id="rId2"/>
              </a:rPr>
              <a:t>ScrapBook</a:t>
            </a:r>
            <a:r>
              <a:rPr lang="hu-HU" sz="2100" b="1"/>
              <a:t>, </a:t>
            </a:r>
            <a:r>
              <a:rPr lang="hu-HU" sz="2100">
                <a:hlinkClick r:id="rId3"/>
              </a:rPr>
              <a:t>HTTrack</a:t>
            </a:r>
            <a:r>
              <a:rPr lang="hu-HU" sz="2100"/>
              <a:t>, </a:t>
            </a:r>
            <a:r>
              <a:rPr lang="hu-HU" sz="2100">
                <a:hlinkClick r:id="rId4"/>
              </a:rPr>
              <a:t>WAIL</a:t>
            </a:r>
            <a:r>
              <a:rPr lang="hu-HU" sz="2100"/>
              <a:t>, </a:t>
            </a:r>
            <a:r>
              <a:rPr lang="hu-HU" sz="2100">
                <a:hlinkClick r:id="rId5"/>
              </a:rPr>
              <a:t>Webrecorder</a:t>
            </a:r>
            <a:r>
              <a:rPr lang="hu-HU" sz="2100"/>
              <a:t>, </a:t>
            </a:r>
            <a:r>
              <a:rPr lang="hu-HU" sz="2100">
                <a:hlinkClick r:id="rId6"/>
              </a:rPr>
              <a:t>WARCreate</a:t>
            </a:r>
            <a:r>
              <a:rPr lang="hu-HU" sz="2100"/>
              <a:t>, </a:t>
            </a:r>
            <a:r>
              <a:rPr lang="hu-HU" sz="2100">
                <a:hlinkClick r:id="rId7"/>
              </a:rPr>
              <a:t>WCT</a:t>
            </a:r>
            <a:r>
              <a:rPr lang="hu-HU" sz="2100"/>
              <a:t>, </a:t>
            </a:r>
            <a:br>
              <a:rPr lang="hu-HU" sz="2100"/>
            </a:br>
            <a:r>
              <a:rPr lang="hu-HU" sz="2100">
                <a:hlinkClick r:id="rId8"/>
              </a:rPr>
              <a:t>NAS</a:t>
            </a:r>
            <a:r>
              <a:rPr lang="hu-HU" sz="2100"/>
              <a:t>, </a:t>
            </a:r>
            <a:r>
              <a:rPr lang="hu-HU" sz="2100">
                <a:hlinkClick r:id="rId9"/>
              </a:rPr>
              <a:t>Mink</a:t>
            </a:r>
            <a:r>
              <a:rPr lang="hu-HU" sz="2100"/>
              <a:t>, </a:t>
            </a:r>
            <a:r>
              <a:rPr lang="hu-HU" sz="2100">
                <a:hlinkClick r:id="rId10"/>
              </a:rPr>
              <a:t>Archive-It</a:t>
            </a:r>
            <a:endParaRPr lang="hu-HU" sz="2100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100" b="1"/>
              <a:t>Hogyan?</a:t>
            </a:r>
            <a:r>
              <a:rPr lang="en-US" sz="2100" b="1"/>
              <a:t/>
            </a:r>
            <a:br>
              <a:rPr lang="en-US" sz="2100" b="1"/>
            </a:br>
            <a:r>
              <a:rPr lang="hu-HU" sz="2100"/>
              <a:t>Önállóan, más intézménnyel együtt, az OSZK-val együtt.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100" b="1"/>
              <a:t>Mikor?</a:t>
            </a:r>
            <a:br>
              <a:rPr lang="hu-HU" sz="2100" b="1"/>
            </a:br>
            <a:r>
              <a:rPr lang="hu-HU" sz="2100"/>
              <a:t>Minél előbb, mert a digitális kultúránk nagyon tünékeny.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2"/>
          <p:cNvSpPr txBox="1">
            <a:spLocks noChangeArrowheads="1"/>
          </p:cNvSpPr>
          <p:nvPr/>
        </p:nvSpPr>
        <p:spPr bwMode="auto">
          <a:xfrm>
            <a:off x="611188" y="1325563"/>
            <a:ext cx="8532812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5113" indent="-265113" algn="ctr">
              <a:spcAft>
                <a:spcPct val="50000"/>
              </a:spcAft>
            </a:pPr>
            <a:r>
              <a:rPr lang="hu-HU" sz="2600" b="1">
                <a:solidFill>
                  <a:schemeClr val="hlink"/>
                </a:solidFill>
              </a:rPr>
              <a:t>Hasznos címek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100"/>
              <a:t>OKR projekt: </a:t>
            </a:r>
            <a:r>
              <a:rPr lang="hu-HU" sz="2100">
                <a:hlinkClick r:id="rId2"/>
              </a:rPr>
              <a:t>http://www.oszk.hu/okr-projekt</a:t>
            </a:r>
            <a:r>
              <a:rPr lang="hu-HU" sz="2100"/>
              <a:t> 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100"/>
              <a:t>Webaratás projekt: </a:t>
            </a:r>
            <a:r>
              <a:rPr lang="hu-HU" sz="2100">
                <a:hlinkClick r:id="rId3"/>
              </a:rPr>
              <a:t>http://mekosztaly.oszk.hu/mia/</a:t>
            </a:r>
            <a:r>
              <a:rPr lang="hu-HU" sz="2100"/>
              <a:t> 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100"/>
              <a:t>Wiki: </a:t>
            </a:r>
            <a:r>
              <a:rPr lang="hu-HU" sz="2100">
                <a:hlinkClick r:id="rId4"/>
              </a:rPr>
              <a:t>http://mekosztaly.oszk.hu/miawiki</a:t>
            </a:r>
            <a:r>
              <a:rPr lang="hu-HU" sz="2100"/>
              <a:t> 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100"/>
              <a:t>Demó: </a:t>
            </a:r>
            <a:r>
              <a:rPr lang="hu-HU" sz="2100">
                <a:hlinkClick r:id="rId5"/>
              </a:rPr>
              <a:t>http://mekosztaly.oszk.hu/mia/demo/</a:t>
            </a:r>
            <a:r>
              <a:rPr lang="hu-HU" sz="2100"/>
              <a:t> 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100"/>
              <a:t>Javaslattevő űrlap: </a:t>
            </a:r>
            <a:r>
              <a:rPr lang="hu-HU" sz="2100">
                <a:hlinkClick r:id="rId6"/>
              </a:rPr>
              <a:t>https://goo.gl/forms/Y1qIIxcM7APPiq443</a:t>
            </a:r>
            <a:r>
              <a:rPr lang="hu-HU" sz="2100"/>
              <a:t> 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100"/>
              <a:t>Kapcsolati cím: </a:t>
            </a:r>
            <a:r>
              <a:rPr lang="hu-HU" sz="2100">
                <a:hlinkClick r:id="rId7"/>
              </a:rPr>
              <a:t>mia@mek.oszk.hu</a:t>
            </a:r>
            <a:r>
              <a:rPr lang="hu-HU" sz="2100"/>
              <a:t> </a:t>
            </a: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971550" y="5157788"/>
            <a:ext cx="65532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3500">
                <a:solidFill>
                  <a:schemeClr val="folHlink"/>
                </a:solidFill>
              </a:rPr>
              <a:t>KÖSZÖNJÜK A FIGYELMET!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720725" y="1341438"/>
            <a:ext cx="8208963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5113" indent="-265113" algn="ctr">
              <a:spcAft>
                <a:spcPct val="50000"/>
              </a:spcAft>
            </a:pPr>
            <a:r>
              <a:rPr lang="hu-HU" sz="2600" b="1"/>
              <a:t>A digitális tartalom fontossága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400"/>
              <a:t>UNESCO charta a digitális örökség védelméről – </a:t>
            </a:r>
            <a:br>
              <a:rPr lang="hu-HU" sz="2400"/>
            </a:br>
            <a:r>
              <a:rPr lang="hu-HU" sz="2400"/>
              <a:t>2003. október 15.</a:t>
            </a:r>
          </a:p>
          <a:p>
            <a:pPr lvl="1">
              <a:spcAft>
                <a:spcPct val="50000"/>
              </a:spcAft>
              <a:buFont typeface="Arial" charset="0"/>
              <a:buChar char="-"/>
            </a:pPr>
            <a:r>
              <a:rPr lang="hu-HU" sz="1600"/>
              <a:t> </a:t>
            </a:r>
            <a:r>
              <a:rPr lang="hu-HU" sz="1600">
                <a:hlinkClick r:id="rId3"/>
              </a:rPr>
              <a:t>http://www.unesco.hu/archivum-2009-vegeig/kommunikacio-informacio/charta-digitalis-orokseg</a:t>
            </a:r>
            <a:endParaRPr lang="hu-HU" sz="1600"/>
          </a:p>
          <a:p>
            <a:pPr lvl="1">
              <a:spcAft>
                <a:spcPct val="50000"/>
              </a:spcAft>
              <a:buFont typeface="Arial" charset="0"/>
              <a:buChar char="-"/>
            </a:pPr>
            <a:r>
              <a:rPr lang="hu-HU" sz="1600"/>
              <a:t> </a:t>
            </a:r>
            <a:r>
              <a:rPr lang="hu-HU" sz="1600">
                <a:hlinkClick r:id="rId4"/>
              </a:rPr>
              <a:t>http://portal.unesco.org/en/ev.php-URL_ID=17721&amp;URL_DO=DO_TOPIC&amp;URL _SECTION=201.html</a:t>
            </a:r>
            <a:r>
              <a:rPr lang="hu-HU" sz="1600"/>
              <a:t>  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400"/>
              <a:t>„- elismerve, hogy az információ és a kreatív kifejezésmód ilyen forrásait egyre nagyobb mértékben gyártják, terjesztik, kezelik és érik el digitális formában, </a:t>
            </a:r>
            <a:r>
              <a:rPr lang="en-US" sz="2400"/>
              <a:t/>
            </a:r>
            <a:br>
              <a:rPr lang="en-US" sz="2400"/>
            </a:br>
            <a:r>
              <a:rPr lang="hu-HU" sz="2400"/>
              <a:t>új örökséget teremtve ezzel - </a:t>
            </a:r>
            <a:r>
              <a:rPr lang="hu-HU" sz="2400" b="1"/>
              <a:t>a digitális örökséget</a:t>
            </a:r>
            <a:r>
              <a:rPr lang="hu-HU" sz="2400"/>
              <a:t>...”</a:t>
            </a:r>
            <a:endParaRPr lang="hu-HU" sz="21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2"/>
          <p:cNvSpPr txBox="1">
            <a:spLocks noChangeArrowheads="1"/>
          </p:cNvSpPr>
          <p:nvPr/>
        </p:nvSpPr>
        <p:spPr bwMode="auto">
          <a:xfrm>
            <a:off x="971550" y="1466850"/>
            <a:ext cx="7632700" cy="390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5113" indent="-265113" algn="ctr">
              <a:spcAft>
                <a:spcPct val="50000"/>
              </a:spcAft>
            </a:pPr>
            <a:r>
              <a:rPr lang="hu-HU" sz="2600" b="1"/>
              <a:t>A digitális tartalom veszélyeztetettsége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400"/>
              <a:t>Az örökség elvesztése elleni védelem:</a:t>
            </a:r>
          </a:p>
          <a:p>
            <a:pPr lvl="1">
              <a:spcAft>
                <a:spcPct val="50000"/>
              </a:spcAft>
              <a:buFont typeface="Arial" charset="0"/>
              <a:buChar char="-"/>
            </a:pPr>
            <a:r>
              <a:rPr lang="hu-HU" sz="2100"/>
              <a:t> 3. Cikkely - Az eltűnés veszélye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400"/>
              <a:t>„A világ digitális örökségét a végleges eltűnés veszélye fenyegeti. Ehhez hozzájárul az azt tartalmazó hardware és software gyors elavulása, bizonytalanság a forrásokkal, felelősségekkel, és a fenntartás és megőrzés módszereivel kapcsolatban, valamint a támogató jogi szabályozás hiánya.”</a:t>
            </a:r>
            <a:endParaRPr lang="hu-HU" sz="2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Text Box 1"/>
          <p:cNvSpPr txBox="1">
            <a:spLocks noChangeArrowheads="1"/>
          </p:cNvSpPr>
          <p:nvPr/>
        </p:nvSpPr>
        <p:spPr bwMode="auto">
          <a:xfrm>
            <a:off x="457200" y="131763"/>
            <a:ext cx="8229600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defTabSz="449263" eaLnBrk="0" hangingPunct="0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hu-HU" altLang="hu-HU" sz="2600" b="1"/>
              <a:t>A digitális tartalom eltűnése</a:t>
            </a:r>
          </a:p>
        </p:txBody>
      </p:sp>
      <p:pic>
        <p:nvPicPr>
          <p:cNvPr id="105492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3613" y="1771650"/>
            <a:ext cx="7550150" cy="46085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549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263" y="844550"/>
            <a:ext cx="8775700" cy="57594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5494" name="Kép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188" y="1163638"/>
            <a:ext cx="8959850" cy="53625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05495" name="Kép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3188" y="1443038"/>
            <a:ext cx="8821737" cy="46894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05496" name="Kép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3038" y="1036638"/>
            <a:ext cx="8820150" cy="55022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05497" name="Kép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3725" y="692150"/>
            <a:ext cx="8289925" cy="60039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05498" name="Kép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2563" y="1382713"/>
            <a:ext cx="8637587" cy="521493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5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5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5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5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5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23" name="Cím 1"/>
          <p:cNvSpPr>
            <a:spLocks/>
          </p:cNvSpPr>
          <p:nvPr/>
        </p:nvSpPr>
        <p:spPr bwMode="auto">
          <a:xfrm>
            <a:off x="395288" y="341313"/>
            <a:ext cx="8228012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hu-HU" altLang="hu-HU" sz="2600" b="1"/>
              <a:t>A könyvtárak gyűjtőköre</a:t>
            </a:r>
          </a:p>
        </p:txBody>
      </p:sp>
      <p:sp>
        <p:nvSpPr>
          <p:cNvPr id="106524" name="Tartalom helye 2"/>
          <p:cNvSpPr>
            <a:spLocks/>
          </p:cNvSpPr>
          <p:nvPr/>
        </p:nvSpPr>
        <p:spPr bwMode="auto">
          <a:xfrm>
            <a:off x="323850" y="1184275"/>
            <a:ext cx="8675688" cy="4692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457200" indent="-457200" defTabSz="449263">
              <a:spcBef>
                <a:spcPct val="40000"/>
              </a:spcBef>
              <a:buFont typeface="Arial" charset="0"/>
              <a:buChar char="•"/>
              <a:tabLst>
                <a:tab pos="625475" algn="l"/>
              </a:tabLst>
            </a:pPr>
            <a:r>
              <a:rPr lang="hu-HU" sz="2400"/>
              <a:t>OSZK</a:t>
            </a:r>
          </a:p>
          <a:p>
            <a:pPr marL="457200" indent="-457200" defTabSz="449263">
              <a:spcBef>
                <a:spcPct val="40000"/>
              </a:spcBef>
              <a:buFont typeface="Arial" charset="0"/>
              <a:buChar char="•"/>
              <a:tabLst>
                <a:tab pos="625475" algn="l"/>
              </a:tabLst>
            </a:pPr>
            <a:r>
              <a:rPr lang="hu-HU" sz="2400"/>
              <a:t>SZIE; 4233 online dokumentum a katalógusban</a:t>
            </a:r>
          </a:p>
          <a:p>
            <a:pPr marL="777875" lvl="1" indent="-377825" defTabSz="449263">
              <a:spcBef>
                <a:spcPct val="20000"/>
              </a:spcBef>
              <a:buFont typeface="Arial" charset="0"/>
              <a:buChar char="-"/>
              <a:tabLst>
                <a:tab pos="625475" algn="l"/>
              </a:tabLst>
            </a:pPr>
            <a:r>
              <a:rPr lang="hu-HU" sz="2000">
                <a:hlinkClick r:id="rId2"/>
              </a:rPr>
              <a:t>http://szakdolgozat.szerep.sze.hu</a:t>
            </a:r>
            <a:endParaRPr lang="hu-HU" sz="2000"/>
          </a:p>
          <a:p>
            <a:pPr marL="457200" indent="-457200" defTabSz="449263">
              <a:spcBef>
                <a:spcPct val="40000"/>
              </a:spcBef>
              <a:buFont typeface="Arial" charset="0"/>
              <a:buChar char="•"/>
              <a:tabLst>
                <a:tab pos="625475" algn="l"/>
              </a:tabLst>
            </a:pPr>
            <a:r>
              <a:rPr lang="hu-HU" sz="2400"/>
              <a:t>Dr Kovács Pál Könyvtár Digitális Könyvtár, Győr</a:t>
            </a:r>
          </a:p>
          <a:p>
            <a:pPr marL="777875" lvl="1" indent="-377825" defTabSz="449263">
              <a:spcBef>
                <a:spcPct val="20000"/>
              </a:spcBef>
              <a:buFont typeface="Arial" charset="0"/>
              <a:buChar char="-"/>
              <a:tabLst>
                <a:tab pos="625475" algn="l"/>
              </a:tabLst>
            </a:pPr>
            <a:r>
              <a:rPr lang="hu-HU" sz="2000">
                <a:hlinkClick r:id="rId3"/>
              </a:rPr>
              <a:t>http://edok.gyorikonyvtar.hu/jadox/portal/</a:t>
            </a:r>
            <a:endParaRPr lang="hu-HU" sz="2000"/>
          </a:p>
          <a:p>
            <a:pPr marL="777875" lvl="1" indent="-377825" defTabSz="449263">
              <a:spcBef>
                <a:spcPct val="20000"/>
              </a:spcBef>
              <a:buFont typeface="Arial" charset="0"/>
              <a:buChar char="-"/>
              <a:tabLst>
                <a:tab pos="625475" algn="l"/>
              </a:tabLst>
            </a:pPr>
            <a:r>
              <a:rPr lang="hu-HU" sz="2000"/>
              <a:t>Digitalizált könyvek, folyóiratok, képeslapok, fotók</a:t>
            </a:r>
          </a:p>
          <a:p>
            <a:pPr marL="457200" indent="-457200" defTabSz="449263">
              <a:spcBef>
                <a:spcPct val="40000"/>
              </a:spcBef>
              <a:buFont typeface="Arial" charset="0"/>
              <a:buChar char="•"/>
              <a:tabLst>
                <a:tab pos="625475" algn="l"/>
              </a:tabLst>
            </a:pPr>
            <a:r>
              <a:rPr lang="hu-HU" sz="2400"/>
              <a:t>SZTE Contenta</a:t>
            </a:r>
          </a:p>
          <a:p>
            <a:pPr marL="777875" lvl="1" indent="-377825" defTabSz="449263">
              <a:spcBef>
                <a:spcPct val="20000"/>
              </a:spcBef>
              <a:buFont typeface="Arial" charset="0"/>
              <a:buChar char="-"/>
              <a:tabLst>
                <a:tab pos="625475" algn="l"/>
              </a:tabLst>
            </a:pPr>
            <a:r>
              <a:rPr lang="hu-HU" sz="2000">
                <a:hlinkClick r:id="rId4"/>
              </a:rPr>
              <a:t>http://contenta.ek.szte.hu</a:t>
            </a:r>
            <a:endParaRPr lang="hu-HU" sz="2000"/>
          </a:p>
          <a:p>
            <a:pPr marL="777875" lvl="1" indent="-377825" defTabSz="449263">
              <a:spcBef>
                <a:spcPct val="20000"/>
              </a:spcBef>
              <a:buFont typeface="Arial" charset="0"/>
              <a:buChar char="-"/>
              <a:tabLst>
                <a:tab pos="625475" algn="l"/>
              </a:tabLst>
            </a:pPr>
            <a:r>
              <a:rPr lang="hu-HU" sz="2000"/>
              <a:t>Diplomamunkák, szakdolgozatok, e-tananyag, egyetemi kiadványok</a:t>
            </a:r>
          </a:p>
          <a:p>
            <a:pPr marL="457200" indent="-457200" defTabSz="449263">
              <a:spcBef>
                <a:spcPct val="40000"/>
              </a:spcBef>
              <a:buFont typeface="Arial" charset="0"/>
              <a:buChar char="•"/>
              <a:tabLst>
                <a:tab pos="625475" algn="l"/>
              </a:tabLst>
            </a:pPr>
            <a:r>
              <a:rPr lang="hu-HU" sz="2400"/>
              <a:t>Vörösmarty Mihály Könyvtár, Székesfehérvár</a:t>
            </a:r>
          </a:p>
          <a:p>
            <a:pPr marL="777875" lvl="1" indent="-377825" defTabSz="449263">
              <a:spcBef>
                <a:spcPct val="20000"/>
              </a:spcBef>
              <a:buFont typeface="Arial" charset="0"/>
              <a:buChar char="-"/>
              <a:tabLst>
                <a:tab pos="625475" algn="l"/>
              </a:tabLst>
            </a:pPr>
            <a:r>
              <a:rPr lang="hu-HU" sz="2000">
                <a:hlinkClick r:id="rId5"/>
              </a:rPr>
              <a:t>http://www.fejerkszr.hu/kivonat-a-gyujtokori-szabalyzatbol</a:t>
            </a:r>
            <a:endParaRPr lang="hu-HU" sz="2000"/>
          </a:p>
        </p:txBody>
      </p:sp>
      <p:sp>
        <p:nvSpPr>
          <p:cNvPr id="106525" name="Dia számának helye 4"/>
          <p:cNvSpPr txBox="1">
            <a:spLocks noGrp="1"/>
          </p:cNvSpPr>
          <p:nvPr/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811BD08F-FB8D-41D9-A4E7-5ABF0CA20787}" type="slidenum">
              <a:rPr lang="en-US" altLang="hu-HU" sz="1400">
                <a:solidFill>
                  <a:srgbClr val="000000"/>
                </a:solidFill>
              </a:rPr>
              <a:pPr algn="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6</a:t>
            </a:fld>
            <a:endParaRPr lang="en-US" altLang="hu-HU" sz="1400">
              <a:solidFill>
                <a:srgbClr val="000000"/>
              </a:solidFill>
            </a:endParaRPr>
          </a:p>
        </p:txBody>
      </p:sp>
      <p:pic>
        <p:nvPicPr>
          <p:cNvPr id="106527" name="Kép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1125538"/>
            <a:ext cx="8677275" cy="50895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6528" name="Kép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7338" y="2574925"/>
            <a:ext cx="8748712" cy="35909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4213" y="844550"/>
            <a:ext cx="7920037" cy="601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30" name="Kép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5650" y="871538"/>
            <a:ext cx="7704138" cy="58705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6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36" name="Text Box 12"/>
          <p:cNvSpPr txBox="1">
            <a:spLocks noChangeArrowheads="1"/>
          </p:cNvSpPr>
          <p:nvPr/>
        </p:nvSpPr>
        <p:spPr bwMode="auto">
          <a:xfrm>
            <a:off x="611188" y="1325563"/>
            <a:ext cx="8208962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5113" indent="-265113" algn="ctr">
              <a:spcAft>
                <a:spcPct val="50000"/>
              </a:spcAft>
            </a:pPr>
            <a:r>
              <a:rPr lang="hu-HU" sz="2600" b="1"/>
              <a:t>Digitalizálás kontra digitális tartalom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400"/>
              <a:t>2017. Közgyűjteményi Digitalizálási Stratégia</a:t>
            </a:r>
          </a:p>
          <a:p>
            <a:pPr lvl="1">
              <a:spcAft>
                <a:spcPct val="50000"/>
              </a:spcAft>
              <a:buFont typeface="Arial" charset="0"/>
              <a:buChar char="-"/>
            </a:pPr>
            <a:r>
              <a:rPr lang="hu-HU"/>
              <a:t> „A Közgyűjteményi Digitalizálási Stratégia (KDS) célja, hogy biztosított legyen a nemzeti kultúrális kincseink, a közgyűjteményi tartalmak minél szélesebb körű, akadálytalan hozzáférése a kultúrafogyasztók számára.”</a:t>
            </a:r>
          </a:p>
          <a:p>
            <a:pPr lvl="1">
              <a:spcAft>
                <a:spcPct val="50000"/>
              </a:spcAft>
              <a:buFont typeface="Arial" charset="0"/>
              <a:buChar char="-"/>
            </a:pPr>
            <a:r>
              <a:rPr lang="hu-HU"/>
              <a:t> </a:t>
            </a:r>
            <a:r>
              <a:rPr lang="hu-HU">
                <a:hlinkClick r:id="rId2"/>
              </a:rPr>
              <a:t>https://digitalisjoletprogram.hu/hu/tartalom/kds-kozgyujtemenyi-digitalizalasi-strategia</a:t>
            </a:r>
            <a:r>
              <a:rPr lang="hu-HU"/>
              <a:t>  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400"/>
              <a:t>OSZK digitalizálási stratégiája 2017-2025.</a:t>
            </a:r>
          </a:p>
          <a:p>
            <a:pPr lvl="1">
              <a:spcAft>
                <a:spcPct val="50000"/>
              </a:spcAft>
              <a:buFont typeface="Arial" charset="0"/>
              <a:buChar char="-"/>
            </a:pPr>
            <a:r>
              <a:rPr lang="hu-HU"/>
              <a:t> </a:t>
            </a:r>
            <a:r>
              <a:rPr lang="hu-HU">
                <a:hlinkClick r:id="rId3"/>
              </a:rPr>
              <a:t>http://www.oszk.hu/okr-szakmai-anyagok</a:t>
            </a:r>
            <a:r>
              <a:rPr lang="hu-HU"/>
              <a:t> 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400"/>
              <a:t>Országos Könyvtári Digitalizálási Stratégia</a:t>
            </a:r>
          </a:p>
          <a:p>
            <a:pPr lvl="1">
              <a:spcAft>
                <a:spcPct val="50000"/>
              </a:spcAft>
              <a:buFont typeface="Arial" charset="0"/>
              <a:buChar char="-"/>
            </a:pPr>
            <a:r>
              <a:rPr lang="hu-HU"/>
              <a:t> Készülőben...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2"/>
          <p:cNvSpPr txBox="1">
            <a:spLocks noChangeArrowheads="1"/>
          </p:cNvSpPr>
          <p:nvPr/>
        </p:nvSpPr>
        <p:spPr bwMode="auto">
          <a:xfrm>
            <a:off x="611188" y="1325563"/>
            <a:ext cx="7921625" cy="450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5113" indent="-265113" algn="ctr">
              <a:spcAft>
                <a:spcPct val="50000"/>
              </a:spcAft>
            </a:pPr>
            <a:r>
              <a:rPr lang="hu-HU" sz="2600" b="1"/>
              <a:t>Digitális megőrzési programok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400"/>
              <a:t>USA: Digital Preservation program, 2000-</a:t>
            </a:r>
          </a:p>
          <a:p>
            <a:pPr lvl="1">
              <a:spcAft>
                <a:spcPct val="50000"/>
              </a:spcAft>
              <a:buFont typeface="Arial" charset="0"/>
              <a:buChar char="-"/>
            </a:pPr>
            <a:r>
              <a:rPr lang="hu-HU"/>
              <a:t> </a:t>
            </a:r>
            <a:r>
              <a:rPr lang="en-US"/>
              <a:t>The goal of the National Digital Information Infrastructure and Preservation Program was to implement a national strategy to collect, preserve and make available significant digital content, especially information that is created in digital form only, for current and future generations.</a:t>
            </a:r>
            <a:endParaRPr lang="hu-HU"/>
          </a:p>
          <a:p>
            <a:pPr lvl="1">
              <a:spcAft>
                <a:spcPct val="50000"/>
              </a:spcAft>
              <a:buFont typeface="Arial" charset="0"/>
              <a:buChar char="-"/>
            </a:pPr>
            <a:r>
              <a:rPr lang="hu-HU"/>
              <a:t> </a:t>
            </a:r>
            <a:r>
              <a:rPr lang="hu-HU">
                <a:hlinkClick r:id="rId2"/>
              </a:rPr>
              <a:t>http://digitalpreservation.gov</a:t>
            </a:r>
            <a:r>
              <a:rPr lang="hu-HU"/>
              <a:t> </a:t>
            </a:r>
          </a:p>
          <a:p>
            <a:pPr marL="265113" indent="-265113">
              <a:spcBef>
                <a:spcPct val="30000"/>
              </a:spcBef>
              <a:spcAft>
                <a:spcPct val="50000"/>
              </a:spcAft>
              <a:buFontTx/>
              <a:buChar char="•"/>
            </a:pPr>
            <a:r>
              <a:rPr lang="hu-HU" sz="2400"/>
              <a:t>Németország: NESTOR</a:t>
            </a:r>
          </a:p>
          <a:p>
            <a:pPr lvl="1">
              <a:spcAft>
                <a:spcPct val="50000"/>
              </a:spcAft>
              <a:buFont typeface="Arial" charset="0"/>
              <a:buChar char="-"/>
            </a:pPr>
            <a:r>
              <a:rPr lang="hu-HU"/>
              <a:t> </a:t>
            </a:r>
            <a:r>
              <a:rPr lang="hu-HU">
                <a:hlinkClick r:id="rId3"/>
              </a:rPr>
              <a:t>http://www.langzeitarchivierung.de</a:t>
            </a:r>
            <a:r>
              <a:rPr lang="hu-HU"/>
              <a:t>  </a:t>
            </a:r>
          </a:p>
          <a:p>
            <a:pPr marL="265113" indent="-265113">
              <a:spcAft>
                <a:spcPct val="50000"/>
              </a:spcAft>
              <a:buFont typeface="Wingdings" pitchFamily="2" charset="2"/>
              <a:buChar char="Ø"/>
            </a:pPr>
            <a:endParaRPr lang="hu-HU"/>
          </a:p>
        </p:txBody>
      </p:sp>
      <p:pic>
        <p:nvPicPr>
          <p:cNvPr id="10854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8" y="66675"/>
            <a:ext cx="8964612" cy="66754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468313" y="1295400"/>
            <a:ext cx="8208962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5113" indent="-265113" algn="ctr">
              <a:spcAft>
                <a:spcPct val="50000"/>
              </a:spcAft>
            </a:pPr>
            <a:r>
              <a:rPr lang="hu-HU" sz="2600" b="1"/>
              <a:t>Lépések az OSZK-ban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sz="2400" b="1"/>
              <a:t>Dokumentumok</a:t>
            </a:r>
            <a:r>
              <a:rPr lang="hu-HU" sz="2400"/>
              <a:t> archiválása</a:t>
            </a:r>
          </a:p>
          <a:p>
            <a:pPr marL="265113" indent="-265113">
              <a:spcAft>
                <a:spcPct val="30000"/>
              </a:spcAft>
              <a:buFontTx/>
              <a:buChar char="•"/>
            </a:pPr>
            <a:r>
              <a:rPr lang="hu-HU" sz="2400"/>
              <a:t>Digitális könyvek – 1994-99- </a:t>
            </a:r>
            <a:r>
              <a:rPr lang="hu-HU" sz="2400">
                <a:hlinkClick r:id="rId2"/>
              </a:rPr>
              <a:t>MEK.oszk.hu</a:t>
            </a:r>
            <a:endParaRPr lang="hu-HU" sz="2400"/>
          </a:p>
          <a:p>
            <a:pPr lvl="1">
              <a:spcAft>
                <a:spcPct val="50000"/>
              </a:spcAft>
              <a:buFont typeface="Arial" charset="0"/>
              <a:buChar char="-"/>
            </a:pPr>
            <a:r>
              <a:rPr lang="hu-HU" sz="2100"/>
              <a:t> digitalizált ill. digitálisan terjesztett kiadványok</a:t>
            </a:r>
          </a:p>
          <a:p>
            <a:pPr marL="265113" indent="-265113">
              <a:spcAft>
                <a:spcPct val="30000"/>
              </a:spcAft>
              <a:buFontTx/>
              <a:buChar char="•"/>
            </a:pPr>
            <a:r>
              <a:rPr lang="hu-HU" sz="2400"/>
              <a:t>Digitális könyvek – 2008- </a:t>
            </a:r>
            <a:r>
              <a:rPr lang="hu-HU" sz="2400">
                <a:hlinkClick r:id="rId3"/>
              </a:rPr>
              <a:t>OSZKDK.oszk.hu</a:t>
            </a:r>
            <a:endParaRPr lang="hu-HU" sz="2400"/>
          </a:p>
          <a:p>
            <a:pPr lvl="1">
              <a:spcAft>
                <a:spcPct val="50000"/>
              </a:spcAft>
              <a:buFont typeface="Arial" charset="0"/>
              <a:buChar char="-"/>
            </a:pPr>
            <a:r>
              <a:rPr lang="hu-HU" sz="2100"/>
              <a:t> e-könyvek kötelespéldányai</a:t>
            </a:r>
          </a:p>
          <a:p>
            <a:pPr marL="265113" indent="-265113">
              <a:spcAft>
                <a:spcPct val="30000"/>
              </a:spcAft>
              <a:buFontTx/>
              <a:buChar char="•"/>
            </a:pPr>
            <a:r>
              <a:rPr lang="hu-HU" sz="2400"/>
              <a:t>Digitális időszaki kiadványok – 2004- </a:t>
            </a:r>
            <a:r>
              <a:rPr lang="hu-HU" sz="2400">
                <a:hlinkClick r:id="rId4"/>
              </a:rPr>
              <a:t>EPA.oszk.hu</a:t>
            </a:r>
            <a:endParaRPr lang="hu-HU" sz="2400"/>
          </a:p>
          <a:p>
            <a:pPr lvl="1">
              <a:spcAft>
                <a:spcPct val="50000"/>
              </a:spcAft>
              <a:buFont typeface="Arial" charset="0"/>
              <a:buChar char="-"/>
            </a:pPr>
            <a:r>
              <a:rPr lang="hu-HU" sz="2100"/>
              <a:t> archiválás szám (de ha lehetséges: cikk) szinten</a:t>
            </a:r>
          </a:p>
          <a:p>
            <a:pPr marL="265113" indent="-265113">
              <a:spcAft>
                <a:spcPct val="30000"/>
              </a:spcAft>
              <a:buFontTx/>
              <a:buChar char="•"/>
            </a:pPr>
            <a:r>
              <a:rPr lang="hu-HU" sz="2400"/>
              <a:t>Digitális képek – 2007- </a:t>
            </a:r>
            <a:r>
              <a:rPr lang="hu-HU" sz="2400">
                <a:hlinkClick r:id="rId5"/>
              </a:rPr>
              <a:t>DKA.oszk.hu</a:t>
            </a:r>
            <a:endParaRPr lang="hu-HU" sz="2400"/>
          </a:p>
          <a:p>
            <a:pPr marL="265113" indent="-265113">
              <a:spcAft>
                <a:spcPct val="30000"/>
              </a:spcAft>
              <a:buFontTx/>
              <a:buChar char="•"/>
            </a:pPr>
            <a:r>
              <a:rPr lang="hu-HU" sz="2400"/>
              <a:t>Új kötelespéldány jogszabály 2018 (?)</a:t>
            </a:r>
          </a:p>
        </p:txBody>
      </p:sp>
      <p:pic>
        <p:nvPicPr>
          <p:cNvPr id="110595" name="Kép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5288" y="1268413"/>
            <a:ext cx="8213725" cy="54641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0596" name="Kép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98563" y="692150"/>
            <a:ext cx="6613525" cy="61388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0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 3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3399"/>
      </a:hlink>
      <a:folHlink>
        <a:srgbClr val="800080"/>
      </a:folHlink>
    </a:clrScheme>
    <a:fontScheme name="Office-tém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-téma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2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3333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3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3399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-téma">
  <a:themeElements>
    <a:clrScheme name="1_Office-téma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-tém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-téma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ffice-téma 2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3333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ffice-téma 3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3399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-téma">
  <a:themeElements>
    <a:clrScheme name="2_Office-téma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-tém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Office-téma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Office-téma 2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3333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Office-téma 3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3399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-téma">
  <a:themeElements>
    <a:clrScheme name="3_Office-téma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-tém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Office-téma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Office-téma 2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3333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Office-téma 3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3399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ffice-téma">
  <a:themeElements>
    <a:clrScheme name="4_Office-téma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Office-tém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Office-téma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Office-téma 2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3333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Office-téma 3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3399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Office-téma">
  <a:themeElements>
    <a:clrScheme name="5_Office-téma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_Office-tém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Office-téma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Office-téma 2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3333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Office-téma 3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3399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Office-téma">
  <a:themeElements>
    <a:clrScheme name="6_Office-téma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6_Office-tém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Office-téma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Office-téma 2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3333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Office-téma 3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3399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Office-téma">
  <a:themeElements>
    <a:clrScheme name="7_Office-téma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7_Office-tém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Office-téma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Office-téma 2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3333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Office-téma 3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3399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-téma 3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3399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OSZK</Template>
  <TotalTime>402</TotalTime>
  <Words>1015</Words>
  <Application>Microsoft Office PowerPoint</Application>
  <PresentationFormat>Diavetítés a képernyőre (4:3 oldalarány)</PresentationFormat>
  <Paragraphs>126</Paragraphs>
  <Slides>26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Tervezősablon</vt:lpstr>
      </vt:variant>
      <vt:variant>
        <vt:i4>8</vt:i4>
      </vt:variant>
      <vt:variant>
        <vt:lpstr>Diacímek</vt:lpstr>
      </vt:variant>
      <vt:variant>
        <vt:i4>26</vt:i4>
      </vt:variant>
    </vt:vector>
  </HeadingPairs>
  <TitlesOfParts>
    <vt:vector size="40" baseType="lpstr">
      <vt:lpstr>Arial</vt:lpstr>
      <vt:lpstr>Calibri</vt:lpstr>
      <vt:lpstr>Copperplate Gothic Bold</vt:lpstr>
      <vt:lpstr>Times New Roman</vt:lpstr>
      <vt:lpstr>Tunga</vt:lpstr>
      <vt:lpstr>Wingdings</vt:lpstr>
      <vt:lpstr>Office-téma</vt:lpstr>
      <vt:lpstr>1_Office-téma</vt:lpstr>
      <vt:lpstr>2_Office-téma</vt:lpstr>
      <vt:lpstr>3_Office-téma</vt:lpstr>
      <vt:lpstr>4_Office-téma</vt:lpstr>
      <vt:lpstr>5_Office-téma</vt:lpstr>
      <vt:lpstr>6_Office-téma</vt:lpstr>
      <vt:lpstr>7_Office-téma</vt:lpstr>
      <vt:lpstr>Ki őrzi meg a helyi webet?  Helyismereti vonatkozású internetes  tartalmak archiválása  webaratással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</vt:vector>
  </TitlesOfParts>
  <Company>MEK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DL</dc:creator>
  <cp:lastModifiedBy>DL</cp:lastModifiedBy>
  <cp:revision>75</cp:revision>
  <dcterms:created xsi:type="dcterms:W3CDTF">2018-07-08T06:56:54Z</dcterms:created>
  <dcterms:modified xsi:type="dcterms:W3CDTF">2018-07-22T21:39:46Z</dcterms:modified>
</cp:coreProperties>
</file>