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8" r:id="rId16"/>
    <p:sldId id="269" r:id="rId17"/>
    <p:sldId id="276" r:id="rId18"/>
    <p:sldId id="271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8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CD3662-C46C-4051-B8A4-3BF958F3AA2D}" type="datetimeFigureOut">
              <a:rPr lang="hu-HU"/>
              <a:pPr>
                <a:defRPr/>
              </a:pPr>
              <a:t>2019.05.29.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084E4A3-306D-4147-9B52-A876EC62BB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BECFE-DA0B-48BF-9021-B2F433B3C1E6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40D4D-0A98-4DE2-97DF-DC40BAC0982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3777C-B001-4777-93A1-F84458EE4DBA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B4668-ED88-42D3-A2E2-7FB1F672F2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4D0EE-02DA-47C9-8586-9CB4CFD0ED29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6E44-CF72-4764-97AE-9A0893B37E3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6A75-B53E-4A75-B281-8406FC83F7C2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0C348-0A81-4146-8555-4C97EC89CE6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072DC-24E2-4DB5-BAEE-C5D8634F3461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02642-8A38-4805-87CF-5CC7676DE0E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DBE29-6236-4A5F-B7C7-7FB28731E20E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8F36E-A370-4CDB-8F28-DC3DC12C59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09E1-674D-4B5E-8D0D-FBE132AC8EED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91A40-D9C3-4EFE-B722-DB9723F619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0C069-7C22-45F4-BC00-D8B1B48D6E5E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5965E-FC5E-4D9D-96CD-D5F9FC4288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AFC0C-02EA-4C6A-9208-3AE94EE455D6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EDBEE-F6B3-4AD1-87E1-EF30438D345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C009F-0741-4673-8B2B-6309FAA54CE5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6B4FD-094B-4BB8-B4DA-7F395D1C41F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2FB5A-C929-481B-9A4A-B607F96BE9D9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A014-86DB-4527-8601-39E8E68B9A5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F1EEA5-66DC-46F7-A16A-691067431BEC}" type="datetime1">
              <a:rPr lang="hu-HU"/>
              <a:pPr/>
              <a:t>2019.05.29.</a:t>
            </a:fld>
            <a:endParaRPr lang="hu-HU"/>
          </a:p>
        </p:txBody>
      </p:sp>
      <p:sp>
        <p:nvSpPr>
          <p:cNvPr id="1029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1030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555836-D2AC-4FB8-ABB3-E329872839D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bcd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demo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ia@mek.oszk.hu" TargetMode="External"/><Relationship Id="rId4" Type="http://schemas.openxmlformats.org/officeDocument/2006/relationships/hyperlink" Target="http://mekosztaly.oszk.hu/mia/doc/webarchivalas-irodalom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cklinko.com/google-ranking-facto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research/publications/2018/oclcresearch-descriptive-metadata.html" TargetMode="External"/><Relationship Id="rId2" Type="http://schemas.openxmlformats.org/officeDocument/2006/relationships/hyperlink" Target="https://www.iso.org/standard/5521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ites.google.com/site/nyarc3/web-archiving/8-metadata-for-web-archiv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dem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1143000" y="950913"/>
            <a:ext cx="6858000" cy="25590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Metadata supported </a:t>
            </a: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full-text search </a:t>
            </a: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 web archive</a:t>
            </a:r>
            <a:endParaRPr lang="hu-H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Alcím 2"/>
          <p:cNvSpPr>
            <a:spLocks/>
          </p:cNvSpPr>
          <p:nvPr/>
        </p:nvSpPr>
        <p:spPr bwMode="auto">
          <a:xfrm>
            <a:off x="169863" y="5272088"/>
            <a:ext cx="5607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Márton Németh</a:t>
            </a: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László Drótos</a:t>
            </a:r>
            <a:b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1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600">
                <a:latin typeface="Calibri" pitchFamily="34" charset="0"/>
              </a:rPr>
              <a:t>National Széchényi Library</a:t>
            </a:r>
            <a:r>
              <a:rPr lang="hu-HU" sz="2600">
                <a:latin typeface="Calibri" pitchFamily="34" charset="0"/>
              </a:rPr>
              <a:t/>
            </a:r>
            <a:br>
              <a:rPr lang="hu-HU" sz="2600">
                <a:latin typeface="Calibri" pitchFamily="34" charset="0"/>
              </a:rPr>
            </a:br>
            <a:r>
              <a:rPr lang="hu-HU" sz="2600">
                <a:latin typeface="Calibri" pitchFamily="34" charset="0"/>
              </a:rPr>
              <a:t>Hungary</a:t>
            </a:r>
            <a:endParaRPr lang="en-GB" sz="2600">
              <a:latin typeface="Calibri" pitchFamily="34" charset="0"/>
            </a:endParaRPr>
          </a:p>
        </p:txBody>
      </p:sp>
      <p:pic>
        <p:nvPicPr>
          <p:cNvPr id="14339" name="Picture 2" descr="OSZK WebarchÃ­vum"/>
          <p:cNvPicPr>
            <a:picLocks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6742113" y="5303838"/>
            <a:ext cx="219551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F7197-FE8A-41D2-AAA7-1152DEE697C9}" type="slidenum">
              <a:rPr lang="hu-HU"/>
              <a:pPr/>
              <a:t>10</a:t>
            </a:fld>
            <a:endParaRPr lang="hu-HU"/>
          </a:p>
        </p:txBody>
      </p:sp>
      <p:pic>
        <p:nvPicPr>
          <p:cNvPr id="2355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7788"/>
            <a:ext cx="7777162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222500" y="6375400"/>
            <a:ext cx="4699000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mia.xsd file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 (website level)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7E6658-CD8B-4CF4-870A-92F8BE070E4C}" type="slidenum">
              <a:rPr lang="hu-HU"/>
              <a:pPr/>
              <a:t>11</a:t>
            </a:fld>
            <a:endParaRPr lang="hu-HU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115888"/>
            <a:ext cx="7100888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78000" y="5942013"/>
            <a:ext cx="5586413" cy="366712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a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snippet 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from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 the public demo collection webpage</a:t>
            </a:r>
            <a:endParaRPr lang="hu-HU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251075" y="6381750"/>
            <a:ext cx="469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Calibri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00075" y="6453188"/>
            <a:ext cx="79422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700">
                <a:latin typeface="Calibri" pitchFamily="34" charset="0"/>
              </a:rPr>
              <a:t>icons: </a:t>
            </a:r>
            <a:r>
              <a:rPr lang="en-US" sz="1700">
                <a:solidFill>
                  <a:srgbClr val="FF0000"/>
                </a:solidFill>
                <a:latin typeface="Calibri" pitchFamily="34" charset="0"/>
              </a:rPr>
              <a:t>archived</a:t>
            </a:r>
            <a:r>
              <a:rPr lang="hu-HU" sz="1700">
                <a:latin typeface="Calibri" pitchFamily="34" charset="0"/>
              </a:rPr>
              <a:t> </a:t>
            </a:r>
            <a:r>
              <a:rPr lang="en-US" sz="1700">
                <a:latin typeface="Calibri" pitchFamily="34" charset="0"/>
              </a:rPr>
              <a:t>| </a:t>
            </a:r>
            <a:r>
              <a:rPr lang="en-US" sz="1700">
                <a:solidFill>
                  <a:srgbClr val="0066CC"/>
                </a:solidFill>
                <a:latin typeface="Calibri" pitchFamily="34" charset="0"/>
              </a:rPr>
              <a:t>screenshot</a:t>
            </a:r>
            <a:r>
              <a:rPr lang="hu-HU" sz="1700">
                <a:latin typeface="Calibri" pitchFamily="34" charset="0"/>
              </a:rPr>
              <a:t> </a:t>
            </a:r>
            <a:r>
              <a:rPr lang="en-US" sz="1700">
                <a:latin typeface="Calibri" pitchFamily="34" charset="0"/>
              </a:rPr>
              <a:t>| </a:t>
            </a:r>
            <a:r>
              <a:rPr lang="en-US" sz="1700">
                <a:solidFill>
                  <a:srgbClr val="DCC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linkgraph</a:t>
            </a:r>
            <a:r>
              <a:rPr lang="hu-HU" sz="1700">
                <a:latin typeface="Calibri" pitchFamily="34" charset="0"/>
              </a:rPr>
              <a:t> </a:t>
            </a:r>
            <a:r>
              <a:rPr lang="en-US" sz="1700">
                <a:latin typeface="Calibri" pitchFamily="34" charset="0"/>
              </a:rPr>
              <a:t>| </a:t>
            </a:r>
            <a:r>
              <a:rPr lang="hu-HU" sz="1700">
                <a:solidFill>
                  <a:srgbClr val="660066"/>
                </a:solidFill>
                <a:latin typeface="Calibri" pitchFamily="34" charset="0"/>
              </a:rPr>
              <a:t>Internet Archive</a:t>
            </a:r>
            <a:r>
              <a:rPr lang="hu-HU" sz="1700">
                <a:latin typeface="Calibri" pitchFamily="34" charset="0"/>
              </a:rPr>
              <a:t> </a:t>
            </a:r>
            <a:r>
              <a:rPr lang="en-US" sz="1700">
                <a:latin typeface="Calibri" pitchFamily="34" charset="0"/>
              </a:rPr>
              <a:t>| </a:t>
            </a:r>
            <a:r>
              <a:rPr lang="hu-HU" sz="1700">
                <a:solidFill>
                  <a:srgbClr val="006600"/>
                </a:solidFill>
                <a:latin typeface="Calibri" pitchFamily="34" charset="0"/>
              </a:rPr>
              <a:t>original</a:t>
            </a:r>
            <a:r>
              <a:rPr lang="hu-HU" sz="1700">
                <a:latin typeface="Calibri" pitchFamily="34" charset="0"/>
              </a:rPr>
              <a:t> </a:t>
            </a:r>
            <a:r>
              <a:rPr lang="en-US" sz="1700">
                <a:latin typeface="Calibri" pitchFamily="34" charset="0"/>
              </a:rPr>
              <a:t>| </a:t>
            </a:r>
            <a:r>
              <a:rPr lang="hu-HU" sz="1700">
                <a:solidFill>
                  <a:srgbClr val="996633"/>
                </a:solidFill>
                <a:latin typeface="Calibri" pitchFamily="34" charset="0"/>
              </a:rPr>
              <a:t>metadata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7B85B-F0E0-4C0B-90F9-3E29C84988CE}" type="slidenum">
              <a:rPr lang="hu-HU"/>
              <a:pPr/>
              <a:t>12</a:t>
            </a:fld>
            <a:endParaRPr lang="hu-HU"/>
          </a:p>
        </p:txBody>
      </p:sp>
      <p:pic>
        <p:nvPicPr>
          <p:cNvPr id="25602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314325"/>
            <a:ext cx="572293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222500" y="6165850"/>
            <a:ext cx="4699000" cy="641350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metadata of the 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Óbuda Museum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’s blog </a:t>
            </a:r>
            <a:br>
              <a:rPr lang="en-US" b="1">
                <a:solidFill>
                  <a:schemeClr val="hlink"/>
                </a:solidFill>
                <a:latin typeface="Calibri" pitchFamily="34" charset="0"/>
              </a:rPr>
            </a:b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(original XML and converted HTML format)</a:t>
            </a:r>
            <a:endParaRPr lang="hu-HU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560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128588"/>
            <a:ext cx="6089650" cy="5730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963" y="1588"/>
            <a:ext cx="5967412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089C9-6A78-4433-A430-105F15EB1FA5}" type="slidenum">
              <a:rPr lang="hu-HU"/>
              <a:pPr/>
              <a:t>13</a:t>
            </a:fld>
            <a:endParaRPr lang="hu-HU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330325" y="6165850"/>
            <a:ext cx="6483350" cy="641350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filtering options by topic, subtopic, genre and type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,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b="1">
                <a:solidFill>
                  <a:schemeClr val="hlink"/>
                </a:solidFill>
                <a:latin typeface="Calibri" pitchFamily="34" charset="0"/>
              </a:rPr>
            </a:b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(in-house developed Solr-based full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-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text search engine)</a:t>
            </a:r>
            <a:endParaRPr lang="hu-HU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6628" name="Szövegdoboz 1"/>
          <p:cNvSpPr txBox="1">
            <a:spLocks noChangeArrowheads="1"/>
          </p:cNvSpPr>
          <p:nvPr/>
        </p:nvSpPr>
        <p:spPr bwMode="auto">
          <a:xfrm>
            <a:off x="7356475" y="1062038"/>
            <a:ext cx="18494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300">
                <a:latin typeface="Calibri" pitchFamily="34" charset="0"/>
              </a:rPr>
              <a:t>The unified name of 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the original web site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(blue in white) comes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from the XML metadata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record</a:t>
            </a:r>
          </a:p>
        </p:txBody>
      </p:sp>
      <p:sp>
        <p:nvSpPr>
          <p:cNvPr id="26629" name="Szövegdoboz 2"/>
          <p:cNvSpPr txBox="1">
            <a:spLocks noChangeArrowheads="1"/>
          </p:cNvSpPr>
          <p:nvPr/>
        </p:nvSpPr>
        <p:spPr bwMode="auto">
          <a:xfrm>
            <a:off x="88900" y="1716088"/>
            <a:ext cx="17510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300">
                <a:latin typeface="Calibri" pitchFamily="34" charset="0"/>
              </a:rPr>
              <a:t>Filtering options 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are being generated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from the XML</a:t>
            </a:r>
            <a:br>
              <a:rPr lang="hu-HU" sz="1300">
                <a:latin typeface="Calibri" pitchFamily="34" charset="0"/>
              </a:rPr>
            </a:br>
            <a:r>
              <a:rPr lang="hu-HU" sz="1300">
                <a:latin typeface="Calibri" pitchFamily="34" charset="0"/>
              </a:rPr>
              <a:t>metadata records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884238" y="2697163"/>
            <a:ext cx="468312" cy="1017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4548188" y="1673225"/>
            <a:ext cx="284321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4532313" y="1695450"/>
            <a:ext cx="2870200" cy="1119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4579938" y="1727200"/>
            <a:ext cx="2833687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BE0858-B313-43FD-A742-4D40274EF202}" type="slidenum">
              <a:rPr lang="hu-HU"/>
              <a:pPr/>
              <a:t>14</a:t>
            </a:fld>
            <a:endParaRPr lang="hu-HU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765175" y="706438"/>
            <a:ext cx="78867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hu-HU" sz="4000" smtClean="0"/>
              <a:t>F</a:t>
            </a:r>
            <a:r>
              <a:rPr lang="en-US" sz="4000" smtClean="0"/>
              <a:t>uture plans</a:t>
            </a:r>
            <a:r>
              <a:rPr lang="hu-HU" sz="4000" smtClean="0"/>
              <a:t>: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22338" y="1631950"/>
            <a:ext cx="7243762" cy="4065588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2400" smtClean="0"/>
              <a:t>database and form</a:t>
            </a:r>
            <a:r>
              <a:rPr lang="hu-HU" sz="2400" smtClean="0"/>
              <a:t>-based data entry interface </a:t>
            </a:r>
            <a:br>
              <a:rPr lang="hu-HU" sz="2400" smtClean="0"/>
            </a:br>
            <a:r>
              <a:rPr lang="hu-HU" sz="2400" smtClean="0"/>
              <a:t>(</a:t>
            </a:r>
            <a:r>
              <a:rPr lang="en-US" sz="2400" smtClean="0"/>
              <a:t>as part of the new </a:t>
            </a:r>
            <a:r>
              <a:rPr lang="hu-HU" sz="2400" smtClean="0"/>
              <a:t>nation-wide </a:t>
            </a:r>
            <a:r>
              <a:rPr lang="en-US" sz="2400" smtClean="0"/>
              <a:t>library system</a:t>
            </a:r>
            <a:r>
              <a:rPr lang="hu-HU" sz="2400" smtClean="0"/>
              <a:t>)</a:t>
            </a:r>
          </a:p>
          <a:p>
            <a:pPr eaLnBrk="1" hangingPunct="1">
              <a:spcAft>
                <a:spcPts val="1000"/>
              </a:spcAft>
            </a:pPr>
            <a:r>
              <a:rPr lang="hu-HU" sz="2400" smtClean="0"/>
              <a:t>cooperation with other memory institutions </a:t>
            </a:r>
            <a:br>
              <a:rPr lang="hu-HU" sz="2400" smtClean="0"/>
            </a:br>
            <a:r>
              <a:rPr lang="hu-HU" sz="2400" smtClean="0"/>
              <a:t>(</a:t>
            </a:r>
            <a:r>
              <a:rPr lang="en-US" sz="2400" smtClean="0"/>
              <a:t>e.g. </a:t>
            </a:r>
            <a:r>
              <a:rPr lang="hu-HU" sz="2400" smtClean="0"/>
              <a:t>shared </a:t>
            </a:r>
            <a:r>
              <a:rPr lang="en-US" sz="2400" smtClean="0"/>
              <a:t>cataloging</a:t>
            </a:r>
            <a:r>
              <a:rPr lang="hu-HU" sz="2400" smtClean="0"/>
              <a:t>)</a:t>
            </a:r>
            <a:endParaRPr lang="en-US" sz="2400" smtClean="0"/>
          </a:p>
          <a:p>
            <a:pPr eaLnBrk="1" hangingPunct="1">
              <a:spcAft>
                <a:spcPts val="1000"/>
              </a:spcAft>
            </a:pPr>
            <a:r>
              <a:rPr lang="hu-HU" sz="2400" smtClean="0"/>
              <a:t>automatic and semi-automatic metadata generation (mostly technical and administrative</a:t>
            </a:r>
            <a:r>
              <a:rPr lang="en-US" sz="2400" smtClean="0"/>
              <a:t> data</a:t>
            </a:r>
            <a:r>
              <a:rPr lang="hu-HU" sz="2400" smtClean="0"/>
              <a:t>)</a:t>
            </a:r>
          </a:p>
          <a:p>
            <a:pPr eaLnBrk="1" hangingPunct="1">
              <a:spcAft>
                <a:spcPts val="1000"/>
              </a:spcAft>
            </a:pPr>
            <a:r>
              <a:rPr lang="en-US" sz="2400" smtClean="0"/>
              <a:t>inc</a:t>
            </a:r>
            <a:r>
              <a:rPr lang="hu-HU" sz="2400" smtClean="0"/>
              <a:t>orporate</a:t>
            </a:r>
            <a:r>
              <a:rPr lang="en-US" sz="2400" smtClean="0"/>
              <a:t> metadata of important archived websites into the national bibliography</a:t>
            </a:r>
            <a:endParaRPr lang="hu-HU" sz="2400" smtClean="0"/>
          </a:p>
          <a:p>
            <a:pPr eaLnBrk="1" hangingPunct="1">
              <a:spcAft>
                <a:spcPts val="1000"/>
              </a:spcAft>
            </a:pPr>
            <a:r>
              <a:rPr lang="en-US" sz="2400" smtClean="0"/>
              <a:t>faceted full</a:t>
            </a:r>
            <a:r>
              <a:rPr lang="hu-HU" sz="2400" smtClean="0"/>
              <a:t>-</a:t>
            </a:r>
            <a:r>
              <a:rPr lang="en-US" sz="2400" smtClean="0"/>
              <a:t>text hit lists</a:t>
            </a:r>
            <a:r>
              <a:rPr lang="hu-HU" sz="2400" smtClean="0"/>
              <a:t> filtered by metadata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06032-AF39-43EC-B761-BB17695FFC40}" type="slidenum">
              <a:rPr lang="hu-HU"/>
              <a:pPr/>
              <a:t>15</a:t>
            </a:fld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31800"/>
            <a:ext cx="7886700" cy="119062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Web </a:t>
            </a:r>
            <a:r>
              <a:rPr lang="hu-HU" sz="4000" smtClean="0"/>
              <a:t>a</a:t>
            </a:r>
            <a:r>
              <a:rPr lang="en-US" sz="4000" smtClean="0"/>
              <a:t>rchives and </a:t>
            </a:r>
            <a:r>
              <a:rPr lang="hu-HU" sz="4000" smtClean="0"/>
              <a:t/>
            </a:r>
            <a:br>
              <a:rPr lang="hu-HU" sz="4000" smtClean="0"/>
            </a:br>
            <a:r>
              <a:rPr lang="en-US" sz="4000" smtClean="0"/>
              <a:t>the semantic web</a:t>
            </a:r>
            <a:r>
              <a:rPr lang="hu-HU" sz="4000" smtClean="0"/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905000"/>
            <a:ext cx="5186363" cy="4391025"/>
          </a:xfrm>
        </p:spPr>
        <p:txBody>
          <a:bodyPr>
            <a:spAutoFit/>
          </a:bodyPr>
          <a:lstStyle/>
          <a:p>
            <a:pPr marL="358775" indent="-358775" eaLnBrk="1" hangingPunct="1">
              <a:buFontTx/>
              <a:buChar char="•"/>
            </a:pPr>
            <a:r>
              <a:rPr lang="hu-HU" sz="2100" smtClean="0"/>
              <a:t>T</a:t>
            </a:r>
            <a:r>
              <a:rPr lang="en-US" sz="2100" smtClean="0"/>
              <a:t>he absence of efficient and meaningful exploration methods of the archived content is a really major hurdle in the </a:t>
            </a:r>
            <a:r>
              <a:rPr lang="hu-HU" sz="2100" smtClean="0"/>
              <a:t/>
            </a:r>
            <a:br>
              <a:rPr lang="hu-HU" sz="2100" smtClean="0"/>
            </a:br>
            <a:r>
              <a:rPr lang="en-US" sz="2100" smtClean="0"/>
              <a:t>way to turn web archives to a usable </a:t>
            </a:r>
            <a:r>
              <a:rPr lang="hu-HU" sz="2100" smtClean="0"/>
              <a:t/>
            </a:r>
            <a:br>
              <a:rPr lang="hu-HU" sz="2100" smtClean="0"/>
            </a:br>
            <a:r>
              <a:rPr lang="en-US" sz="2100" smtClean="0"/>
              <a:t>and useful information resource. </a:t>
            </a:r>
            <a:endParaRPr lang="hu-HU" sz="2100" smtClean="0"/>
          </a:p>
          <a:p>
            <a:pPr marL="358775" indent="-358775" eaLnBrk="1" hangingPunct="1">
              <a:buFontTx/>
              <a:buChar char="•"/>
            </a:pPr>
            <a:r>
              <a:rPr lang="en-US" sz="2100" smtClean="0"/>
              <a:t>A major challenge in information science can be the adaptation of semantic web tools and methods to web archive environments. </a:t>
            </a:r>
            <a:endParaRPr lang="hu-HU" sz="2100" smtClean="0"/>
          </a:p>
          <a:p>
            <a:pPr marL="358775" indent="-358775" eaLnBrk="1" hangingPunct="1">
              <a:buFontTx/>
              <a:buChar char="•"/>
            </a:pPr>
            <a:r>
              <a:rPr lang="en-US" sz="2100" smtClean="0"/>
              <a:t>The web archives must be a part of the linked data universe with advanced query and integration capabilities, must be able to directly exploitable by other systems and tools. </a:t>
            </a:r>
            <a:endParaRPr lang="hu-HU" sz="2100" smtClean="0"/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950" y="1708150"/>
            <a:ext cx="36068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F9EB8-0104-47E2-9967-434BA705CF88}" type="slidenum">
              <a:rPr lang="hu-HU"/>
              <a:pPr/>
              <a:t>16</a:t>
            </a:fld>
            <a:endParaRPr lang="hu-H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9450"/>
            <a:ext cx="7886700" cy="695325"/>
          </a:xfrm>
        </p:spPr>
        <p:txBody>
          <a:bodyPr>
            <a:spAutoFit/>
          </a:bodyPr>
          <a:lstStyle/>
          <a:p>
            <a:pPr eaLnBrk="1" hangingPunct="1"/>
            <a:r>
              <a:rPr lang="hu-HU" smtClean="0"/>
              <a:t>Possible methods:</a:t>
            </a:r>
          </a:p>
        </p:txBody>
      </p:sp>
      <p:pic>
        <p:nvPicPr>
          <p:cNvPr id="29699" name="Picture 4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8375" y="2060575"/>
            <a:ext cx="5491163" cy="2360613"/>
          </a:xfrm>
          <a:noFill/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76225" y="1905000"/>
            <a:ext cx="3302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hu-HU" sz="2200">
                <a:latin typeface="Calibri" pitchFamily="34" charset="0"/>
              </a:rPr>
              <a:t>extracting entities</a:t>
            </a:r>
            <a:r>
              <a:rPr lang="en-US" sz="2200">
                <a:latin typeface="Calibri" pitchFamily="34" charset="0"/>
              </a:rPr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latin typeface="Calibri" pitchFamily="34" charset="0"/>
              </a:rPr>
              <a:t>generation of RDF triples;</a:t>
            </a:r>
          </a:p>
          <a:p>
            <a:pPr marL="342900" indent="-342900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latin typeface="Calibri" pitchFamily="34" charset="0"/>
              </a:rPr>
              <a:t>enrichment of entities from external sources;</a:t>
            </a:r>
          </a:p>
          <a:p>
            <a:pPr marL="342900" indent="-342900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latin typeface="Calibri" pitchFamily="34" charset="0"/>
              </a:rPr>
              <a:t>publication of linked data;</a:t>
            </a:r>
          </a:p>
          <a:p>
            <a:pPr marL="342900" indent="-342900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latin typeface="Calibri" pitchFamily="34" charset="0"/>
              </a:rPr>
              <a:t>advanced queries and ranking models based </a:t>
            </a:r>
            <a:br>
              <a:rPr lang="en-US" sz="2200">
                <a:latin typeface="Calibri" pitchFamily="34" charset="0"/>
              </a:rPr>
            </a:br>
            <a:r>
              <a:rPr lang="en-US" sz="2200">
                <a:latin typeface="Calibri" pitchFamily="34" charset="0"/>
              </a:rPr>
              <a:t>on semantic data.</a:t>
            </a:r>
            <a:endParaRPr lang="hu-HU" sz="2200">
              <a:latin typeface="Calibri" pitchFamily="34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716338" y="4646613"/>
            <a:ext cx="50688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latin typeface="Calibri" pitchFamily="34" charset="0"/>
              </a:rPr>
              <a:t> The process of constructing a semantic layer </a:t>
            </a:r>
            <a:br>
              <a:rPr lang="en-US" sz="1900">
                <a:latin typeface="Calibri" pitchFamily="34" charset="0"/>
              </a:rPr>
            </a:br>
            <a:r>
              <a:rPr lang="en-US" sz="1900">
                <a:latin typeface="Calibri" pitchFamily="34" charset="0"/>
              </a:rPr>
              <a:t>in the </a:t>
            </a:r>
            <a:r>
              <a:rPr lang="it-IT" sz="1900">
                <a:latin typeface="Calibri" pitchFamily="34" charset="0"/>
              </a:rPr>
              <a:t>Open Web Archive data model, </a:t>
            </a:r>
            <a:br>
              <a:rPr lang="it-IT" sz="1900">
                <a:latin typeface="Calibri" pitchFamily="34" charset="0"/>
              </a:rPr>
            </a:br>
            <a:r>
              <a:rPr lang="it-IT" sz="1900">
                <a:latin typeface="Calibri" pitchFamily="34" charset="0"/>
              </a:rPr>
              <a:t>proposed by </a:t>
            </a:r>
            <a:r>
              <a:rPr lang="en-GB" sz="1900">
                <a:latin typeface="Calibri" pitchFamily="34" charset="0"/>
              </a:rPr>
              <a:t>Fafalios, Holzmann, et al. in 2018.</a:t>
            </a:r>
            <a:r>
              <a:rPr lang="hu-HU" sz="19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C9340-EBE6-48D0-8CB7-E65D2DCCED05}" type="slidenum">
              <a:rPr lang="hu-HU"/>
              <a:pPr/>
              <a:t>17</a:t>
            </a:fld>
            <a:endParaRPr lang="hu-HU"/>
          </a:p>
        </p:txBody>
      </p:sp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628650" y="706438"/>
            <a:ext cx="78867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hu-HU" sz="4000" smtClean="0"/>
              <a:t>F</a:t>
            </a:r>
            <a:r>
              <a:rPr lang="en-US" sz="4000" smtClean="0"/>
              <a:t>uture plans</a:t>
            </a:r>
            <a:r>
              <a:rPr lang="hu-HU" sz="4000" smtClean="0"/>
              <a:t>: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558800" y="1825625"/>
            <a:ext cx="8370888" cy="4065588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2400" smtClean="0"/>
              <a:t>automatic </a:t>
            </a:r>
            <a:r>
              <a:rPr lang="hu-HU" sz="2400" smtClean="0">
                <a:cs typeface="Arial" charset="0"/>
              </a:rPr>
              <a:t>entity identification</a:t>
            </a:r>
            <a:r>
              <a:rPr lang="en-US" sz="2400" smtClean="0">
                <a:cs typeface="Arial" charset="0"/>
              </a:rPr>
              <a:t> and </a:t>
            </a:r>
            <a:r>
              <a:rPr lang="hu-HU" sz="2400" smtClean="0">
                <a:cs typeface="Arial" charset="0"/>
              </a:rPr>
              <a:t>extraction </a:t>
            </a:r>
            <a:r>
              <a:rPr lang="en-US" sz="2400" smtClean="0">
                <a:cs typeface="Arial" charset="0"/>
              </a:rPr>
              <a:t>from the full text</a:t>
            </a:r>
            <a:r>
              <a:rPr lang="hu-HU" sz="2400" smtClean="0">
                <a:cs typeface="Arial" charset="0"/>
              </a:rPr>
              <a:t/>
            </a:r>
            <a:br>
              <a:rPr lang="hu-HU" sz="2400" smtClean="0">
                <a:cs typeface="Arial" charset="0"/>
              </a:rPr>
            </a:br>
            <a:r>
              <a:rPr lang="en-US" sz="2400" smtClean="0">
                <a:cs typeface="Arial" charset="0"/>
              </a:rPr>
              <a:t>(e.g. names, events, concepts) </a:t>
            </a:r>
          </a:p>
          <a:p>
            <a:pPr eaLnBrk="1" hangingPunct="1">
              <a:spcAft>
                <a:spcPts val="1000"/>
              </a:spcAft>
            </a:pPr>
            <a:r>
              <a:rPr lang="hu-HU" sz="2400" smtClean="0">
                <a:cs typeface="Arial" charset="0"/>
              </a:rPr>
              <a:t>enriching metadata </a:t>
            </a:r>
            <a:r>
              <a:rPr lang="en-US" sz="2400" smtClean="0">
                <a:cs typeface="Arial" charset="0"/>
              </a:rPr>
              <a:t>from external sources </a:t>
            </a:r>
            <a:r>
              <a:rPr lang="hu-HU" sz="2400" smtClean="0">
                <a:cs typeface="Arial" charset="0"/>
              </a:rPr>
              <a:t/>
            </a:r>
            <a:br>
              <a:rPr lang="hu-HU" sz="2400" smtClean="0">
                <a:cs typeface="Arial" charset="0"/>
              </a:rPr>
            </a:br>
            <a:r>
              <a:rPr lang="en-US" sz="2400" smtClean="0">
                <a:cs typeface="Arial" charset="0"/>
              </a:rPr>
              <a:t>(e.g. </a:t>
            </a:r>
            <a:r>
              <a:rPr lang="hu-HU" sz="2400" smtClean="0">
                <a:cs typeface="Arial" charset="0"/>
              </a:rPr>
              <a:t>DBpedia</a:t>
            </a:r>
            <a:r>
              <a:rPr lang="en-US" sz="2400" smtClean="0">
                <a:cs typeface="Arial" charset="0"/>
              </a:rPr>
              <a:t>)</a:t>
            </a:r>
            <a:endParaRPr lang="hu-HU" sz="2400" smtClean="0">
              <a:cs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hu-HU" sz="2400" smtClean="0">
                <a:cs typeface="Arial" charset="0"/>
              </a:rPr>
              <a:t>combining with the </a:t>
            </a:r>
            <a:r>
              <a:rPr lang="hu-HU" sz="2400" smtClean="0">
                <a:cs typeface="Arial" charset="0"/>
                <a:hlinkClick r:id="rId2"/>
              </a:rPr>
              <a:t>national namespace </a:t>
            </a:r>
            <a:r>
              <a:rPr lang="hu-HU" sz="2400" smtClean="0">
                <a:cs typeface="Arial" charset="0"/>
              </a:rPr>
              <a:t>of the NSZL </a:t>
            </a:r>
            <a:br>
              <a:rPr lang="hu-HU" sz="2400" smtClean="0">
                <a:cs typeface="Arial" charset="0"/>
              </a:rPr>
            </a:br>
            <a:r>
              <a:rPr lang="hu-HU" sz="2400" smtClean="0">
                <a:cs typeface="Arial" charset="0"/>
              </a:rPr>
              <a:t>(in beta phase)</a:t>
            </a:r>
          </a:p>
          <a:p>
            <a:pPr eaLnBrk="1" hangingPunct="1">
              <a:spcAft>
                <a:spcPts val="1000"/>
              </a:spcAft>
            </a:pPr>
            <a:r>
              <a:rPr lang="en-US" sz="2400" smtClean="0">
                <a:cs typeface="Arial" charset="0"/>
              </a:rPr>
              <a:t>metadata enrichment from namespaces and </a:t>
            </a:r>
            <a:r>
              <a:rPr lang="hu-HU" sz="2400" smtClean="0">
                <a:cs typeface="Arial" charset="0"/>
              </a:rPr>
              <a:t>thesauri</a:t>
            </a:r>
          </a:p>
          <a:p>
            <a:pPr eaLnBrk="1" hangingPunct="1">
              <a:spcAft>
                <a:spcPts val="1000"/>
              </a:spcAft>
            </a:pPr>
            <a:r>
              <a:rPr lang="hu-HU" sz="2400" smtClean="0">
                <a:cs typeface="Arial" charset="0"/>
              </a:rPr>
              <a:t>elaborate a PhD</a:t>
            </a:r>
            <a:r>
              <a:rPr lang="hu-HU" sz="2400" smtClean="0"/>
              <a:t> project </a:t>
            </a:r>
            <a:br>
              <a:rPr lang="hu-HU" sz="2400" smtClean="0"/>
            </a:br>
            <a:r>
              <a:rPr lang="hu-HU" sz="2400" smtClean="0"/>
              <a:t>(partners needed)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C4D6-3860-4DAF-A32F-6CB66F6A480A}" type="slidenum">
              <a:rPr lang="hu-HU"/>
              <a:pPr/>
              <a:t>18</a:t>
            </a:fld>
            <a:endParaRPr lang="hu-HU"/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Thank you for your attention!</a:t>
            </a:r>
            <a:r>
              <a:rPr lang="en-US" altLang="hu-HU" sz="4000" smtClean="0"/>
              <a:t> 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en-US" altLang="hu-HU" sz="4000" smtClean="0"/>
              <a:t>Ques</a:t>
            </a:r>
            <a:r>
              <a:rPr lang="hu-HU" altLang="hu-HU" sz="4000" smtClean="0"/>
              <a:t>t</a:t>
            </a:r>
            <a:r>
              <a:rPr lang="en-US" altLang="hu-HU" sz="4000" smtClean="0"/>
              <a:t>ions</a:t>
            </a:r>
            <a:r>
              <a:rPr lang="hu-HU" altLang="hu-HU" sz="4000" smtClean="0"/>
              <a:t>?</a:t>
            </a:r>
            <a:endParaRPr lang="hu-HU" sz="4000" smtClean="0"/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714375" y="1905000"/>
            <a:ext cx="76977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7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lang="en-US" sz="2400">
                <a:latin typeface="Calibri" pitchFamily="34" charset="0"/>
              </a:rPr>
              <a:t>Hungarian web archiving project: </a:t>
            </a:r>
            <a:br>
              <a:rPr lang="en-US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  <a:hlinkClick r:id="rId2"/>
              </a:rPr>
              <a:t>http://mekosztaly.oszk.hu/mia/</a:t>
            </a: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7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lang="en-US" sz="2400">
                <a:latin typeface="Calibri" pitchFamily="34" charset="0"/>
              </a:rPr>
              <a:t>Demo web archive: </a:t>
            </a:r>
            <a:br>
              <a:rPr lang="en-US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  <a:hlinkClick r:id="rId3"/>
              </a:rPr>
              <a:t>http://mekosztaly.oszk.hu/mia/demo/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lang="en-US" sz="2400">
                <a:latin typeface="Calibri" pitchFamily="34" charset="0"/>
              </a:rPr>
              <a:t>Selected bibliography on web archiving: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  <a:hlinkClick r:id="rId4"/>
              </a:rPr>
              <a:t>http://mekosztaly.oszk.hu/mia/doc/webarchivalas-irodalom.html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lang="en-US" sz="2400">
                <a:latin typeface="Calibri" pitchFamily="34" charset="0"/>
              </a:rPr>
              <a:t>Contact e-mail: </a:t>
            </a:r>
            <a:br>
              <a:rPr lang="en-US" sz="2400">
                <a:latin typeface="Calibri" pitchFamily="34" charset="0"/>
              </a:rPr>
            </a:br>
            <a:r>
              <a:rPr lang="hu-HU" sz="2400">
                <a:latin typeface="Calibri" pitchFamily="34" charset="0"/>
                <a:hlinkClick r:id="rId5"/>
              </a:rPr>
              <a:t>mia@mek.oszk.hu</a:t>
            </a:r>
            <a:r>
              <a:rPr lang="en-US" sz="2400">
                <a:latin typeface="Calibri" pitchFamily="34" charset="0"/>
              </a:rPr>
              <a:t> </a:t>
            </a:r>
            <a:r>
              <a:rPr lang="hu-HU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D86E-FBB6-4C8F-877C-5458D249056C}" type="slidenum">
              <a:rPr lang="hu-HU"/>
              <a:pPr/>
              <a:t>2</a:t>
            </a:fld>
            <a:endParaRPr lang="hu-HU"/>
          </a:p>
        </p:txBody>
      </p:sp>
      <p:pic>
        <p:nvPicPr>
          <p:cNvPr id="15362" name="Tartalom helye 5"/>
          <p:cNvPicPr>
            <a:picLocks noGrp="1"/>
          </p:cNvPicPr>
          <p:nvPr>
            <p:ph idx="1"/>
          </p:nvPr>
        </p:nvPicPr>
        <p:blipFill>
          <a:blip r:embed="rId2"/>
          <a:srcRect t="2383"/>
          <a:stretch>
            <a:fillRect/>
          </a:stretch>
        </p:blipFill>
        <p:spPr>
          <a:xfrm>
            <a:off x="403225" y="65088"/>
            <a:ext cx="8337550" cy="5903912"/>
          </a:xfrm>
          <a:noFill/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703388" y="6351588"/>
            <a:ext cx="5738812" cy="366712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search by web site names in the Wayback Machine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5027D-1344-493E-A91B-FEE730CA337A}" type="slidenum">
              <a:rPr lang="hu-HU"/>
              <a:pPr/>
              <a:t>3</a:t>
            </a:fld>
            <a:endParaRPr lang="hu-HU"/>
          </a:p>
        </p:txBody>
      </p:sp>
      <p:pic>
        <p:nvPicPr>
          <p:cNvPr id="16386" name="Picture 4"/>
          <p:cNvPicPr>
            <a:picLocks noChangeArrowheads="1"/>
          </p:cNvPicPr>
          <p:nvPr/>
        </p:nvPicPr>
        <p:blipFill>
          <a:blip r:embed="rId2"/>
          <a:srcRect t="764"/>
          <a:stretch>
            <a:fillRect/>
          </a:stretch>
        </p:blipFill>
        <p:spPr bwMode="auto">
          <a:xfrm>
            <a:off x="601663" y="211138"/>
            <a:ext cx="7939087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22500" y="6394450"/>
            <a:ext cx="4699000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full-text search in the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UK Web Archive</a:t>
            </a:r>
            <a:endParaRPr lang="hu-HU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98607-2A2C-4C5E-A497-C59BB95CAE50}" type="slidenum">
              <a:rPr lang="hu-HU"/>
              <a:pPr/>
              <a:t>4</a:t>
            </a:fld>
            <a:endParaRPr lang="hu-HU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244600" y="0"/>
            <a:ext cx="6654800" cy="6165850"/>
            <a:chOff x="784" y="0"/>
            <a:chExt cx="4192" cy="3884"/>
          </a:xfrm>
        </p:grpSpPr>
        <p:pic>
          <p:nvPicPr>
            <p:cNvPr id="17412" name="Kép 1"/>
            <p:cNvPicPr>
              <a:picLocks/>
            </p:cNvPicPr>
            <p:nvPr/>
          </p:nvPicPr>
          <p:blipFill>
            <a:blip r:embed="rId2"/>
            <a:srcRect t="3671"/>
            <a:stretch>
              <a:fillRect/>
            </a:stretch>
          </p:blipFill>
          <p:spPr bwMode="auto">
            <a:xfrm>
              <a:off x="784" y="0"/>
              <a:ext cx="419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Kép 2"/>
            <p:cNvPicPr>
              <a:picLocks/>
            </p:cNvPicPr>
            <p:nvPr/>
          </p:nvPicPr>
          <p:blipFill>
            <a:blip r:embed="rId3"/>
            <a:srcRect b="3009"/>
            <a:stretch>
              <a:fillRect/>
            </a:stretch>
          </p:blipFill>
          <p:spPr bwMode="auto">
            <a:xfrm>
              <a:off x="1143" y="810"/>
              <a:ext cx="3473" cy="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22500" y="6394450"/>
            <a:ext cx="4699000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full-text search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on the live web with Google</a:t>
            </a:r>
            <a:endParaRPr lang="hu-HU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60D67-2566-4295-8AE0-E232575A3186}" type="slidenum">
              <a:rPr lang="hu-HU"/>
              <a:pPr/>
              <a:t>5</a:t>
            </a:fld>
            <a:endParaRPr lang="hu-HU"/>
          </a:p>
        </p:txBody>
      </p:sp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628650" y="344488"/>
            <a:ext cx="7886700" cy="890587"/>
          </a:xfrm>
        </p:spPr>
        <p:txBody>
          <a:bodyPr/>
          <a:lstStyle/>
          <a:p>
            <a:pPr eaLnBrk="1" hangingPunct="1"/>
            <a:r>
              <a:rPr lang="hu-HU" sz="4000" smtClean="0"/>
              <a:t>Main </a:t>
            </a:r>
            <a:r>
              <a:rPr lang="en-US" sz="4000" smtClean="0"/>
              <a:t>c</a:t>
            </a:r>
            <a:r>
              <a:rPr lang="hu-HU" sz="4000" smtClean="0"/>
              <a:t>hallenges</a:t>
            </a:r>
            <a:r>
              <a:rPr lang="en-US" sz="4000" smtClean="0"/>
              <a:t> for web archives:</a:t>
            </a:r>
            <a:endParaRPr lang="hu-HU" sz="4000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850900" y="1454150"/>
            <a:ext cx="7534275" cy="4638675"/>
          </a:xfrm>
        </p:spPr>
        <p:txBody>
          <a:bodyPr>
            <a:spAutoFit/>
          </a:bodyPr>
          <a:lstStyle/>
          <a:p>
            <a:pPr eaLnBrk="1" hangingPunct="1"/>
            <a:r>
              <a:rPr lang="hu-HU" sz="2200" smtClean="0"/>
              <a:t>lack of </a:t>
            </a:r>
            <a:r>
              <a:rPr lang="en-US" sz="2200" smtClean="0"/>
              <a:t>f</a:t>
            </a:r>
            <a:r>
              <a:rPr lang="hu-HU" sz="2200" smtClean="0"/>
              <a:t>ull-text </a:t>
            </a:r>
            <a:r>
              <a:rPr lang="en-US" sz="2200" smtClean="0"/>
              <a:t>s</a:t>
            </a:r>
            <a:r>
              <a:rPr lang="hu-HU" sz="2200" smtClean="0"/>
              <a:t>earch capability (e.g. because of the sheer size of the archive, or because GDPR considerations)</a:t>
            </a:r>
            <a:r>
              <a:rPr lang="en-US" sz="2200" smtClean="0">
                <a:latin typeface="Arial" charset="0"/>
              </a:rPr>
              <a:t>;</a:t>
            </a:r>
            <a:endParaRPr lang="hu-HU" sz="2200" smtClean="0">
              <a:latin typeface="Arial" charset="0"/>
            </a:endParaRPr>
          </a:p>
          <a:p>
            <a:pPr eaLnBrk="1" hangingPunct="1"/>
            <a:r>
              <a:rPr lang="hu-HU" sz="2200" smtClean="0"/>
              <a:t>lack of </a:t>
            </a:r>
            <a:r>
              <a:rPr lang="en-US" sz="2200" smtClean="0"/>
              <a:t>r</a:t>
            </a:r>
            <a:r>
              <a:rPr lang="hu-HU" sz="2200" smtClean="0"/>
              <a:t>elevance</a:t>
            </a:r>
            <a:r>
              <a:rPr lang="en-US" sz="2200" smtClean="0"/>
              <a:t> (h</a:t>
            </a:r>
            <a:r>
              <a:rPr lang="hu-HU" sz="2200" smtClean="0"/>
              <a:t>ow to get relevant hits from a huge set of archived webpages </a:t>
            </a:r>
            <a:r>
              <a:rPr lang="en-US" sz="2200" smtClean="0"/>
              <a:t>full of partially duplicated content </a:t>
            </a:r>
            <a:r>
              <a:rPr lang="hu-HU" sz="2200" smtClean="0"/>
              <a:t>and</a:t>
            </a:r>
            <a:r>
              <a:rPr lang="en-US" sz="2200" smtClean="0"/>
              <a:t> </a:t>
            </a:r>
            <a:r>
              <a:rPr lang="hu-HU" sz="2200" smtClean="0"/>
              <a:t>„</a:t>
            </a:r>
            <a:r>
              <a:rPr lang="en-US" sz="2200" smtClean="0"/>
              <a:t>garbage</a:t>
            </a:r>
            <a:r>
              <a:rPr lang="hu-HU" sz="2200" smtClean="0"/>
              <a:t>”?)</a:t>
            </a:r>
            <a:r>
              <a:rPr lang="en-US" sz="2200" smtClean="0"/>
              <a:t>;</a:t>
            </a:r>
            <a:endParaRPr lang="hu-HU" sz="2200" smtClean="0"/>
          </a:p>
          <a:p>
            <a:pPr eaLnBrk="1" hangingPunct="1"/>
            <a:r>
              <a:rPr lang="hu-HU" sz="2200" smtClean="0"/>
              <a:t>s</a:t>
            </a:r>
            <a:r>
              <a:rPr lang="en-GB" sz="2200" smtClean="0"/>
              <a:t>uch</a:t>
            </a:r>
            <a:r>
              <a:rPr lang="hu-HU" sz="2200" smtClean="0"/>
              <a:t> </a:t>
            </a:r>
            <a:r>
              <a:rPr lang="en-US" sz="2200" smtClean="0"/>
              <a:t>a knowledge base, </a:t>
            </a:r>
            <a:r>
              <a:rPr lang="hu-HU" sz="2200" smtClean="0"/>
              <a:t>that</a:t>
            </a:r>
            <a:r>
              <a:rPr lang="en-US" sz="2200" smtClean="0"/>
              <a:t> Google </a:t>
            </a:r>
            <a:r>
              <a:rPr lang="hu-HU" sz="2200" smtClean="0"/>
              <a:t>has, is</a:t>
            </a:r>
            <a:r>
              <a:rPr lang="en-US" sz="2200" smtClean="0"/>
              <a:t> out of</a:t>
            </a:r>
            <a:r>
              <a:rPr lang="hu-HU" sz="2200" smtClean="0"/>
              <a:t> </a:t>
            </a:r>
            <a:r>
              <a:rPr lang="en-US" sz="2200" smtClean="0"/>
              <a:t>question</a:t>
            </a:r>
            <a:r>
              <a:rPr lang="hu-HU" sz="2200" smtClean="0"/>
              <a:t> for the web archiving community (</a:t>
            </a:r>
            <a:r>
              <a:rPr lang="hu-HU" sz="2200" smtClean="0">
                <a:hlinkClick r:id="rId2"/>
              </a:rPr>
              <a:t>over 200 ranking factors</a:t>
            </a:r>
            <a:r>
              <a:rPr lang="hu-HU" sz="2200" smtClean="0"/>
              <a:t>: geo targeting, user browsing and search history, freshness of the content, number of organic clicks, artificial intelligence etc.) </a:t>
            </a:r>
          </a:p>
          <a:p>
            <a:pPr eaLnBrk="1" hangingPunct="1">
              <a:buFont typeface="Arial" charset="0"/>
              <a:buNone/>
            </a:pPr>
            <a:endParaRPr lang="hu-HU" sz="1200" smtClean="0"/>
          </a:p>
          <a:p>
            <a:pPr eaLnBrk="1" hangingPunct="1">
              <a:buFont typeface="Arial" charset="0"/>
              <a:buNone/>
            </a:pPr>
            <a:r>
              <a:rPr lang="hu-HU" sz="2200" smtClean="0"/>
              <a:t>What can we do instead? </a:t>
            </a:r>
          </a:p>
          <a:p>
            <a:pPr eaLnBrk="1" hangingPunct="1"/>
            <a:r>
              <a:rPr lang="hu-HU" sz="2200" smtClean="0"/>
              <a:t>metadata supported full-text search</a:t>
            </a:r>
          </a:p>
          <a:p>
            <a:pPr eaLnBrk="1" hangingPunct="1"/>
            <a:r>
              <a:rPr lang="hu-HU" sz="2200" smtClean="0"/>
              <a:t>semantic web-based query tools and services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79F0F-3C18-439B-8A67-2D068EDF5BE4}" type="slidenum">
              <a:rPr lang="hu-HU"/>
              <a:pPr/>
              <a:t>6</a:t>
            </a:fld>
            <a:endParaRPr lang="hu-HU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28650" y="265113"/>
            <a:ext cx="7886700" cy="1325562"/>
          </a:xfrm>
        </p:spPr>
        <p:txBody>
          <a:bodyPr/>
          <a:lstStyle/>
          <a:p>
            <a:pPr eaLnBrk="1" hangingPunct="1"/>
            <a:r>
              <a:rPr lang="hu-HU" sz="4000" smtClean="0"/>
              <a:t>M</a:t>
            </a:r>
            <a:r>
              <a:rPr lang="en-US" sz="4000" smtClean="0"/>
              <a:t>etadata types</a:t>
            </a:r>
            <a:r>
              <a:rPr lang="hu-HU" sz="4000" smtClean="0"/>
              <a:t> (on website level):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765175" y="1690688"/>
            <a:ext cx="7885113" cy="4214812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2400" u="sng" smtClean="0"/>
              <a:t>bibliographic</a:t>
            </a:r>
            <a:r>
              <a:rPr lang="en-US" sz="2400" smtClean="0"/>
              <a:t>: 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en-US" sz="2400" smtClean="0"/>
              <a:t>e.g. title </a:t>
            </a:r>
            <a:r>
              <a:rPr lang="en-US" sz="2400" i="1" smtClean="0"/>
              <a:t>(lots of variations)</a:t>
            </a:r>
            <a:r>
              <a:rPr lang="en-US" sz="2400" smtClean="0"/>
              <a:t>,</a:t>
            </a:r>
            <a:r>
              <a:rPr lang="hu-HU" sz="2400" smtClean="0"/>
              <a:t> </a:t>
            </a:r>
            <a:r>
              <a:rPr lang="en-US" sz="2400" smtClean="0"/>
              <a:t>creator/contributor/publisher </a:t>
            </a:r>
            <a:r>
              <a:rPr lang="en-US" sz="2400" i="1" smtClean="0"/>
              <a:t>(uncertain roles)</a:t>
            </a:r>
            <a:r>
              <a:rPr lang="en-US" sz="2400" smtClean="0"/>
              <a:t>, rights </a:t>
            </a:r>
            <a:r>
              <a:rPr lang="en-US" sz="2400" i="1" smtClean="0"/>
              <a:t>(</a:t>
            </a:r>
            <a:r>
              <a:rPr lang="hu-HU" sz="2400" i="1" smtClean="0"/>
              <a:t>unclear</a:t>
            </a:r>
            <a:r>
              <a:rPr lang="en-US" sz="2400" i="1" smtClean="0"/>
              <a:t> </a:t>
            </a:r>
            <a:r>
              <a:rPr lang="hu-HU" sz="2400" i="1" smtClean="0"/>
              <a:t>legal status</a:t>
            </a:r>
            <a:r>
              <a:rPr lang="en-US" sz="2400" i="1" smtClean="0"/>
              <a:t>)</a:t>
            </a:r>
            <a:r>
              <a:rPr lang="en-US" sz="2400" smtClean="0"/>
              <a:t>, dates </a:t>
            </a:r>
            <a:r>
              <a:rPr lang="en-US" sz="2400" i="1" smtClean="0"/>
              <a:t>(what kind of dates?)</a:t>
            </a:r>
            <a:r>
              <a:rPr lang="en-US" sz="2400" smtClean="0"/>
              <a:t>, subject/type </a:t>
            </a:r>
            <a:r>
              <a:rPr lang="en-US" sz="2400" i="1" smtClean="0"/>
              <a:t>(</a:t>
            </a:r>
            <a:r>
              <a:rPr lang="hu-HU" sz="2400" i="1" smtClean="0"/>
              <a:t>very mixed content</a:t>
            </a:r>
            <a:r>
              <a:rPr lang="en-US" sz="2400" i="1" smtClean="0"/>
              <a:t>)</a:t>
            </a:r>
            <a:r>
              <a:rPr lang="en-US" sz="2400" smtClean="0"/>
              <a:t> ...</a:t>
            </a:r>
          </a:p>
          <a:p>
            <a:pPr eaLnBrk="1" hangingPunct="1">
              <a:spcAft>
                <a:spcPts val="1000"/>
              </a:spcAft>
            </a:pPr>
            <a:r>
              <a:rPr lang="en-US" sz="2400" u="sng" smtClean="0"/>
              <a:t>administrative</a:t>
            </a:r>
            <a:r>
              <a:rPr lang="en-US" sz="2400" smtClean="0"/>
              <a:t>: 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en-US" sz="2400" smtClean="0"/>
              <a:t>e.g. </a:t>
            </a:r>
            <a:r>
              <a:rPr lang="hu-HU" sz="2400" smtClean="0"/>
              <a:t>curator</a:t>
            </a:r>
            <a:r>
              <a:rPr lang="en-US" sz="2400" smtClean="0"/>
              <a:t>, nominator, urgency, permission request, harvesting </a:t>
            </a:r>
            <a:r>
              <a:rPr lang="hu-HU" sz="2400" smtClean="0"/>
              <a:t>schedule</a:t>
            </a:r>
            <a:r>
              <a:rPr lang="en-US" sz="2400" smtClean="0"/>
              <a:t>, </a:t>
            </a:r>
            <a:r>
              <a:rPr lang="hu-HU" sz="2400" smtClean="0"/>
              <a:t>quality</a:t>
            </a:r>
            <a:r>
              <a:rPr lang="en-US" sz="2400" smtClean="0"/>
              <a:t> </a:t>
            </a:r>
            <a:r>
              <a:rPr lang="hu-HU" sz="2400" smtClean="0"/>
              <a:t>assurance</a:t>
            </a:r>
            <a:r>
              <a:rPr lang="en-US" sz="2400" smtClean="0"/>
              <a:t>, access ...</a:t>
            </a:r>
          </a:p>
          <a:p>
            <a:pPr eaLnBrk="1" hangingPunct="1">
              <a:spcAft>
                <a:spcPts val="1000"/>
              </a:spcAft>
            </a:pPr>
            <a:r>
              <a:rPr lang="en-US" sz="2400" u="sng" smtClean="0"/>
              <a:t>technical</a:t>
            </a:r>
            <a:r>
              <a:rPr lang="en-US" sz="2400" smtClean="0"/>
              <a:t>: 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en-US" sz="2400" smtClean="0"/>
              <a:t>e.g. original CMS, harvester software, </a:t>
            </a:r>
            <a:r>
              <a:rPr lang="hu-HU" sz="2400" smtClean="0"/>
              <a:t>harvest</a:t>
            </a:r>
            <a:r>
              <a:rPr lang="en-US" sz="2400" smtClean="0"/>
              <a:t> </a:t>
            </a:r>
            <a:r>
              <a:rPr lang="hu-HU" sz="2400" smtClean="0"/>
              <a:t>parameters</a:t>
            </a:r>
            <a:r>
              <a:rPr lang="en-US" sz="2400" smtClean="0"/>
              <a:t>, </a:t>
            </a:r>
            <a:r>
              <a:rPr lang="hu-HU" sz="2400" smtClean="0"/>
              <a:t>size of the downloaded content</a:t>
            </a:r>
            <a:r>
              <a:rPr lang="en-US" sz="2400" smtClean="0"/>
              <a:t>, storage</a:t>
            </a:r>
            <a:r>
              <a:rPr lang="hu-HU" sz="2400" smtClean="0"/>
              <a:t>, long-term preservation ...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4D621-BDC5-4666-B780-854AD87E3432}" type="slidenum">
              <a:rPr lang="hu-HU"/>
              <a:pPr/>
              <a:t>7</a:t>
            </a:fld>
            <a:endParaRPr lang="hu-HU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03238" y="265113"/>
            <a:ext cx="7886700" cy="1325562"/>
          </a:xfrm>
        </p:spPr>
        <p:txBody>
          <a:bodyPr/>
          <a:lstStyle/>
          <a:p>
            <a:pPr eaLnBrk="1" hangingPunct="1"/>
            <a:r>
              <a:rPr lang="hu-HU" sz="4000" smtClean="0"/>
              <a:t>Recommendations for metadata: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81013" y="1781175"/>
            <a:ext cx="6008687" cy="3565525"/>
          </a:xfrm>
        </p:spPr>
        <p:txBody>
          <a:bodyPr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hu-HU" sz="2200" smtClean="0">
                <a:hlinkClick r:id="rId2"/>
              </a:rPr>
              <a:t>ISO/TR 14873:2013</a:t>
            </a:r>
            <a:r>
              <a:rPr lang="hu-HU" sz="2200" smtClean="0"/>
              <a:t> – </a:t>
            </a:r>
            <a:r>
              <a:rPr lang="en-US" sz="2200" smtClean="0"/>
              <a:t>Statistics and quality issues </a:t>
            </a:r>
            <a:r>
              <a:rPr lang="hu-HU" sz="2200" smtClean="0"/>
              <a:t/>
            </a:r>
            <a:br>
              <a:rPr lang="hu-HU" sz="2200" smtClean="0"/>
            </a:br>
            <a:r>
              <a:rPr lang="en-US" sz="2200" smtClean="0"/>
              <a:t>for web archiving</a:t>
            </a:r>
            <a:r>
              <a:rPr lang="hu-HU" sz="2200" smtClean="0"/>
              <a:t> (collection level indicato</a:t>
            </a:r>
            <a:r>
              <a:rPr lang="en-US" sz="2200" smtClean="0"/>
              <a:t>r</a:t>
            </a:r>
            <a:r>
              <a:rPr lang="hu-HU" sz="2200" smtClean="0"/>
              <a:t>s)</a:t>
            </a:r>
          </a:p>
          <a:p>
            <a:pPr eaLnBrk="1" hangingPunct="1">
              <a:spcAft>
                <a:spcPts val="800"/>
              </a:spcAft>
            </a:pPr>
            <a:r>
              <a:rPr lang="en-US" sz="2200" smtClean="0">
                <a:hlinkClick r:id="rId3"/>
              </a:rPr>
              <a:t>Descriptive Metadata for</a:t>
            </a:r>
            <a:r>
              <a:rPr lang="hu-HU" sz="2200" smtClean="0">
                <a:hlinkClick r:id="rId3"/>
              </a:rPr>
              <a:t> </a:t>
            </a:r>
            <a:r>
              <a:rPr lang="en-US" sz="2200" smtClean="0">
                <a:hlinkClick r:id="rId3"/>
              </a:rPr>
              <a:t>Web Archiving</a:t>
            </a:r>
            <a:r>
              <a:rPr lang="hu-HU" sz="2200" smtClean="0"/>
              <a:t> </a:t>
            </a:r>
            <a:br>
              <a:rPr lang="hu-HU" sz="2200" smtClean="0"/>
            </a:br>
            <a:r>
              <a:rPr lang="hu-HU" sz="2200" smtClean="0"/>
              <a:t>OCLC </a:t>
            </a:r>
            <a:r>
              <a:rPr lang="en-US" sz="2200" smtClean="0"/>
              <a:t>Web Archiving </a:t>
            </a:r>
            <a:r>
              <a:rPr lang="hu-HU" sz="2200" smtClean="0"/>
              <a:t>M</a:t>
            </a:r>
            <a:r>
              <a:rPr lang="en-US" sz="2200" smtClean="0"/>
              <a:t>etadata Working Group</a:t>
            </a:r>
            <a:r>
              <a:rPr lang="hu-HU" sz="2200" smtClean="0"/>
              <a:t> </a:t>
            </a:r>
            <a:br>
              <a:rPr lang="hu-HU" sz="2200" smtClean="0"/>
            </a:br>
            <a:r>
              <a:rPr lang="hu-HU" sz="2200" smtClean="0"/>
              <a:t>(mostly site-level bibliographic data</a:t>
            </a:r>
            <a:r>
              <a:rPr lang="en-US" sz="2200" smtClean="0"/>
              <a:t> </a:t>
            </a:r>
            <a:r>
              <a:rPr lang="hu-HU" sz="2200" smtClean="0"/>
              <a:t>fields, </a:t>
            </a:r>
            <a:br>
              <a:rPr lang="hu-HU" sz="2200" smtClean="0"/>
            </a:br>
            <a:r>
              <a:rPr lang="hu-HU" sz="2200" smtClean="0"/>
              <a:t>based on the Dublin Core schema)</a:t>
            </a:r>
          </a:p>
          <a:p>
            <a:pPr eaLnBrk="1" hangingPunct="1">
              <a:spcAft>
                <a:spcPts val="800"/>
              </a:spcAft>
            </a:pPr>
            <a:r>
              <a:rPr lang="en-US" sz="2200" smtClean="0">
                <a:hlinkClick r:id="rId4"/>
              </a:rPr>
              <a:t>Metadata Application Profile for</a:t>
            </a:r>
            <a:r>
              <a:rPr lang="hu-HU" sz="2200" smtClean="0">
                <a:hlinkClick r:id="rId4"/>
              </a:rPr>
              <a:t> </a:t>
            </a:r>
            <a:r>
              <a:rPr lang="en-US" sz="2200" smtClean="0">
                <a:hlinkClick r:id="rId4"/>
              </a:rPr>
              <a:t>Description of </a:t>
            </a:r>
            <a:r>
              <a:rPr lang="hu-HU" sz="2200" smtClean="0">
                <a:hlinkClick r:id="rId4"/>
              </a:rPr>
              <a:t/>
            </a:r>
            <a:br>
              <a:rPr lang="hu-HU" sz="2200" smtClean="0">
                <a:hlinkClick r:id="rId4"/>
              </a:rPr>
            </a:br>
            <a:r>
              <a:rPr lang="en-US" sz="2200" smtClean="0">
                <a:hlinkClick r:id="rId4"/>
              </a:rPr>
              <a:t>Websites with</a:t>
            </a:r>
            <a:r>
              <a:rPr lang="hu-HU" sz="2200" smtClean="0">
                <a:hlinkClick r:id="rId4"/>
              </a:rPr>
              <a:t> </a:t>
            </a:r>
            <a:r>
              <a:rPr lang="en-US" sz="2200" smtClean="0">
                <a:hlinkClick r:id="rId4"/>
              </a:rPr>
              <a:t>Archived</a:t>
            </a:r>
            <a:r>
              <a:rPr lang="hu-HU" sz="2200" smtClean="0">
                <a:hlinkClick r:id="rId4"/>
              </a:rPr>
              <a:t> </a:t>
            </a:r>
            <a:r>
              <a:rPr lang="en-US" sz="2200" smtClean="0">
                <a:hlinkClick r:id="rId4"/>
              </a:rPr>
              <a:t>Versions</a:t>
            </a:r>
            <a:r>
              <a:rPr lang="hu-HU" sz="2200" smtClean="0"/>
              <a:t> </a:t>
            </a:r>
            <a:br>
              <a:rPr lang="hu-HU" sz="2200" smtClean="0"/>
            </a:br>
            <a:r>
              <a:rPr lang="en-US" sz="2200" smtClean="0"/>
              <a:t>New York Art Resources</a:t>
            </a:r>
            <a:r>
              <a:rPr lang="hu-HU" sz="2200" smtClean="0"/>
              <a:t> </a:t>
            </a:r>
            <a:r>
              <a:rPr lang="en-US" sz="2200" smtClean="0"/>
              <a:t>Consortium</a:t>
            </a:r>
            <a:r>
              <a:rPr lang="hu-HU" sz="2200" smtClean="0"/>
              <a:t> </a:t>
            </a:r>
            <a:br>
              <a:rPr lang="hu-HU" sz="2200" smtClean="0"/>
            </a:br>
            <a:r>
              <a:rPr lang="hu-HU" sz="2200" smtClean="0"/>
              <a:t>(site-level, MARC/RDA)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0013" y="2624138"/>
            <a:ext cx="257333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EB013-72E0-4764-815E-47908AC42343}" type="slidenum">
              <a:rPr lang="hu-HU"/>
              <a:pPr/>
              <a:t>8</a:t>
            </a:fld>
            <a:endParaRPr lang="hu-HU"/>
          </a:p>
        </p:txBody>
      </p:sp>
      <p:pic>
        <p:nvPicPr>
          <p:cNvPr id="21506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90488"/>
            <a:ext cx="887888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450975" y="6375400"/>
            <a:ext cx="6242050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d</a:t>
            </a:r>
            <a:r>
              <a:rPr lang="hu-HU" b="1">
                <a:solidFill>
                  <a:schemeClr val="hlink"/>
                </a:solidFill>
                <a:latin typeface="Calibri" pitchFamily="34" charset="0"/>
              </a:rPr>
              <a:t>atabase plan for the Hungarian webarchive (website level)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457CF-1A86-48E5-8D16-DE5EF342D36B}" type="slidenum">
              <a:rPr lang="hu-HU"/>
              <a:pPr/>
              <a:t>9</a:t>
            </a:fld>
            <a:endParaRPr lang="hu-HU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28650" y="706438"/>
            <a:ext cx="78867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hu-HU" sz="4000" smtClean="0"/>
              <a:t>Our metadata records: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741363" y="1685925"/>
            <a:ext cx="7693025" cy="3716338"/>
          </a:xfrm>
        </p:spPr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a small publicly available </a:t>
            </a:r>
            <a:r>
              <a:rPr lang="hu-HU" sz="2400" smtClean="0">
                <a:hlinkClick r:id="rId2"/>
              </a:rPr>
              <a:t>demo collection</a:t>
            </a:r>
            <a:endParaRPr lang="hu-HU" sz="2400" smtClean="0"/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XSD (XML Schema Definition) and XSLT (Extensible Stylesheet Language Transformations) files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predefined lists (e.g. </a:t>
            </a:r>
            <a:r>
              <a:rPr lang="en-US" sz="2400" smtClean="0"/>
              <a:t>genre, </a:t>
            </a:r>
            <a:r>
              <a:rPr lang="hu-HU" sz="2400" smtClean="0"/>
              <a:t>type, topic, subtopi</a:t>
            </a:r>
            <a:r>
              <a:rPr lang="en-US" sz="2400" smtClean="0"/>
              <a:t>c</a:t>
            </a:r>
            <a:r>
              <a:rPr lang="hu-HU" sz="2400" smtClean="0"/>
              <a:t>, change frequency, harvest frequency</a:t>
            </a:r>
            <a:r>
              <a:rPr lang="en-US" sz="2400" smtClean="0"/>
              <a:t>, </a:t>
            </a:r>
            <a:r>
              <a:rPr lang="hu-HU" sz="2400" smtClean="0"/>
              <a:t>quality level)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namespace links (person and geographic names)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related sites (on the living web and in the archive)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site-level and subcollection-level XML records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400" smtClean="0"/>
              <a:t>manual data entry with XML Notepad (temporarily)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E9E8E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689</Words>
  <Application>Microsoft Office PowerPoint</Application>
  <PresentationFormat>Diavetítés a képernyőre (4:3 oldalarány)</PresentationFormat>
  <Paragraphs>82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Calibri</vt:lpstr>
      <vt:lpstr>Wingdings</vt:lpstr>
      <vt:lpstr>Office-téma</vt:lpstr>
      <vt:lpstr>Metadata supported  full-text search  in a web archive</vt:lpstr>
      <vt:lpstr>2. dia</vt:lpstr>
      <vt:lpstr>3. dia</vt:lpstr>
      <vt:lpstr>4. dia</vt:lpstr>
      <vt:lpstr>Main challenges for web archives:</vt:lpstr>
      <vt:lpstr>Metadata types (on website level):</vt:lpstr>
      <vt:lpstr>Recommendations for metadata:</vt:lpstr>
      <vt:lpstr>8. dia</vt:lpstr>
      <vt:lpstr>Our metadata records:</vt:lpstr>
      <vt:lpstr>10. dia</vt:lpstr>
      <vt:lpstr>11. dia</vt:lpstr>
      <vt:lpstr>12. dia</vt:lpstr>
      <vt:lpstr>13. dia</vt:lpstr>
      <vt:lpstr>Future plans:</vt:lpstr>
      <vt:lpstr>Web archives and  the semantic web:</vt:lpstr>
      <vt:lpstr>Possible methods:</vt:lpstr>
      <vt:lpstr>Future plans:</vt:lpstr>
      <vt:lpstr>Thank you for your attention!  Questions?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supported full-text search in a web archive</dc:title>
  <dc:creator>Németh Márton - Drótos László</dc:creator>
  <cp:lastModifiedBy>DL</cp:lastModifiedBy>
  <cp:revision>39</cp:revision>
  <dcterms:created xsi:type="dcterms:W3CDTF">2019-05-23T14:38:55Z</dcterms:created>
  <dcterms:modified xsi:type="dcterms:W3CDTF">2019-05-29T09:02:16Z</dcterms:modified>
</cp:coreProperties>
</file>