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73" r:id="rId3"/>
    <p:sldId id="258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72" r:id="rId16"/>
  </p:sldIdLst>
  <p:sldSz cx="12192000" cy="6858000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254C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939" autoAdjust="0"/>
    <p:restoredTop sz="91834" autoAdjust="0"/>
  </p:normalViewPr>
  <p:slideViewPr>
    <p:cSldViewPr snapToGrid="0">
      <p:cViewPr varScale="1">
        <p:scale>
          <a:sx n="74" d="100"/>
          <a:sy n="74" d="100"/>
        </p:scale>
        <p:origin x="-86" y="-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304800" y="381000"/>
            <a:ext cx="115824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hu-HU" sz="2400">
              <a:latin typeface="Times New Roman" pitchFamily="18" charset="0"/>
            </a:endParaRPr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white">
          <a:xfrm>
            <a:off x="436563" y="488950"/>
            <a:ext cx="11247437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hu-HU" sz="2400">
              <a:latin typeface="Times New Roman" pitchFamily="18" charset="0"/>
            </a:endParaRPr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blackWhite">
          <a:xfrm>
            <a:off x="1828800" y="3338513"/>
            <a:ext cx="85344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hu-H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857250"/>
            <a:ext cx="103632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567113"/>
            <a:ext cx="72136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7A18D23F-B563-47E3-8181-7E781554397C}" type="datetimeFigureOut">
              <a:rPr lang="hu-HU"/>
              <a:pPr/>
              <a:t>2019.01.14.</a:t>
            </a:fld>
            <a:endParaRPr lang="hu-HU"/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4470400" y="6391275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0185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144000" y="6391275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C929455-4027-4E70-8077-7A0385B4712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41EE76-A129-4027-BEEE-42B55B3AB1F9}" type="datetimeFigureOut">
              <a:rPr lang="hu-HU"/>
              <a:pPr/>
              <a:t>2019.01.14.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0F6D1-2155-4F51-8C0A-022773955DA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12200" y="533400"/>
            <a:ext cx="2565400" cy="54102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016000" y="533400"/>
            <a:ext cx="7543800" cy="54102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7B8F53-D381-4609-A196-FCE4F4A35850}" type="datetimeFigureOut">
              <a:rPr lang="hu-HU"/>
              <a:pPr/>
              <a:t>2019.01.14.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CC749-FD7B-4477-9882-3C6F115C707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3DCE26-151C-4198-AD84-BE81B5A08A4E}" type="datetimeFigureOut">
              <a:rPr lang="hu-HU"/>
              <a:pPr/>
              <a:t>2019.01.14.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25E3B-CA4C-4759-8D37-78DA16E041B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57CBD-6C15-4810-89BD-FF8866429D11}" type="datetimeFigureOut">
              <a:rPr lang="hu-HU"/>
              <a:pPr/>
              <a:t>2019.01.14.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01395-F458-49FC-BD01-940B32A34F4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5054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23000" y="1905000"/>
            <a:ext cx="5054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365302-3160-44AF-A067-57D8E71A1BC2}" type="datetimeFigureOut">
              <a:rPr lang="hu-HU"/>
              <a:pPr/>
              <a:t>2019.01.14.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59CEC-FDD3-421C-850B-AA0A054F1FB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766F4-CA2B-41D3-85DA-AD745F3042C1}" type="datetimeFigureOut">
              <a:rPr lang="hu-HU"/>
              <a:pPr/>
              <a:t>2019.01.14.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3CAA7-136B-4719-872C-93C8DE5AC0D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5767BE-91B1-4752-B910-9C5D138B4B42}" type="datetimeFigureOut">
              <a:rPr lang="hu-HU"/>
              <a:pPr/>
              <a:t>2019.01.14.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3CA79-85DB-46B6-A124-C61E0AA89F6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AD5C93-1E82-4399-8DD7-748EE09862CD}" type="datetimeFigureOut">
              <a:rPr lang="hu-HU"/>
              <a:pPr/>
              <a:t>2019.01.14.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CAE04-598F-44A8-924C-A020AAE1754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1796D5-5F1E-4009-B252-7F6C518BEE50}" type="datetimeFigureOut">
              <a:rPr lang="hu-HU"/>
              <a:pPr/>
              <a:t>2019.01.14.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CAD8D-E0EA-461E-BFFB-5ADF8950D4C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CA18D4-305F-4AFC-AFB2-D40D804C8B55}" type="datetimeFigureOut">
              <a:rPr lang="hu-HU"/>
              <a:pPr/>
              <a:t>2019.01.14.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52242-1692-43EA-AED2-8DD3B9B3BB3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533400"/>
            <a:ext cx="1026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905000"/>
            <a:ext cx="10261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391275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9F5DD5FD-4C92-487B-B749-16E6FBC4CDAF}" type="datetimeFigureOut">
              <a:rPr lang="hu-HU"/>
              <a:pPr/>
              <a:t>2019.01.14.</a:t>
            </a:fld>
            <a:endParaRPr lang="hu-H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403975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65E2B2F1-2D6C-4D83-AC23-56AC4E032C73}" type="slidenum">
              <a:rPr lang="hu-HU"/>
              <a:pPr/>
              <a:t>‹#›</a:t>
            </a:fld>
            <a:endParaRPr lang="hu-HU"/>
          </a:p>
        </p:txBody>
      </p:sp>
      <p:grpSp>
        <p:nvGrpSpPr>
          <p:cNvPr id="49159" name="Group 7"/>
          <p:cNvGrpSpPr>
            <a:grpSpLocks/>
          </p:cNvGrpSpPr>
          <p:nvPr/>
        </p:nvGrpSpPr>
        <p:grpSpPr bwMode="auto">
          <a:xfrm>
            <a:off x="223838" y="228600"/>
            <a:ext cx="11764962" cy="6096000"/>
            <a:chOff x="106" y="144"/>
            <a:chExt cx="5558" cy="3840"/>
          </a:xfrm>
        </p:grpSpPr>
        <p:sp>
          <p:nvSpPr>
            <p:cNvPr id="49160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49161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szk.hu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buddah.projects.history.ac.uk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ebadmin.oszk.hu/solrmia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ekosztaly.oszk.hu/mia/demo/" TargetMode="External"/><Relationship Id="rId2" Type="http://schemas.openxmlformats.org/officeDocument/2006/relationships/hyperlink" Target="http://mekosztaly.oszk.hu/mia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mia@mek.oszk.hu" TargetMode="External"/><Relationship Id="rId4" Type="http://schemas.openxmlformats.org/officeDocument/2006/relationships/hyperlink" Target="http://mekosztaly.oszk.hu/mia/doc/webarchivalas-irodalom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66863" y="2359025"/>
            <a:ext cx="9344025" cy="1800225"/>
          </a:xfrm>
        </p:spPr>
        <p:txBody>
          <a:bodyPr>
            <a:spAutoFit/>
          </a:bodyPr>
          <a:lstStyle/>
          <a:p>
            <a:pPr algn="ctr"/>
            <a:r>
              <a:rPr lang="en-GB" altLang="hu-HU" sz="5600" b="1">
                <a:solidFill>
                  <a:srgbClr val="254C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Web archives as </a:t>
            </a:r>
            <a:r>
              <a:rPr lang="hu-HU" altLang="hu-HU" sz="5600" b="1">
                <a:solidFill>
                  <a:srgbClr val="254C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hu-HU" altLang="hu-HU" sz="5600" b="1">
                <a:solidFill>
                  <a:srgbClr val="254C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GB" altLang="hu-HU" sz="5600" b="1">
                <a:solidFill>
                  <a:srgbClr val="254C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 research subject</a:t>
            </a:r>
            <a:endParaRPr lang="hu-HU" altLang="hu-HU" sz="5600" b="1">
              <a:solidFill>
                <a:srgbClr val="254C4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38438" y="425450"/>
            <a:ext cx="7127875" cy="1174750"/>
          </a:xfrm>
        </p:spPr>
        <p:txBody>
          <a:bodyPr>
            <a:sp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hu-HU" altLang="hu-HU" sz="3500" b="1">
                <a:solidFill>
                  <a:srgbClr val="254C4B"/>
                </a:solidFill>
              </a:rPr>
              <a:t>Márton Németh – László Drótos</a:t>
            </a:r>
          </a:p>
          <a:p>
            <a:pPr marL="0" indent="0" algn="ctr">
              <a:buFont typeface="Wingdings" pitchFamily="2" charset="2"/>
              <a:buNone/>
            </a:pPr>
            <a:r>
              <a:rPr lang="hu-HU" altLang="hu-HU" sz="3000">
                <a:solidFill>
                  <a:srgbClr val="254C4B"/>
                </a:solidFill>
              </a:rPr>
              <a:t>(National Széchényi Library, Hungary)</a:t>
            </a:r>
          </a:p>
        </p:txBody>
      </p:sp>
      <p:pic>
        <p:nvPicPr>
          <p:cNvPr id="13315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-5051"/>
          <a:stretch>
            <a:fillRect/>
          </a:stretch>
        </p:blipFill>
        <p:spPr bwMode="auto">
          <a:xfrm>
            <a:off x="0" y="0"/>
            <a:ext cx="277177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2135188" y="5157788"/>
            <a:ext cx="82089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3000">
                <a:solidFill>
                  <a:srgbClr val="254C4B"/>
                </a:solidFill>
              </a:rPr>
              <a:t>BOBCATSSS 2019, Osijek</a:t>
            </a:r>
            <a:br>
              <a:rPr lang="hu-HU" altLang="hu-HU" sz="3000">
                <a:solidFill>
                  <a:srgbClr val="254C4B"/>
                </a:solidFill>
              </a:rPr>
            </a:br>
            <a:r>
              <a:rPr lang="hu-HU" altLang="hu-HU" sz="3000">
                <a:solidFill>
                  <a:srgbClr val="254C4B"/>
                </a:solidFill>
              </a:rPr>
              <a:t>24 January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Types of data </a:t>
            </a:r>
            <a:r>
              <a:rPr lang="en-US"/>
              <a:t>and mining</a:t>
            </a:r>
            <a:endParaRPr lang="hu-H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web </a:t>
            </a:r>
            <a:r>
              <a:rPr lang="en-US"/>
              <a:t>and transaction </a:t>
            </a:r>
            <a:r>
              <a:rPr lang="hu-HU"/>
              <a:t>data </a:t>
            </a:r>
            <a:r>
              <a:rPr lang="hu-HU" i="1"/>
              <a:t>(</a:t>
            </a:r>
            <a:r>
              <a:rPr lang="en-US" i="1"/>
              <a:t>e.g.</a:t>
            </a:r>
            <a:r>
              <a:rPr lang="hu-HU" i="1"/>
              <a:t> log</a:t>
            </a:r>
            <a:r>
              <a:rPr lang="en-US" i="1"/>
              <a:t> data, geolocations</a:t>
            </a:r>
            <a:r>
              <a:rPr lang="hu-HU" i="1"/>
              <a:t>)</a:t>
            </a:r>
            <a:r>
              <a:rPr lang="en-US"/>
              <a:t>;</a:t>
            </a:r>
          </a:p>
          <a:p>
            <a:r>
              <a:rPr lang="en-US"/>
              <a:t>structural data </a:t>
            </a:r>
            <a:r>
              <a:rPr lang="en-US" i="1"/>
              <a:t>(e.g. link graphs)</a:t>
            </a:r>
          </a:p>
          <a:p>
            <a:r>
              <a:rPr lang="en-US"/>
              <a:t>content data </a:t>
            </a:r>
            <a:r>
              <a:rPr lang="en-US" i="1"/>
              <a:t>(e.g. textual or visual information)</a:t>
            </a:r>
            <a:r>
              <a:rPr lang="en-US"/>
              <a:t>.</a:t>
            </a:r>
          </a:p>
          <a:p>
            <a:endParaRPr lang="en-US" sz="2000"/>
          </a:p>
          <a:p>
            <a:r>
              <a:rPr lang="en-US"/>
              <a:t>web usage mining;</a:t>
            </a:r>
          </a:p>
          <a:p>
            <a:r>
              <a:rPr lang="en-US"/>
              <a:t>web structure mining;</a:t>
            </a:r>
          </a:p>
          <a:p>
            <a:r>
              <a:rPr lang="en-US"/>
              <a:t>web content mining.</a:t>
            </a:r>
            <a:endParaRPr lang="hu-HU"/>
          </a:p>
        </p:txBody>
      </p:sp>
      <p:sp>
        <p:nvSpPr>
          <p:cNvPr id="60420" name="Dia számának helye 5"/>
          <p:cNvSpPr txBox="1">
            <a:spLocks noGrp="1"/>
          </p:cNvSpPr>
          <p:nvPr/>
        </p:nvSpPr>
        <p:spPr bwMode="auto">
          <a:xfrm>
            <a:off x="0" y="659765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fld id="{FA8B4947-CEB8-457C-AA23-878AB99C9575}" type="slidenum">
              <a:rPr lang="hu-HU" altLang="hu-HU" sz="1000" b="1"/>
              <a:pPr algn="ctr"/>
              <a:t>10</a:t>
            </a:fld>
            <a:endParaRPr lang="hu-HU" altLang="hu-HU" sz="10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</a:t>
            </a:r>
            <a:r>
              <a:rPr lang="hu-HU"/>
              <a:t>BUDDAH</a:t>
            </a:r>
            <a:r>
              <a:rPr lang="en-US"/>
              <a:t/>
            </a:r>
            <a:br>
              <a:rPr lang="en-US"/>
            </a:br>
            <a:r>
              <a:rPr lang="en-US">
                <a:latin typeface="Arial" charset="0"/>
              </a:rPr>
              <a:t>(Big UK Domain Data for the Arts and Humanities)</a:t>
            </a:r>
            <a:r>
              <a:rPr lang="en-US"/>
              <a:t> </a:t>
            </a:r>
            <a:endParaRPr lang="hu-H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1905000"/>
            <a:ext cx="5473700" cy="4038600"/>
          </a:xfrm>
        </p:spPr>
        <p:txBody>
          <a:bodyPr/>
          <a:lstStyle/>
          <a:p>
            <a:r>
              <a:rPr lang="en-US" sz="2600"/>
              <a:t>65 TB dataset containing crawls of the .uk domain from 1996 to 2013;</a:t>
            </a:r>
          </a:p>
          <a:p>
            <a:r>
              <a:rPr lang="hu-HU" sz="2600"/>
              <a:t>SHINE</a:t>
            </a:r>
            <a:r>
              <a:rPr lang="en-US" sz="2600"/>
              <a:t> </a:t>
            </a:r>
            <a:r>
              <a:rPr lang="hu-HU" sz="2600"/>
              <a:t>historical search engine</a:t>
            </a:r>
            <a:r>
              <a:rPr lang="en-US" sz="2600"/>
              <a:t>;</a:t>
            </a:r>
          </a:p>
          <a:p>
            <a:r>
              <a:rPr lang="en-US" sz="2600"/>
              <a:t>t</a:t>
            </a:r>
            <a:r>
              <a:rPr lang="hu-HU" sz="2600"/>
              <a:t>rend analysis</a:t>
            </a:r>
            <a:r>
              <a:rPr lang="en-US" sz="2600"/>
              <a:t>;</a:t>
            </a:r>
          </a:p>
          <a:p>
            <a:r>
              <a:rPr lang="en-US" sz="2600"/>
              <a:t>information visualizations</a:t>
            </a:r>
            <a:r>
              <a:rPr lang="hu-HU" sz="2600"/>
              <a:t> ...</a:t>
            </a:r>
            <a:endParaRPr lang="en-US" sz="2600"/>
          </a:p>
          <a:p>
            <a:endParaRPr lang="en-US" sz="1200"/>
          </a:p>
          <a:p>
            <a:r>
              <a:rPr lang="en-US" sz="2600"/>
              <a:t>homepage: </a:t>
            </a:r>
            <a:r>
              <a:rPr lang="hu-HU" sz="2600">
                <a:hlinkClick r:id="rId2"/>
              </a:rPr>
              <a:t>buddah.projects.history.ac.uk</a:t>
            </a:r>
            <a:endParaRPr lang="hu-HU" sz="2600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4925" y="1797050"/>
            <a:ext cx="5197475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7" name="Dia számának helye 5"/>
          <p:cNvSpPr txBox="1">
            <a:spLocks noGrp="1"/>
          </p:cNvSpPr>
          <p:nvPr/>
        </p:nvSpPr>
        <p:spPr bwMode="auto">
          <a:xfrm>
            <a:off x="0" y="659765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fld id="{47E554E8-DC47-4A0F-8710-D90767FA1CF2}" type="slidenum">
              <a:rPr lang="hu-HU" altLang="hu-HU" sz="1000" b="1"/>
              <a:pPr algn="ctr"/>
              <a:t>11</a:t>
            </a:fld>
            <a:endParaRPr lang="hu-HU" altLang="hu-HU" sz="1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</a:t>
            </a:r>
            <a:r>
              <a:rPr lang="hu-HU"/>
              <a:t>a</a:t>
            </a:r>
            <a:r>
              <a:rPr lang="en-US"/>
              <a:t>rchives and </a:t>
            </a:r>
            <a:r>
              <a:rPr lang="hu-HU"/>
              <a:t/>
            </a:r>
            <a:br>
              <a:rPr lang="hu-HU"/>
            </a:br>
            <a:r>
              <a:rPr lang="en-US"/>
              <a:t>the semantic web</a:t>
            </a:r>
            <a:endParaRPr lang="hu-HU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1905000"/>
            <a:ext cx="6051550" cy="40386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hu-HU" sz="2100"/>
              <a:t>T</a:t>
            </a:r>
            <a:r>
              <a:rPr lang="en-US" sz="2100"/>
              <a:t>he absence of efficient and meaningful exploration methods of the archived content </a:t>
            </a:r>
            <a:r>
              <a:rPr lang="hu-HU" sz="2100"/>
              <a:t/>
            </a:r>
            <a:br>
              <a:rPr lang="hu-HU" sz="2100"/>
            </a:br>
            <a:r>
              <a:rPr lang="en-US" sz="2100"/>
              <a:t>is a really major hurdle in the way to turn web archives to a usable and useful information resource. </a:t>
            </a:r>
            <a:endParaRPr lang="hu-HU" sz="2100"/>
          </a:p>
          <a:p>
            <a:pPr marL="0" indent="0">
              <a:buFont typeface="Wingdings" pitchFamily="2" charset="2"/>
              <a:buNone/>
            </a:pPr>
            <a:r>
              <a:rPr lang="en-US" sz="2100"/>
              <a:t>A major challenge in information science can </a:t>
            </a:r>
            <a:r>
              <a:rPr lang="hu-HU" sz="2100"/>
              <a:t/>
            </a:r>
            <a:br>
              <a:rPr lang="hu-HU" sz="2100"/>
            </a:br>
            <a:r>
              <a:rPr lang="en-US" sz="2100"/>
              <a:t>be the adaptation of semantic web tools and methods to web archive environments. </a:t>
            </a:r>
            <a:endParaRPr lang="hu-HU" sz="2100"/>
          </a:p>
          <a:p>
            <a:pPr marL="0" indent="0">
              <a:buFont typeface="Wingdings" pitchFamily="2" charset="2"/>
              <a:buNone/>
            </a:pPr>
            <a:r>
              <a:rPr lang="en-US" sz="2100"/>
              <a:t>The web archives must be a part of the linked data universe with advanced query and integration capabilities, must be able to directly exploitable by other systems and tools. </a:t>
            </a:r>
            <a:endParaRPr lang="hu-HU" sz="2100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4063" y="812800"/>
            <a:ext cx="4422775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469" name="Dia számának helye 5"/>
          <p:cNvSpPr txBox="1">
            <a:spLocks noGrp="1"/>
          </p:cNvSpPr>
          <p:nvPr/>
        </p:nvSpPr>
        <p:spPr bwMode="auto">
          <a:xfrm>
            <a:off x="0" y="659765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fld id="{C5BDD459-170B-4035-A9A0-28271D1219A3}" type="slidenum">
              <a:rPr lang="hu-HU" altLang="hu-HU" sz="1000" b="1"/>
              <a:pPr algn="ctr"/>
              <a:t>12</a:t>
            </a:fld>
            <a:endParaRPr lang="hu-HU" altLang="hu-HU" sz="1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Possible methods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48275" y="1965325"/>
            <a:ext cx="6592888" cy="2832100"/>
          </a:xfrm>
          <a:noFill/>
          <a:ln/>
        </p:spPr>
      </p:pic>
      <p:sp>
        <p:nvSpPr>
          <p:cNvPr id="63493" name="Dia számának helye 5"/>
          <p:cNvSpPr txBox="1">
            <a:spLocks noGrp="1"/>
          </p:cNvSpPr>
          <p:nvPr/>
        </p:nvSpPr>
        <p:spPr bwMode="auto">
          <a:xfrm>
            <a:off x="0" y="659765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fld id="{B4BF0911-D7A4-4EF0-93F0-03B748E45B9E}" type="slidenum">
              <a:rPr lang="hu-HU" altLang="hu-HU" sz="1000" b="1"/>
              <a:pPr algn="ctr"/>
              <a:t>13</a:t>
            </a:fld>
            <a:endParaRPr lang="hu-HU" altLang="hu-HU" sz="1000" b="1"/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838200" y="1905000"/>
            <a:ext cx="44021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4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hu-HU" sz="2600"/>
              <a:t>extracting entities</a:t>
            </a:r>
            <a:r>
              <a:rPr lang="en-US" sz="2600"/>
              <a:t>;</a:t>
            </a:r>
          </a:p>
          <a:p>
            <a:pPr marL="342900" indent="-342900">
              <a:spcBef>
                <a:spcPct val="4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sz="2600"/>
              <a:t>generation of RDF triples;</a:t>
            </a:r>
          </a:p>
          <a:p>
            <a:pPr marL="342900" indent="-342900">
              <a:spcBef>
                <a:spcPct val="4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sz="2600"/>
              <a:t>enrichment of entities from external sources;</a:t>
            </a:r>
          </a:p>
          <a:p>
            <a:pPr marL="342900" indent="-342900">
              <a:spcBef>
                <a:spcPct val="4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sz="2600"/>
              <a:t>publication of linked data;</a:t>
            </a:r>
          </a:p>
          <a:p>
            <a:pPr marL="342900" indent="-342900">
              <a:spcBef>
                <a:spcPct val="4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sz="2600"/>
              <a:t>advanced queries and ranking models based </a:t>
            </a:r>
            <a:br>
              <a:rPr lang="en-US" sz="2600"/>
            </a:br>
            <a:r>
              <a:rPr lang="en-US" sz="2600"/>
              <a:t>on semantic data.</a:t>
            </a:r>
            <a:endParaRPr lang="hu-HU" sz="2600"/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5380038" y="4970463"/>
            <a:ext cx="6232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/>
              <a:t> The process of constructing a semantic layer </a:t>
            </a:r>
            <a:br>
              <a:rPr lang="en-US" sz="2100"/>
            </a:br>
            <a:r>
              <a:rPr lang="en-US" sz="2100"/>
              <a:t>in the </a:t>
            </a:r>
            <a:r>
              <a:rPr lang="it-IT" sz="2100"/>
              <a:t>Open Web Archive data model, </a:t>
            </a:r>
            <a:br>
              <a:rPr lang="it-IT" sz="2100"/>
            </a:br>
            <a:r>
              <a:rPr lang="it-IT" sz="2100"/>
              <a:t>proposed by </a:t>
            </a:r>
            <a:r>
              <a:rPr lang="en-GB" sz="2100"/>
              <a:t>Fafalios, Holzmann, et al. in 2018.</a:t>
            </a:r>
            <a:r>
              <a:rPr lang="hu-HU" sz="21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SolrMIA</a:t>
            </a:r>
            <a:br>
              <a:rPr lang="en-US"/>
            </a:br>
            <a:r>
              <a:rPr lang="en-US">
                <a:latin typeface="Arial" charset="0"/>
              </a:rPr>
              <a:t>(search engine of the Hungarian demo web archive)</a:t>
            </a:r>
            <a:endParaRPr lang="hu-HU">
              <a:latin typeface="Arial" charset="0"/>
            </a:endParaRPr>
          </a:p>
        </p:txBody>
      </p:sp>
      <p:sp>
        <p:nvSpPr>
          <p:cNvPr id="64516" name="Dia számának helye 5"/>
          <p:cNvSpPr txBox="1">
            <a:spLocks noGrp="1"/>
          </p:cNvSpPr>
          <p:nvPr/>
        </p:nvSpPr>
        <p:spPr bwMode="auto">
          <a:xfrm>
            <a:off x="0" y="659765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fld id="{121FCD92-E78D-409F-90E6-FAA6AE6C3553}" type="slidenum">
              <a:rPr lang="hu-HU" altLang="hu-HU" sz="1000" b="1"/>
              <a:pPr algn="ctr"/>
              <a:t>14</a:t>
            </a:fld>
            <a:endParaRPr lang="hu-HU" altLang="hu-HU" sz="1000" b="1"/>
          </a:p>
        </p:txBody>
      </p:sp>
      <p:pic>
        <p:nvPicPr>
          <p:cNvPr id="6452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7300" y="1793875"/>
            <a:ext cx="6548438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596900" y="1905000"/>
            <a:ext cx="4643438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4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sz="2600">
                <a:hlinkClick r:id="rId3"/>
              </a:rPr>
              <a:t>webadmin.oszk.hu/solrmia</a:t>
            </a:r>
            <a:endParaRPr lang="en-US" sz="2600"/>
          </a:p>
          <a:p>
            <a:pPr marL="342900" indent="-342900">
              <a:spcBef>
                <a:spcPct val="4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sz="2600"/>
              <a:t>Solr-based full text index;</a:t>
            </a:r>
          </a:p>
          <a:p>
            <a:pPr marL="342900" indent="-342900">
              <a:spcBef>
                <a:spcPct val="4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sz="2600"/>
              <a:t>metadata-aided filtering </a:t>
            </a:r>
            <a:br>
              <a:rPr lang="en-US" sz="2600"/>
            </a:br>
            <a:r>
              <a:rPr lang="en-US" sz="2600"/>
              <a:t>and displaying of hit lists;</a:t>
            </a:r>
          </a:p>
          <a:p>
            <a:pPr marL="342900" indent="-342900">
              <a:spcBef>
                <a:spcPct val="4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endParaRPr lang="en-US" sz="800"/>
          </a:p>
          <a:p>
            <a:pPr marL="342900" indent="-342900">
              <a:spcBef>
                <a:spcPct val="4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600"/>
              <a:t>future plans:</a:t>
            </a:r>
          </a:p>
          <a:p>
            <a:pPr marL="342900" indent="-342900">
              <a:spcBef>
                <a:spcPct val="4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sz="2600"/>
              <a:t>entity extraction;</a:t>
            </a:r>
          </a:p>
          <a:p>
            <a:pPr marL="342900" indent="-342900">
              <a:spcBef>
                <a:spcPct val="4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sz="2600"/>
              <a:t>metadata enrichment from namespaces and </a:t>
            </a:r>
            <a:r>
              <a:rPr lang="hu-HU" sz="2600"/>
              <a:t>thesauri</a:t>
            </a:r>
            <a:r>
              <a:rPr lang="en-US" sz="2600"/>
              <a:t>.</a:t>
            </a:r>
            <a:endParaRPr lang="hu-HU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0" y="6597650"/>
            <a:ext cx="355600" cy="152400"/>
          </a:xfrm>
          <a:solidFill>
            <a:schemeClr val="bg1"/>
          </a:solidFill>
        </p:spPr>
        <p:txBody>
          <a:bodyPr lIns="0" tIns="0" rIns="0" bIns="0" anchor="ctr">
            <a:spAutoFit/>
          </a:bodyPr>
          <a:lstStyle/>
          <a:p>
            <a:fld id="{511E6AC7-8419-48C0-A0C4-C31E65955134}" type="slidenum">
              <a:rPr lang="hu-HU" altLang="hu-HU" sz="1000" b="1"/>
              <a:pPr/>
              <a:t>15</a:t>
            </a:fld>
            <a:endParaRPr lang="hu-HU" altLang="hu-HU" sz="1000" b="1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Thank you for your attention!</a:t>
            </a:r>
            <a:r>
              <a:rPr lang="en-US" altLang="hu-HU"/>
              <a:t> Ques</a:t>
            </a:r>
            <a:r>
              <a:rPr lang="hu-HU" altLang="hu-HU"/>
              <a:t>t</a:t>
            </a:r>
            <a:r>
              <a:rPr lang="en-US" altLang="hu-HU"/>
              <a:t>ions</a:t>
            </a:r>
            <a:r>
              <a:rPr lang="hu-HU" altLang="hu-HU"/>
              <a:t>?</a:t>
            </a:r>
            <a:endParaRPr lang="hu-HU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952500" y="1905000"/>
            <a:ext cx="10263188" cy="41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7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sz="2600"/>
              <a:t>Hungarian web archiving project: </a:t>
            </a:r>
            <a:br>
              <a:rPr lang="en-US" sz="2600"/>
            </a:br>
            <a:r>
              <a:rPr lang="hu-HU" sz="2600">
                <a:hlinkClick r:id="rId2"/>
              </a:rPr>
              <a:t>http://mekosztaly.oszk.hu/mia/</a:t>
            </a:r>
            <a:endParaRPr lang="en-US" sz="2600"/>
          </a:p>
          <a:p>
            <a:pPr marL="342900" indent="-342900">
              <a:spcBef>
                <a:spcPct val="7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sz="2600"/>
              <a:t>Demo web archive: </a:t>
            </a:r>
            <a:br>
              <a:rPr lang="en-US" sz="2600"/>
            </a:br>
            <a:r>
              <a:rPr lang="hu-HU" sz="2600">
                <a:hlinkClick r:id="rId3"/>
              </a:rPr>
              <a:t>http://mekosztaly.oszk.hu/mia/demo/</a:t>
            </a:r>
            <a:r>
              <a:rPr lang="en-US" sz="2600"/>
              <a:t> </a:t>
            </a:r>
          </a:p>
          <a:p>
            <a:pPr marL="342900" indent="-342900">
              <a:spcBef>
                <a:spcPct val="7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sz="2600"/>
              <a:t>Selected bibliography on web archiving:</a:t>
            </a:r>
            <a:br>
              <a:rPr lang="en-US" sz="2600"/>
            </a:br>
            <a:r>
              <a:rPr lang="en-US" sz="2600">
                <a:hlinkClick r:id="rId4"/>
              </a:rPr>
              <a:t>http://mekosztaly.oszk.hu/mia/doc/webarchivalas-irodalom.html</a:t>
            </a:r>
            <a:r>
              <a:rPr lang="en-US" sz="2600"/>
              <a:t> </a:t>
            </a:r>
          </a:p>
          <a:p>
            <a:pPr marL="342900" indent="-342900">
              <a:spcBef>
                <a:spcPct val="7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sz="2600"/>
              <a:t>Contact e-mail: </a:t>
            </a:r>
            <a:br>
              <a:rPr lang="en-US" sz="2600"/>
            </a:br>
            <a:r>
              <a:rPr lang="hu-HU" sz="2600">
                <a:hlinkClick r:id="rId5"/>
              </a:rPr>
              <a:t>mia@mek.oszk.hu</a:t>
            </a:r>
            <a:r>
              <a:rPr lang="en-US" sz="2600"/>
              <a:t> </a:t>
            </a:r>
            <a:r>
              <a:rPr lang="hu-HU" sz="2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6365875" y="2068513"/>
            <a:ext cx="5402263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/>
              <a:t>The archived web material can be defined as a major research subject itself. </a:t>
            </a:r>
            <a:endParaRPr lang="hu-HU" sz="2100"/>
          </a:p>
          <a:p>
            <a:pPr>
              <a:spcBef>
                <a:spcPct val="50000"/>
              </a:spcBef>
            </a:pPr>
            <a:r>
              <a:rPr lang="en-US" sz="2100"/>
              <a:t>Librarians, archivists, information scientists, professionals in Digital Humanities, data scientists and IT-developers can work together on analysing large archived web corpora focusing on several structural and content-based features. </a:t>
            </a:r>
            <a:endParaRPr lang="hu-HU" sz="2100"/>
          </a:p>
          <a:p>
            <a:pPr>
              <a:spcBef>
                <a:spcPct val="50000"/>
              </a:spcBef>
            </a:pPr>
            <a:r>
              <a:rPr lang="en-US" sz="2100"/>
              <a:t>New scientific disciplines have emerged through these research activities in the past ten years</a:t>
            </a:r>
            <a:r>
              <a:rPr lang="hu-HU" sz="2100"/>
              <a:t>,</a:t>
            </a:r>
            <a:r>
              <a:rPr lang="en-US" sz="2100"/>
              <a:t> such as web history</a:t>
            </a:r>
            <a:r>
              <a:rPr lang="hu-HU" sz="2100"/>
              <a:t>.</a:t>
            </a: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28838"/>
            <a:ext cx="5332413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Digital sources of research</a:t>
            </a:r>
          </a:p>
        </p:txBody>
      </p:sp>
      <p:sp>
        <p:nvSpPr>
          <p:cNvPr id="52231" name="Dia számának helye 5"/>
          <p:cNvSpPr txBox="1">
            <a:spLocks noGrp="1"/>
          </p:cNvSpPr>
          <p:nvPr/>
        </p:nvSpPr>
        <p:spPr bwMode="auto">
          <a:xfrm>
            <a:off x="0" y="659765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fld id="{85B4B283-9039-416A-B9CF-D64A1B052750}" type="slidenum">
              <a:rPr lang="hu-HU" altLang="hu-HU" sz="1000" b="1"/>
              <a:pPr algn="ctr"/>
              <a:t>2</a:t>
            </a:fld>
            <a:endParaRPr lang="hu-HU" altLang="hu-HU" sz="1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0" y="6597650"/>
            <a:ext cx="355600" cy="152400"/>
          </a:xfrm>
          <a:solidFill>
            <a:schemeClr val="bg1"/>
          </a:solidFill>
        </p:spPr>
        <p:txBody>
          <a:bodyPr lIns="0" tIns="0" rIns="0" bIns="0" anchor="ctr">
            <a:spAutoFit/>
          </a:bodyPr>
          <a:lstStyle/>
          <a:p>
            <a:fld id="{9FC671A9-0326-4711-9E62-05735DF710A6}" type="slidenum">
              <a:rPr lang="hu-HU" altLang="hu-HU" sz="1000" b="1"/>
              <a:pPr/>
              <a:t>3</a:t>
            </a:fld>
            <a:endParaRPr lang="hu-HU" altLang="hu-HU" sz="1000" b="1"/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Main topics</a:t>
            </a:r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  <a:p>
            <a:r>
              <a:rPr lang="en-US"/>
              <a:t>Web </a:t>
            </a:r>
            <a:r>
              <a:rPr lang="hu-HU"/>
              <a:t>h</a:t>
            </a:r>
            <a:r>
              <a:rPr lang="en-US"/>
              <a:t>istory and </a:t>
            </a:r>
            <a:r>
              <a:rPr lang="hu-HU"/>
              <a:t>w</a:t>
            </a:r>
            <a:r>
              <a:rPr lang="en-US"/>
              <a:t>eb </a:t>
            </a:r>
            <a:r>
              <a:rPr lang="hu-HU"/>
              <a:t>h</a:t>
            </a:r>
            <a:r>
              <a:rPr lang="en-US"/>
              <a:t>istoriography</a:t>
            </a:r>
            <a:endParaRPr lang="hu-HU"/>
          </a:p>
          <a:p>
            <a:endParaRPr lang="hu-HU"/>
          </a:p>
          <a:p>
            <a:r>
              <a:rPr lang="en-US"/>
              <a:t>Web archives and big data</a:t>
            </a:r>
            <a:endParaRPr lang="hu-HU"/>
          </a:p>
          <a:p>
            <a:endParaRPr lang="hu-HU"/>
          </a:p>
          <a:p>
            <a:r>
              <a:rPr lang="en-US"/>
              <a:t>Web </a:t>
            </a:r>
            <a:r>
              <a:rPr lang="hu-HU"/>
              <a:t>a</a:t>
            </a:r>
            <a:r>
              <a:rPr lang="en-US"/>
              <a:t>rchives and the semantic web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ia számának helye 5"/>
          <p:cNvSpPr txBox="1">
            <a:spLocks noGrp="1"/>
          </p:cNvSpPr>
          <p:nvPr/>
        </p:nvSpPr>
        <p:spPr bwMode="auto">
          <a:xfrm>
            <a:off x="0" y="659765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fld id="{7E652D4F-69C2-4378-A576-0B757528A2BB}" type="slidenum">
              <a:rPr lang="hu-HU" altLang="hu-HU" sz="1000" b="1"/>
              <a:pPr algn="ctr"/>
              <a:t>4</a:t>
            </a:fld>
            <a:endParaRPr lang="hu-HU" altLang="hu-HU" sz="1000" b="1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</a:t>
            </a:r>
            <a:r>
              <a:rPr lang="hu-HU"/>
              <a:t>h</a:t>
            </a:r>
            <a:r>
              <a:rPr lang="en-US"/>
              <a:t>istory and </a:t>
            </a:r>
            <a:r>
              <a:rPr lang="hu-HU"/>
              <a:t>w</a:t>
            </a:r>
            <a:r>
              <a:rPr lang="en-US"/>
              <a:t>eb </a:t>
            </a:r>
            <a:r>
              <a:rPr lang="hu-HU"/>
              <a:t>h</a:t>
            </a:r>
            <a:r>
              <a:rPr lang="en-US"/>
              <a:t>istoriography</a:t>
            </a:r>
            <a:endParaRPr lang="hu-HU"/>
          </a:p>
        </p:txBody>
      </p:sp>
      <p:pic>
        <p:nvPicPr>
          <p:cNvPr id="54279" name="Picture 7" descr="Képtalálat a következ&amp;odblac;re: „Niels Brügger book”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342900" y="2208213"/>
            <a:ext cx="2065338" cy="3094037"/>
          </a:xfrm>
          <a:prstGeom prst="rect">
            <a:avLst/>
          </a:prstGeom>
          <a:noFill/>
        </p:spPr>
      </p:pic>
      <p:pic>
        <p:nvPicPr>
          <p:cNvPr id="5428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2313" y="3378200"/>
            <a:ext cx="2471737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88" name="Picture 16" descr="Képtalálat a következ&amp;odblac;re: „Niels Brügger book”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80588" y="534988"/>
            <a:ext cx="2035175" cy="3059112"/>
          </a:xfrm>
          <a:prstGeom prst="rect">
            <a:avLst/>
          </a:prstGeom>
          <a:noFill/>
        </p:spPr>
      </p:pic>
      <p:pic>
        <p:nvPicPr>
          <p:cNvPr id="54284" name="Picture 12" descr="Képtalálat a következ&amp;odblac;re: „Niels Brügger book”"/>
          <p:cNvPicPr>
            <a:picLocks noChangeAspect="1" noChangeArrowheads="1"/>
          </p:cNvPicPr>
          <p:nvPr/>
        </p:nvPicPr>
        <p:blipFill>
          <a:blip r:embed="rId5">
            <a:lum bright="12000"/>
          </a:blip>
          <a:srcRect/>
          <a:stretch>
            <a:fillRect/>
          </a:stretch>
        </p:blipFill>
        <p:spPr bwMode="auto">
          <a:xfrm>
            <a:off x="4365625" y="2024063"/>
            <a:ext cx="2332038" cy="3495675"/>
          </a:xfrm>
          <a:prstGeom prst="rect">
            <a:avLst/>
          </a:prstGeom>
          <a:noFill/>
        </p:spPr>
      </p:pic>
      <p:pic>
        <p:nvPicPr>
          <p:cNvPr id="54286" name="Picture 14" descr="Képtalálat a következ&amp;odblac;re: „Niels Brügger book”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12200" y="2967038"/>
            <a:ext cx="2343150" cy="3309937"/>
          </a:xfrm>
          <a:prstGeom prst="rect">
            <a:avLst/>
          </a:prstGeom>
          <a:noFill/>
        </p:spPr>
      </p:pic>
      <p:pic>
        <p:nvPicPr>
          <p:cNvPr id="54290" name="Picture 18" descr="Képtalálat a következ&amp;odblac;re: „Niels Brügger book”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30988" y="2300288"/>
            <a:ext cx="2397125" cy="3590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Digitális Bölcsészet  - Digital Humanities</a:t>
            </a:r>
            <a:br>
              <a:rPr lang="hu-HU"/>
            </a:br>
            <a:r>
              <a:rPr lang="hu-HU">
                <a:latin typeface="Arial" charset="0"/>
              </a:rPr>
              <a:t>(Hungarian open access journal)</a:t>
            </a: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154238"/>
            <a:ext cx="30099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0388" y="1376363"/>
            <a:ext cx="369252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" y="2430463"/>
            <a:ext cx="4313237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304" name="Dia számának helye 5"/>
          <p:cNvSpPr txBox="1">
            <a:spLocks noGrp="1"/>
          </p:cNvSpPr>
          <p:nvPr/>
        </p:nvSpPr>
        <p:spPr bwMode="auto">
          <a:xfrm>
            <a:off x="0" y="659765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fld id="{F39C3E67-49AA-4361-8FE0-83F8FD1987CE}" type="slidenum">
              <a:rPr lang="hu-HU" altLang="hu-HU" sz="1000" b="1"/>
              <a:pPr algn="ctr"/>
              <a:t>5</a:t>
            </a:fld>
            <a:endParaRPr lang="hu-HU" altLang="hu-HU" sz="10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The object of research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history of the web as a technical infrastructure</a:t>
            </a:r>
            <a:r>
              <a:rPr lang="en-US"/>
              <a:t>;</a:t>
            </a:r>
            <a:endParaRPr lang="hu-HU"/>
          </a:p>
          <a:p>
            <a:r>
              <a:rPr lang="hu-HU"/>
              <a:t>history of the web as a communication and publication platform</a:t>
            </a:r>
            <a:r>
              <a:rPr lang="en-US"/>
              <a:t>;</a:t>
            </a:r>
            <a:endParaRPr lang="hu-HU"/>
          </a:p>
          <a:p>
            <a:r>
              <a:rPr lang="hu-HU"/>
              <a:t>history of a certain topic, event, institution, person etc. as </a:t>
            </a:r>
            <a:r>
              <a:rPr lang="en-US"/>
              <a:t>it </a:t>
            </a:r>
            <a:r>
              <a:rPr lang="hu-HU"/>
              <a:t>was reflected on the web</a:t>
            </a:r>
            <a:r>
              <a:rPr lang="en-US"/>
              <a:t>;</a:t>
            </a:r>
          </a:p>
          <a:p>
            <a:r>
              <a:rPr lang="en-US"/>
              <a:t>archived textual and visual web content or webserver logs as subjects of big data analysis </a:t>
            </a:r>
            <a:r>
              <a:rPr lang="en-US" i="1"/>
              <a:t>(e.g. for machine learning, for analyzing user characteristics)</a:t>
            </a:r>
            <a:r>
              <a:rPr lang="en-US"/>
              <a:t>.</a:t>
            </a:r>
            <a:endParaRPr lang="hu-HU"/>
          </a:p>
        </p:txBody>
      </p:sp>
      <p:sp>
        <p:nvSpPr>
          <p:cNvPr id="56324" name="Dia számának helye 5"/>
          <p:cNvSpPr txBox="1">
            <a:spLocks noGrp="1"/>
          </p:cNvSpPr>
          <p:nvPr/>
        </p:nvSpPr>
        <p:spPr bwMode="auto">
          <a:xfrm>
            <a:off x="0" y="659765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fld id="{69A44B55-3460-4A81-98AF-0D57BCA8A38A}" type="slidenum">
              <a:rPr lang="hu-HU" altLang="hu-HU" sz="1000" b="1"/>
              <a:pPr algn="ctr"/>
              <a:t>6</a:t>
            </a:fld>
            <a:endParaRPr lang="hu-HU" altLang="hu-HU" sz="1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level of research</a:t>
            </a:r>
            <a:endParaRPr lang="hu-H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60000"/>
              </a:spcBef>
            </a:pPr>
            <a:endParaRPr lang="en-US" sz="1500"/>
          </a:p>
          <a:p>
            <a:pPr>
              <a:spcBef>
                <a:spcPct val="60000"/>
              </a:spcBef>
            </a:pPr>
            <a:r>
              <a:rPr lang="en-US"/>
              <a:t>individual files or webpages;</a:t>
            </a:r>
          </a:p>
          <a:p>
            <a:pPr>
              <a:spcBef>
                <a:spcPct val="60000"/>
              </a:spcBef>
            </a:pPr>
            <a:r>
              <a:rPr lang="en-US"/>
              <a:t>individual website(s);</a:t>
            </a:r>
          </a:p>
          <a:p>
            <a:pPr>
              <a:spcBef>
                <a:spcPct val="60000"/>
              </a:spcBef>
            </a:pPr>
            <a:r>
              <a:rPr lang="en-US"/>
              <a:t>certain domain(s);</a:t>
            </a:r>
          </a:p>
          <a:p>
            <a:pPr>
              <a:spcBef>
                <a:spcPct val="60000"/>
              </a:spcBef>
            </a:pPr>
            <a:r>
              <a:rPr lang="en-US"/>
              <a:t>the whole websphere.</a:t>
            </a:r>
            <a:endParaRPr lang="hu-HU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307975"/>
            <a:ext cx="4575175" cy="58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49" name="Dia számának helye 5"/>
          <p:cNvSpPr txBox="1">
            <a:spLocks noGrp="1"/>
          </p:cNvSpPr>
          <p:nvPr/>
        </p:nvSpPr>
        <p:spPr bwMode="auto">
          <a:xfrm>
            <a:off x="0" y="659765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fld id="{E55364F5-DC5A-44A7-9655-9FBF9483D7A4}" type="slidenum">
              <a:rPr lang="hu-HU" altLang="hu-HU" sz="1000" b="1"/>
              <a:pPr algn="ctr"/>
              <a:t>7</a:t>
            </a:fld>
            <a:endParaRPr lang="hu-HU" altLang="hu-HU" sz="10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</a:t>
            </a:r>
            <a:endParaRPr lang="hu-HU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incomplete mementos, archive or playback errors;</a:t>
            </a:r>
          </a:p>
          <a:p>
            <a:r>
              <a:rPr lang="en-US"/>
              <a:t>temporal drift and live web leakage </a:t>
            </a:r>
            <a:br>
              <a:rPr lang="en-US"/>
            </a:br>
            <a:r>
              <a:rPr lang="en-US" i="1"/>
              <a:t>(different chronological versions of the elements of </a:t>
            </a:r>
            <a:br>
              <a:rPr lang="en-US" i="1"/>
            </a:br>
            <a:r>
              <a:rPr lang="en-US" i="1"/>
              <a:t>a certain webpage or website displayed together)</a:t>
            </a:r>
            <a:r>
              <a:rPr lang="en-US"/>
              <a:t>;</a:t>
            </a:r>
          </a:p>
          <a:p>
            <a:r>
              <a:rPr lang="en-US"/>
              <a:t>authenticity of the archived files;</a:t>
            </a:r>
          </a:p>
          <a:p>
            <a:r>
              <a:rPr lang="en-US"/>
              <a:t>duplicates and URL address changes of websites;</a:t>
            </a:r>
          </a:p>
          <a:p>
            <a:r>
              <a:rPr lang="en-US"/>
              <a:t>change of the whole content on a certain domain, etc.</a:t>
            </a:r>
            <a:endParaRPr lang="hu-HU"/>
          </a:p>
        </p:txBody>
      </p:sp>
      <p:sp>
        <p:nvSpPr>
          <p:cNvPr id="58372" name="Dia számának helye 5"/>
          <p:cNvSpPr txBox="1">
            <a:spLocks noGrp="1"/>
          </p:cNvSpPr>
          <p:nvPr/>
        </p:nvSpPr>
        <p:spPr bwMode="auto">
          <a:xfrm>
            <a:off x="0" y="659765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fld id="{4BBCC7F2-D114-4245-BFB9-3A9D585C451F}" type="slidenum">
              <a:rPr lang="hu-HU" altLang="hu-HU" sz="1000" b="1"/>
              <a:pPr algn="ctr"/>
              <a:t>8</a:t>
            </a:fld>
            <a:endParaRPr lang="hu-HU" altLang="hu-HU" sz="1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archives and big data</a:t>
            </a:r>
            <a:endParaRPr lang="hu-HU"/>
          </a:p>
        </p:txBody>
      </p:sp>
      <p:sp>
        <p:nvSpPr>
          <p:cNvPr id="59396" name="Dia számának helye 5"/>
          <p:cNvSpPr txBox="1">
            <a:spLocks noGrp="1"/>
          </p:cNvSpPr>
          <p:nvPr/>
        </p:nvSpPr>
        <p:spPr bwMode="auto">
          <a:xfrm>
            <a:off x="0" y="659765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fld id="{5952A701-8687-4B52-B863-4401B2184D4F}" type="slidenum">
              <a:rPr lang="hu-HU" altLang="hu-HU" sz="1000" b="1"/>
              <a:pPr algn="ctr"/>
              <a:t>9</a:t>
            </a:fld>
            <a:endParaRPr lang="hu-HU" altLang="hu-HU" sz="1000" b="1"/>
          </a:p>
        </p:txBody>
      </p:sp>
      <p:pic>
        <p:nvPicPr>
          <p:cNvPr id="59397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07063" y="1798638"/>
            <a:ext cx="5880100" cy="4383087"/>
          </a:xfrm>
          <a:noFill/>
          <a:ln/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895350" y="1927225"/>
            <a:ext cx="4679950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/>
              <a:t>The web archives as large corpora </a:t>
            </a:r>
            <a:br>
              <a:rPr lang="en-US" sz="2100"/>
            </a:br>
            <a:r>
              <a:rPr lang="en-US" sz="2100"/>
              <a:t>can be a research subject of several projects in data science field. </a:t>
            </a:r>
          </a:p>
          <a:p>
            <a:pPr>
              <a:spcBef>
                <a:spcPct val="50000"/>
              </a:spcBef>
            </a:pPr>
            <a:r>
              <a:rPr lang="en-US" sz="2100"/>
              <a:t>The concept of linked and open data have led the necessity of processing large amounts of semi-structured data in web archives quickly, and retrieve valuable information. </a:t>
            </a:r>
          </a:p>
          <a:p>
            <a:pPr>
              <a:spcBef>
                <a:spcPct val="50000"/>
              </a:spcBef>
            </a:pPr>
            <a:r>
              <a:rPr lang="en-US" sz="2100"/>
              <a:t>A new way of collaboration can be formed among public collections, web archivists and data scientists in this context. </a:t>
            </a:r>
            <a:endParaRPr lang="hu-HU" sz="2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ímkés">
  <a:themeElements>
    <a:clrScheme name="Címkés 1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008000"/>
      </a:hlink>
      <a:folHlink>
        <a:srgbClr val="336666"/>
      </a:folHlink>
    </a:clrScheme>
    <a:fontScheme name="Címkés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ímkés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ímkés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ímkés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ímkés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ímkés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ímkés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ímkés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ímkés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ímkés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ímkés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ímkés 1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0080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1040</TotalTime>
  <Words>594</Words>
  <Application>Microsoft Office PowerPoint</Application>
  <PresentationFormat>Egyéni</PresentationFormat>
  <Paragraphs>91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Times New Roman</vt:lpstr>
      <vt:lpstr>Wingdings</vt:lpstr>
      <vt:lpstr>Calibri</vt:lpstr>
      <vt:lpstr>Címkés</vt:lpstr>
      <vt:lpstr>Web archives as  a research subject</vt:lpstr>
      <vt:lpstr>Digital sources of research</vt:lpstr>
      <vt:lpstr>Main topics</vt:lpstr>
      <vt:lpstr>Web history and web historiography</vt:lpstr>
      <vt:lpstr>Digitális Bölcsészet  - Digital Humanities (Hungarian open access journal)</vt:lpstr>
      <vt:lpstr>The object of research</vt:lpstr>
      <vt:lpstr>The level of research</vt:lpstr>
      <vt:lpstr>Problems</vt:lpstr>
      <vt:lpstr>Web archives and big data</vt:lpstr>
      <vt:lpstr>Types of data and mining</vt:lpstr>
      <vt:lpstr>Example: BUDDAH (Big UK Domain Data for the Arts and Humanities) </vt:lpstr>
      <vt:lpstr>Web archives and  the semantic web</vt:lpstr>
      <vt:lpstr>Possible methods</vt:lpstr>
      <vt:lpstr>SolrMIA (search engine of the Hungarian demo web archive)</vt:lpstr>
      <vt:lpstr>Thank you for your attention!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museum, web library, web archive  The responsibility of public collections to preserve digital culture</dc:title>
  <dc:creator>Németh Márton</dc:creator>
  <cp:lastModifiedBy>DL</cp:lastModifiedBy>
  <cp:revision>84</cp:revision>
  <dcterms:created xsi:type="dcterms:W3CDTF">2018-01-15T14:52:34Z</dcterms:created>
  <dcterms:modified xsi:type="dcterms:W3CDTF">2019-01-14T14:32:53Z</dcterms:modified>
</cp:coreProperties>
</file>