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9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hu-H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0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4200"/>
            </a:lvl1pPr>
          </a:lstStyle>
          <a:p>
            <a:r>
              <a:rPr lang="hu-HU" altLang="en-US"/>
              <a:t>Mintacím szerkesztése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hu-HU" altLang="en-US"/>
              <a:t>Alcím mintájának szerkesztése</a:t>
            </a: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en-US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hu-HU" altLang="en-US"/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E1B6808A-6741-424D-B7D8-DF7B4690411A}" type="slidenum">
              <a:rPr lang="hu-HU" altLang="en-US"/>
              <a:pPr/>
              <a:t>‹#›</a:t>
            </a:fld>
            <a:endParaRPr lang="hu-HU" altLang="en-US"/>
          </a:p>
        </p:txBody>
      </p:sp>
      <p:sp>
        <p:nvSpPr>
          <p:cNvPr id="15367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5368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B5E4CC-07C5-49B4-877B-E454CAC01639}" type="slidenum">
              <a:rPr lang="hu-HU" altLang="en-US"/>
              <a:pPr/>
              <a:t>‹#›</a:t>
            </a:fld>
            <a:endParaRPr lang="hu-HU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5F5A3C-1475-4064-B9A5-39FE743D87F1}" type="slidenum">
              <a:rPr lang="hu-HU" altLang="en-US"/>
              <a:pPr/>
              <a:t>‹#›</a:t>
            </a:fld>
            <a:endParaRPr lang="hu-HU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0F85DA-0B70-4E5E-95D4-15B383C5F263}" type="slidenum">
              <a:rPr lang="hu-HU" altLang="en-US"/>
              <a:pPr/>
              <a:t>‹#›</a:t>
            </a:fld>
            <a:endParaRPr lang="hu-HU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94BA74-1A44-401A-A51D-EF17EF58AE4F}" type="slidenum">
              <a:rPr lang="hu-HU" altLang="en-US"/>
              <a:pPr/>
              <a:t>‹#›</a:t>
            </a:fld>
            <a:endParaRPr lang="hu-HU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FF29BC-2986-4A98-A79F-EDC6383F0CE5}" type="slidenum">
              <a:rPr lang="hu-HU" altLang="en-US"/>
              <a:pPr/>
              <a:t>‹#›</a:t>
            </a:fld>
            <a:endParaRPr lang="hu-HU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en-US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en-US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9A3830-2ADE-4648-9C71-9295CF97B870}" type="slidenum">
              <a:rPr lang="hu-HU" altLang="en-US"/>
              <a:pPr/>
              <a:t>‹#›</a:t>
            </a:fld>
            <a:endParaRPr lang="hu-HU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en-US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en-US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BD8DDD-0BE6-4FE3-B603-0597D41624B3}" type="slidenum">
              <a:rPr lang="hu-HU" altLang="en-US"/>
              <a:pPr/>
              <a:t>‹#›</a:t>
            </a:fld>
            <a:endParaRPr lang="hu-HU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en-US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en-US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B63FB2-23CC-4737-BFC9-5B952BCB36C5}" type="slidenum">
              <a:rPr lang="hu-HU" altLang="en-US"/>
              <a:pPr/>
              <a:t>‹#›</a:t>
            </a:fld>
            <a:endParaRPr lang="hu-HU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40ED7A-1C18-43D8-8D0B-EAAD498E9A2B}" type="slidenum">
              <a:rPr lang="hu-HU" altLang="en-US"/>
              <a:pPr/>
              <a:t>‹#›</a:t>
            </a:fld>
            <a:endParaRPr lang="hu-HU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96F9BA-6E5F-4B7E-A354-6F8EE5D2D03B}" type="slidenum">
              <a:rPr lang="hu-HU" altLang="en-US"/>
              <a:pPr/>
              <a:t>‹#›</a:t>
            </a:fld>
            <a:endParaRPr lang="hu-HU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en-US" smtClean="0"/>
              <a:t>Mintacím szerkesztése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en-US" smtClean="0"/>
              <a:t>Mintaszöveg szerkesztése</a:t>
            </a:r>
          </a:p>
          <a:p>
            <a:pPr lvl="1"/>
            <a:r>
              <a:rPr lang="hu-HU" altLang="en-US" smtClean="0"/>
              <a:t>Második szint</a:t>
            </a:r>
          </a:p>
          <a:p>
            <a:pPr lvl="2"/>
            <a:r>
              <a:rPr lang="hu-HU" altLang="en-US" smtClean="0"/>
              <a:t>Harmadik szint</a:t>
            </a:r>
          </a:p>
          <a:p>
            <a:pPr lvl="3"/>
            <a:r>
              <a:rPr lang="hu-HU" altLang="en-US" smtClean="0"/>
              <a:t>Negyedik szint</a:t>
            </a:r>
          </a:p>
          <a:p>
            <a:pPr lvl="4"/>
            <a:r>
              <a:rPr lang="hu-HU" altLang="en-US" smtClean="0"/>
              <a:t>Ötödik szint</a:t>
            </a:r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hu-HU" altLang="en-US"/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hu-HU" altLang="en-US"/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aramond" pitchFamily="18" charset="0"/>
              </a:defRPr>
            </a:lvl1pPr>
          </a:lstStyle>
          <a:p>
            <a:fld id="{02F21E73-1039-48FE-A73D-77E018632644}" type="slidenum">
              <a:rPr lang="hu-HU" altLang="en-US"/>
              <a:pPr/>
              <a:t>‹#›</a:t>
            </a:fld>
            <a:endParaRPr lang="hu-HU" altLang="en-US"/>
          </a:p>
        </p:txBody>
      </p:sp>
      <p:sp>
        <p:nvSpPr>
          <p:cNvPr id="14343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4344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Verdana" pitchFamily="34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Verdana" pitchFamily="34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Verdana" pitchFamily="34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Verdana" pitchFamily="34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Verdana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Verdana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Verdana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Verdana" pitchFamily="34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600">
          <a:solidFill>
            <a:schemeClr val="tx1"/>
          </a:solidFill>
          <a:latin typeface="+mn-lt"/>
          <a:cs typeface="+mn-cs"/>
        </a:defRPr>
      </a:lvl2pPr>
      <a:lvl3pPr marL="1022350" indent="-350838" algn="l" rtl="0" fontAlgn="base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200">
          <a:solidFill>
            <a:schemeClr val="tx1"/>
          </a:solidFill>
          <a:latin typeface="+mn-lt"/>
          <a:cs typeface="+mn-cs"/>
        </a:defRPr>
      </a:lvl3pPr>
      <a:lvl4pPr marL="1339850" indent="-315913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2000">
          <a:solidFill>
            <a:schemeClr val="tx1"/>
          </a:solidFill>
          <a:latin typeface="+mn-lt"/>
          <a:cs typeface="+mn-cs"/>
        </a:defRPr>
      </a:lvl4pPr>
      <a:lvl5pPr marL="16811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mailto:mia@mek.oszk.hu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hyperlink" Target="http://users.atw.hu/stiglerne/" TargetMode="External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hyperlink" Target="http://netpreserve.org/" TargetMode="External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hyperlink" Target="http://web.archive.org/" TargetMode="External"/><Relationship Id="rId4" Type="http://schemas.openxmlformats.org/officeDocument/2006/relationships/image" Target="../media/image10.png"/><Relationship Id="rId9" Type="http://schemas.openxmlformats.org/officeDocument/2006/relationships/hyperlink" Target="https://www.jango.com/song_ratings/break_em?overlay_type=default&amp;song_id=2402390&amp;station_id=1673861&amp;station_type=0&amp;target=airplay_overlay&amp;user_type=User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mekosztaly.oszk.hu/mia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unitywebs.archive-it.org/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mekosztaly.oszk.hu/mediawiki/index.php/WCT" TargetMode="External"/><Relationship Id="rId3" Type="http://schemas.openxmlformats.org/officeDocument/2006/relationships/hyperlink" Target="http://mekosztaly.oszk.hu/mediawiki/index.php/Mink" TargetMode="External"/><Relationship Id="rId7" Type="http://schemas.openxmlformats.org/officeDocument/2006/relationships/hyperlink" Target="http://mekosztaly.oszk.hu/mediawiki/index.php/Heritrix" TargetMode="External"/><Relationship Id="rId2" Type="http://schemas.openxmlformats.org/officeDocument/2006/relationships/hyperlink" Target="http://mekosztaly.oszk.hu/mediawiki/index.php/HTTrack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mekosztaly.oszk.hu/mediawiki/index.php/WARCreate" TargetMode="External"/><Relationship Id="rId11" Type="http://schemas.openxmlformats.org/officeDocument/2006/relationships/hyperlink" Target="http://mekosztaly.oszk.hu/mediawiki/index.php/Archive-It" TargetMode="External"/><Relationship Id="rId5" Type="http://schemas.openxmlformats.org/officeDocument/2006/relationships/hyperlink" Target="http://mekosztaly.oszk.hu/mediawiki/index.php/Webrecorder" TargetMode="External"/><Relationship Id="rId10" Type="http://schemas.openxmlformats.org/officeDocument/2006/relationships/hyperlink" Target="http://mekosztaly.oszk.hu/mediawiki/index.php/Brozzler" TargetMode="External"/><Relationship Id="rId4" Type="http://schemas.openxmlformats.org/officeDocument/2006/relationships/hyperlink" Target="http://mekosztaly.oszk.hu/mediawiki/index.php/WAIL" TargetMode="External"/><Relationship Id="rId9" Type="http://schemas.openxmlformats.org/officeDocument/2006/relationships/hyperlink" Target="http://mekosztaly.oszk.hu/mediawiki/index.php/NetarchiveSuite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hu-HU"/>
              <a:t>Webarchívumok létrehozása és kutatási célú hasznosítása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068388"/>
          </a:xfrm>
          <a:noFill/>
        </p:spPr>
        <p:txBody>
          <a:bodyPr>
            <a:spAutoFit/>
          </a:bodyPr>
          <a:lstStyle/>
          <a:p>
            <a:r>
              <a:rPr lang="hu-HU" sz="3600">
                <a:solidFill>
                  <a:schemeClr val="tx2"/>
                </a:solidFill>
                <a:latin typeface="Garamond" pitchFamily="18" charset="0"/>
              </a:rPr>
              <a:t>Drótos László </a:t>
            </a:r>
            <a:br>
              <a:rPr lang="hu-HU" sz="3600">
                <a:solidFill>
                  <a:schemeClr val="tx2"/>
                </a:solidFill>
                <a:latin typeface="Garamond" pitchFamily="18" charset="0"/>
              </a:rPr>
            </a:br>
            <a:r>
              <a:rPr lang="hu-HU">
                <a:solidFill>
                  <a:schemeClr val="tx2"/>
                </a:solidFill>
                <a:latin typeface="Garamond" pitchFamily="18" charset="0"/>
              </a:rPr>
              <a:t>Országos Széchényi Könyvtár</a:t>
            </a:r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900113" y="5661025"/>
            <a:ext cx="7272337" cy="915988"/>
          </a:xfrm>
          <a:prstGeom prst="rect">
            <a:avLst/>
          </a:prstGeom>
          <a:solidFill>
            <a:schemeClr val="accent1">
              <a:alpha val="10001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/>
              <a:t>Magyar Könyvtárosok Egyesülete</a:t>
            </a:r>
            <a:br>
              <a:rPr lang="hu-HU"/>
            </a:br>
            <a:r>
              <a:rPr lang="hu-HU"/>
              <a:t>51. Vándorgyűlés</a:t>
            </a:r>
            <a:br>
              <a:rPr lang="hu-HU"/>
            </a:br>
            <a:r>
              <a:rPr lang="hu-HU"/>
              <a:t>Székesfehérvár, 2019. július 4.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3000"/>
              <a:t>Együttműködési lehetőségek</a:t>
            </a:r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058863"/>
            <a:ext cx="8523287" cy="5683250"/>
          </a:xfrm>
          <a:prstGeom prst="rect">
            <a:avLst/>
          </a:prstGeom>
          <a:noFill/>
          <a:ln w="57150" algn="ctr">
            <a:pattFill prst="pct60">
              <a:fgClr>
                <a:schemeClr val="accent1"/>
              </a:fgClr>
              <a:bgClr>
                <a:srgbClr val="FFFFFF"/>
              </a:bgClr>
            </a:pattFill>
            <a:miter lim="800000"/>
            <a:headEnd/>
            <a:tailEnd/>
          </a:ln>
          <a:effectLst/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000" y="1019175"/>
            <a:ext cx="8474075" cy="5505450"/>
          </a:xfrm>
          <a:prstGeom prst="rect">
            <a:avLst/>
          </a:prstGeom>
          <a:noFill/>
          <a:ln w="57150" algn="ctr">
            <a:pattFill prst="pct60">
              <a:fgClr>
                <a:schemeClr val="accent1"/>
              </a:fgClr>
              <a:bgClr>
                <a:srgbClr val="FFFFFF"/>
              </a:bgClr>
            </a:pattFill>
            <a:miter lim="800000"/>
            <a:headEnd/>
            <a:tailEnd/>
          </a:ln>
          <a:effectLst/>
        </p:spPr>
      </p:pic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25763" y="1052513"/>
            <a:ext cx="5102225" cy="5661025"/>
          </a:xfrm>
          <a:prstGeom prst="rect">
            <a:avLst/>
          </a:prstGeom>
          <a:noFill/>
          <a:ln w="57150" algn="ctr">
            <a:pattFill prst="pct60">
              <a:fgClr>
                <a:schemeClr val="accent1"/>
              </a:fgClr>
              <a:bgClr>
                <a:srgbClr val="FFFFFF"/>
              </a:bgClr>
            </a:pattFill>
            <a:miter lim="800000"/>
            <a:headEnd/>
            <a:tailEnd/>
          </a:ln>
          <a:effectLst/>
        </p:spPr>
      </p:pic>
      <p:pic>
        <p:nvPicPr>
          <p:cNvPr id="24583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47813" y="908050"/>
            <a:ext cx="7466012" cy="5762625"/>
          </a:xfrm>
          <a:prstGeom prst="rect">
            <a:avLst/>
          </a:prstGeom>
          <a:noFill/>
          <a:ln w="57150" algn="ctr">
            <a:pattFill prst="pct60">
              <a:fgClr>
                <a:schemeClr val="accent1"/>
              </a:fgClr>
              <a:bgClr>
                <a:srgbClr val="FFFFFF"/>
              </a:bgClr>
            </a:pattFill>
            <a:miter lim="800000"/>
            <a:headEnd/>
            <a:tailEnd/>
          </a:ln>
          <a:effectLst/>
        </p:spPr>
      </p:pic>
      <p:pic>
        <p:nvPicPr>
          <p:cNvPr id="24585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3050" y="1716088"/>
            <a:ext cx="8763000" cy="4953000"/>
          </a:xfrm>
          <a:prstGeom prst="rect">
            <a:avLst/>
          </a:prstGeom>
          <a:noFill/>
          <a:ln w="57150" algn="ctr">
            <a:pattFill prst="pct60">
              <a:fgClr>
                <a:schemeClr val="accent1"/>
              </a:fgClr>
              <a:bgClr>
                <a:srgbClr val="FFFFFF"/>
              </a:bgClr>
            </a:patt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4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4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A webarchívumok haszna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96975"/>
            <a:ext cx="8229600" cy="4851400"/>
          </a:xfrm>
          <a:noFill/>
        </p:spPr>
        <p:txBody>
          <a:bodyPr>
            <a:spAutoFit/>
          </a:bodyPr>
          <a:lstStyle/>
          <a:p>
            <a:r>
              <a:rPr lang="hu-HU"/>
              <a:t>A könyvtár digitális gyűjteményének kiegészítése „born digital” dokumentumokkal.</a:t>
            </a:r>
          </a:p>
          <a:p>
            <a:r>
              <a:rPr lang="hu-HU"/>
              <a:t>Stabil hivatkozhatóság.</a:t>
            </a:r>
          </a:p>
          <a:p>
            <a:r>
              <a:rPr lang="hu-HU"/>
              <a:t>Hiteles másolat biztosítása.</a:t>
            </a:r>
          </a:p>
          <a:p>
            <a:r>
              <a:rPr lang="hu-HU"/>
              <a:t>Teljes szövegű és szemantikus keresés.</a:t>
            </a:r>
          </a:p>
          <a:p>
            <a:r>
              <a:rPr lang="hu-HU"/>
              <a:t>Statisztikai elemzések és vizualizáció.</a:t>
            </a:r>
          </a:p>
          <a:p>
            <a:r>
              <a:rPr lang="hu-HU"/>
              <a:t>Történeti kutatások.</a:t>
            </a:r>
          </a:p>
          <a:p>
            <a:r>
              <a:rPr lang="hu-HU"/>
              <a:t>Szöveg- és adatbányászat.</a:t>
            </a:r>
          </a:p>
          <a:p>
            <a:r>
              <a:rPr lang="hu-HU"/>
              <a:t>Régi webhelyek helyreállítása.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A webarchívumok haszna</a:t>
            </a:r>
          </a:p>
        </p:txBody>
      </p:sp>
      <p:pic>
        <p:nvPicPr>
          <p:cNvPr id="26628" name="Picture 4" descr="Képtalálat a következ&amp;odblac;re: „Niels Brügger book”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628775"/>
            <a:ext cx="2332037" cy="3495675"/>
          </a:xfrm>
          <a:prstGeom prst="rect">
            <a:avLst/>
          </a:prstGeom>
          <a:noFill/>
          <a:ln w="57150" algn="ctr">
            <a:pattFill prst="pct60">
              <a:fgClr>
                <a:schemeClr val="accent1"/>
              </a:fgClr>
              <a:bgClr>
                <a:srgbClr val="FFFFFF"/>
              </a:bgClr>
            </a:pattFill>
            <a:miter lim="800000"/>
            <a:headEnd/>
            <a:tailEnd/>
          </a:ln>
          <a:effectLst/>
        </p:spPr>
      </p:pic>
      <p:pic>
        <p:nvPicPr>
          <p:cNvPr id="26629" name="Picture 5" descr="Képtalálat a következ&amp;odblac;re: „Niels Brügger book”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79613" y="2492375"/>
            <a:ext cx="2397125" cy="3590925"/>
          </a:xfrm>
          <a:prstGeom prst="rect">
            <a:avLst/>
          </a:prstGeom>
          <a:noFill/>
          <a:ln w="57150" algn="ctr">
            <a:pattFill prst="pct60">
              <a:fgClr>
                <a:schemeClr val="accent1"/>
              </a:fgClr>
              <a:bgClr>
                <a:srgbClr val="FFFFFF"/>
              </a:bgClr>
            </a:pattFill>
            <a:miter lim="800000"/>
            <a:headEnd/>
            <a:tailEnd/>
          </a:ln>
          <a:effectLst/>
        </p:spPr>
      </p:pic>
      <p:pic>
        <p:nvPicPr>
          <p:cNvPr id="26631" name="Picture 7" descr="Képtalálat a következ&amp;odblac;re: „Niels Brügger book”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63938" y="1196975"/>
            <a:ext cx="2035175" cy="3059113"/>
          </a:xfrm>
          <a:prstGeom prst="rect">
            <a:avLst/>
          </a:prstGeom>
          <a:noFill/>
          <a:ln w="57150" algn="ctr">
            <a:pattFill prst="pct60">
              <a:fgClr>
                <a:schemeClr val="accent1"/>
              </a:fgClr>
              <a:bgClr>
                <a:srgbClr val="FFFFFF"/>
              </a:bgClr>
            </a:pattFill>
            <a:miter lim="800000"/>
            <a:headEnd/>
            <a:tailEnd/>
          </a:ln>
          <a:effectLst/>
        </p:spPr>
      </p:pic>
      <p:pic>
        <p:nvPicPr>
          <p:cNvPr id="26632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00650" y="1912938"/>
            <a:ext cx="3692525" cy="4108450"/>
          </a:xfrm>
          <a:prstGeom prst="rect">
            <a:avLst/>
          </a:prstGeom>
          <a:noFill/>
          <a:ln w="57150" algn="ctr">
            <a:pattFill prst="pct60">
              <a:fgClr>
                <a:schemeClr val="accent1"/>
              </a:fgClr>
              <a:bgClr>
                <a:srgbClr val="FFFFFF"/>
              </a:bgClr>
            </a:patt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A webarchívumok haszna</a:t>
            </a:r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052513"/>
            <a:ext cx="7053262" cy="5641975"/>
          </a:xfrm>
          <a:prstGeom prst="rect">
            <a:avLst/>
          </a:prstGeom>
          <a:noFill/>
          <a:ln w="57150" algn="ctr">
            <a:pattFill prst="pct60">
              <a:fgClr>
                <a:schemeClr val="accent1"/>
              </a:fgClr>
              <a:bgClr>
                <a:srgbClr val="FFFFFF"/>
              </a:bgClr>
            </a:pattFill>
            <a:miter lim="800000"/>
            <a:headEnd/>
            <a:tailEnd/>
          </a:ln>
          <a:effectLst/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213" y="981075"/>
            <a:ext cx="5380037" cy="5805488"/>
          </a:xfrm>
          <a:prstGeom prst="rect">
            <a:avLst/>
          </a:prstGeom>
          <a:noFill/>
          <a:ln w="57150" algn="ctr">
            <a:pattFill prst="pct60">
              <a:fgClr>
                <a:schemeClr val="accent1"/>
              </a:fgClr>
              <a:bgClr>
                <a:srgbClr val="FFFFFF"/>
              </a:bgClr>
            </a:pattFill>
            <a:miter lim="800000"/>
            <a:headEnd/>
            <a:tailEnd/>
          </a:ln>
          <a:effectLst/>
        </p:spPr>
      </p:pic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06525" y="1052513"/>
            <a:ext cx="7053263" cy="5641975"/>
          </a:xfrm>
          <a:prstGeom prst="rect">
            <a:avLst/>
          </a:prstGeom>
          <a:noFill/>
          <a:ln w="57150" algn="ctr">
            <a:pattFill prst="pct60">
              <a:fgClr>
                <a:schemeClr val="accent1"/>
              </a:fgClr>
              <a:bgClr>
                <a:srgbClr val="FFFFFF"/>
              </a:bgClr>
            </a:pattFill>
            <a:miter lim="800000"/>
            <a:headEnd/>
            <a:tailEnd/>
          </a:ln>
          <a:effectLst/>
        </p:spPr>
      </p:pic>
      <p:pic>
        <p:nvPicPr>
          <p:cNvPr id="27655" name="Picture 7"/>
          <p:cNvPicPr>
            <a:picLocks noChangeAspect="1" noChangeArrowheads="1"/>
          </p:cNvPicPr>
          <p:nvPr/>
        </p:nvPicPr>
        <p:blipFill>
          <a:blip r:embed="rId5"/>
          <a:srcRect l="10597" r="10033"/>
          <a:stretch>
            <a:fillRect/>
          </a:stretch>
        </p:blipFill>
        <p:spPr bwMode="auto">
          <a:xfrm>
            <a:off x="2484438" y="1412875"/>
            <a:ext cx="6480175" cy="5340350"/>
          </a:xfrm>
          <a:prstGeom prst="rect">
            <a:avLst/>
          </a:prstGeom>
          <a:noFill/>
          <a:ln w="57150" algn="ctr">
            <a:pattFill prst="pct60">
              <a:fgClr>
                <a:schemeClr val="accent1"/>
              </a:fgClr>
              <a:bgClr>
                <a:srgbClr val="FFFFFF"/>
              </a:bgClr>
            </a:patt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6181725"/>
            <a:ext cx="8229600" cy="676275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hu-HU" sz="2800"/>
              <a:t>Kapcsolati cím: </a:t>
            </a:r>
            <a:r>
              <a:rPr lang="hu-HU" sz="2800">
                <a:hlinkClick r:id="rId2"/>
              </a:rPr>
              <a:t>mia@mek.oszk.hu</a:t>
            </a:r>
            <a:endParaRPr lang="hu-HU" sz="2800"/>
          </a:p>
        </p:txBody>
      </p:sp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3"/>
          <a:srcRect r="3990" b="23543"/>
          <a:stretch>
            <a:fillRect/>
          </a:stretch>
        </p:blipFill>
        <p:spPr bwMode="auto">
          <a:xfrm>
            <a:off x="250825" y="620713"/>
            <a:ext cx="8672513" cy="5524500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</p:pic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88913"/>
            <a:ext cx="8785225" cy="1139825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hu-HU" sz="5000"/>
              <a:t>Köszönöm a figyelmet!</a:t>
            </a:r>
          </a:p>
        </p:txBody>
      </p:sp>
      <p:pic>
        <p:nvPicPr>
          <p:cNvPr id="28677" name="Picture 5" descr="dkvk_hu_404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44800" y="2578100"/>
            <a:ext cx="3671888" cy="29384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 build="p"/>
      <p:bldP spid="2867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263525"/>
            <a:ext cx="7558087" cy="5829300"/>
          </a:xfrm>
          <a:prstGeom prst="rect">
            <a:avLst/>
          </a:prstGeom>
          <a:noFill/>
          <a:ln w="57150">
            <a:pattFill prst="pct60">
              <a:fgClr>
                <a:schemeClr val="accent1"/>
              </a:fgClr>
              <a:bgClr>
                <a:srgbClr val="FFFFFF"/>
              </a:bgClr>
            </a:pattFill>
            <a:miter lim="800000"/>
            <a:headEnd/>
            <a:tailEnd/>
          </a:ln>
          <a:effectLst/>
        </p:spPr>
      </p:pic>
      <p:sp>
        <p:nvSpPr>
          <p:cNvPr id="16402" name="Text Box 18"/>
          <p:cNvSpPr txBox="1">
            <a:spLocks noChangeArrowheads="1"/>
          </p:cNvSpPr>
          <p:nvPr/>
        </p:nvSpPr>
        <p:spPr bwMode="auto">
          <a:xfrm>
            <a:off x="5364163" y="6308725"/>
            <a:ext cx="3529012" cy="396875"/>
          </a:xfrm>
          <a:prstGeom prst="rect">
            <a:avLst/>
          </a:prstGeom>
          <a:solidFill>
            <a:schemeClr val="bg1"/>
          </a:solidFill>
          <a:ln w="571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000">
                <a:solidFill>
                  <a:schemeClr val="tx2"/>
                </a:solidFill>
                <a:hlinkClick r:id="rId3"/>
              </a:rPr>
              <a:t>http://users.atw.hu/stiglerne/</a:t>
            </a:r>
            <a:r>
              <a:rPr lang="hu-HU" sz="2000">
                <a:solidFill>
                  <a:schemeClr val="tx2"/>
                </a:solidFill>
              </a:rPr>
              <a:t> </a:t>
            </a:r>
          </a:p>
        </p:txBody>
      </p:sp>
      <p:pic>
        <p:nvPicPr>
          <p:cNvPr id="16394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122238"/>
            <a:ext cx="6886575" cy="6475412"/>
          </a:xfrm>
          <a:prstGeom prst="rect">
            <a:avLst/>
          </a:prstGeom>
          <a:noFill/>
          <a:ln w="57150" algn="ctr">
            <a:pattFill prst="pct60">
              <a:fgClr>
                <a:schemeClr val="accent1"/>
              </a:fgClr>
              <a:bgClr>
                <a:srgbClr val="FFFFFF"/>
              </a:bgClr>
            </a:pattFill>
            <a:miter lim="800000"/>
            <a:headEnd/>
            <a:tailEnd/>
          </a:ln>
          <a:effectLst/>
        </p:spPr>
      </p:pic>
      <p:pic>
        <p:nvPicPr>
          <p:cNvPr id="16395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58888" y="620713"/>
            <a:ext cx="6753225" cy="6091237"/>
          </a:xfrm>
          <a:prstGeom prst="rect">
            <a:avLst/>
          </a:prstGeom>
          <a:noFill/>
          <a:ln w="57150" algn="ctr">
            <a:pattFill prst="pct60">
              <a:fgClr>
                <a:schemeClr val="accent1"/>
              </a:fgClr>
              <a:bgClr>
                <a:srgbClr val="FFFFFF"/>
              </a:bgClr>
            </a:pattFill>
            <a:miter lim="800000"/>
            <a:headEnd/>
            <a:tailEnd/>
          </a:ln>
          <a:effectLst/>
        </p:spPr>
      </p:pic>
      <p:pic>
        <p:nvPicPr>
          <p:cNvPr id="16396" name="Picture 1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03463" y="404813"/>
            <a:ext cx="6840537" cy="6297612"/>
          </a:xfrm>
          <a:prstGeom prst="rect">
            <a:avLst/>
          </a:prstGeom>
          <a:noFill/>
          <a:ln w="57150">
            <a:pattFill prst="pct60">
              <a:fgClr>
                <a:schemeClr val="accent1"/>
              </a:fgClr>
              <a:bgClr>
                <a:srgbClr val="FFFFFF"/>
              </a:bgClr>
            </a:pattFill>
            <a:miter lim="800000"/>
            <a:headEnd/>
            <a:tailEnd/>
          </a:ln>
          <a:effectLst/>
        </p:spPr>
      </p:pic>
      <p:pic>
        <p:nvPicPr>
          <p:cNvPr id="16398" name="Picture 1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3850" y="-31750"/>
            <a:ext cx="8637588" cy="6889750"/>
          </a:xfrm>
          <a:prstGeom prst="rect">
            <a:avLst/>
          </a:prstGeom>
          <a:noFill/>
          <a:ln w="57150">
            <a:pattFill prst="pct60">
              <a:fgClr>
                <a:schemeClr val="accent1"/>
              </a:fgClr>
              <a:bgClr>
                <a:srgbClr val="FFFFFF"/>
              </a:bgClr>
            </a:pattFill>
            <a:miter lim="800000"/>
            <a:headEnd/>
            <a:tailEnd/>
          </a:ln>
          <a:effectLst/>
        </p:spPr>
      </p:pic>
      <p:pic>
        <p:nvPicPr>
          <p:cNvPr id="16399" name="Picture 1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69900" y="44450"/>
            <a:ext cx="8205788" cy="6753225"/>
          </a:xfrm>
          <a:prstGeom prst="rect">
            <a:avLst/>
          </a:prstGeom>
          <a:noFill/>
          <a:ln w="57150">
            <a:pattFill prst="pct60">
              <a:fgClr>
                <a:schemeClr val="accent1"/>
              </a:fgClr>
              <a:bgClr>
                <a:srgbClr val="FFFFFF"/>
              </a:bgClr>
            </a:pattFill>
            <a:miter lim="800000"/>
            <a:headEnd/>
            <a:tailEnd/>
          </a:ln>
          <a:effectLst/>
        </p:spPr>
      </p:pic>
      <p:pic>
        <p:nvPicPr>
          <p:cNvPr id="16400" name="Picture 16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859338" y="1341438"/>
            <a:ext cx="4040187" cy="5386387"/>
          </a:xfrm>
          <a:prstGeom prst="rect">
            <a:avLst/>
          </a:prstGeom>
          <a:noFill/>
          <a:ln w="57150">
            <a:pattFill prst="pct60">
              <a:fgClr>
                <a:schemeClr val="accent1"/>
              </a:fgClr>
              <a:bgClr>
                <a:srgbClr val="FFFFFF"/>
              </a:bgClr>
            </a:pattFill>
            <a:miter lim="800000"/>
            <a:headEnd/>
            <a:tailEnd/>
          </a:ln>
          <a:effectLst/>
        </p:spPr>
      </p:pic>
      <p:pic>
        <p:nvPicPr>
          <p:cNvPr id="16401" name="Picture 17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07950" y="1989138"/>
            <a:ext cx="7008813" cy="4660900"/>
          </a:xfrm>
          <a:prstGeom prst="rect">
            <a:avLst/>
          </a:prstGeom>
          <a:noFill/>
          <a:ln w="57150" algn="ctr">
            <a:pattFill prst="pct60">
              <a:fgClr>
                <a:schemeClr val="accent1"/>
              </a:fgClr>
              <a:bgClr>
                <a:srgbClr val="FFFFFF"/>
              </a:bgClr>
            </a:pattFill>
            <a:miter lim="800000"/>
            <a:headEnd/>
            <a:tailEnd/>
          </a:ln>
          <a:effectLst/>
        </p:spPr>
      </p:pic>
      <p:sp>
        <p:nvSpPr>
          <p:cNvPr id="16403" name="Text Box 19"/>
          <p:cNvSpPr txBox="1">
            <a:spLocks noChangeArrowheads="1"/>
          </p:cNvSpPr>
          <p:nvPr/>
        </p:nvSpPr>
        <p:spPr bwMode="auto">
          <a:xfrm>
            <a:off x="3419475" y="6021388"/>
            <a:ext cx="3529013" cy="442912"/>
          </a:xfrm>
          <a:prstGeom prst="rect">
            <a:avLst/>
          </a:prstGeom>
          <a:solidFill>
            <a:schemeClr val="bg1"/>
          </a:solidFill>
          <a:ln w="57150" algn="ctr">
            <a:pattFill prst="pct60">
              <a:fgClr>
                <a:schemeClr val="accent1"/>
              </a:fgClr>
              <a:bgClr>
                <a:srgbClr val="FFFFFF"/>
              </a:bgClr>
            </a:pattFill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hu-HU" sz="2000">
                <a:solidFill>
                  <a:schemeClr val="tx2"/>
                </a:solidFill>
                <a:hlinkClick r:id="rId3"/>
              </a:rPr>
              <a:t>http://users.atw.hu/stiglerne/</a:t>
            </a:r>
            <a:r>
              <a:rPr lang="hu-HU" sz="2000">
                <a:solidFill>
                  <a:schemeClr val="tx2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6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6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6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6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6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6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6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6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02" grpId="0" animBg="1"/>
      <p:bldP spid="1640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3000"/>
              <a:t>Témák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ct val="60000"/>
              </a:spcAft>
            </a:pPr>
            <a:r>
              <a:rPr lang="hu-HU"/>
              <a:t>Internetes tartalmak archiválása külföldön</a:t>
            </a:r>
          </a:p>
          <a:p>
            <a:pPr>
              <a:spcAft>
                <a:spcPct val="60000"/>
              </a:spcAft>
            </a:pPr>
            <a:r>
              <a:rPr lang="hu-HU"/>
              <a:t>Az OSZK webarchiváló projektje</a:t>
            </a:r>
          </a:p>
          <a:p>
            <a:pPr>
              <a:spcAft>
                <a:spcPct val="60000"/>
              </a:spcAft>
            </a:pPr>
            <a:r>
              <a:rPr lang="hu-HU"/>
              <a:t>A helyi archiválás fontossága</a:t>
            </a:r>
          </a:p>
          <a:p>
            <a:pPr>
              <a:spcAft>
                <a:spcPct val="60000"/>
              </a:spcAft>
            </a:pPr>
            <a:r>
              <a:rPr lang="hu-HU"/>
              <a:t>Együttműködési lehetőségek</a:t>
            </a:r>
          </a:p>
          <a:p>
            <a:pPr>
              <a:spcAft>
                <a:spcPct val="60000"/>
              </a:spcAft>
            </a:pPr>
            <a:r>
              <a:rPr lang="hu-HU"/>
              <a:t>A webarchívumok haszna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686800" cy="1139825"/>
          </a:xfrm>
        </p:spPr>
        <p:txBody>
          <a:bodyPr/>
          <a:lstStyle/>
          <a:p>
            <a:r>
              <a:rPr lang="hu-HU" sz="3000"/>
              <a:t>Webarchiválás a világban </a:t>
            </a:r>
          </a:p>
        </p:txBody>
      </p:sp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098550"/>
            <a:ext cx="7632700" cy="5715000"/>
          </a:xfrm>
          <a:prstGeom prst="rect">
            <a:avLst/>
          </a:prstGeom>
          <a:noFill/>
          <a:ln w="57150" algn="ctr">
            <a:pattFill prst="pct60">
              <a:fgClr>
                <a:schemeClr val="accent1"/>
              </a:fgClr>
              <a:bgClr>
                <a:srgbClr val="FFFFFF"/>
              </a:bgClr>
            </a:pattFill>
            <a:miter lim="800000"/>
            <a:headEnd/>
            <a:tailEnd/>
          </a:ln>
          <a:effectLst/>
        </p:spPr>
      </p:pic>
      <p:sp>
        <p:nvSpPr>
          <p:cNvPr id="18439" name="Text Box 7"/>
          <p:cNvSpPr txBox="1">
            <a:spLocks noChangeArrowheads="1"/>
          </p:cNvSpPr>
          <p:nvPr/>
        </p:nvSpPr>
        <p:spPr bwMode="auto">
          <a:xfrm>
            <a:off x="4067175" y="2481263"/>
            <a:ext cx="3313113" cy="442912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hu-HU" sz="2000">
                <a:solidFill>
                  <a:schemeClr val="tx2"/>
                </a:solidFill>
                <a:hlinkClick r:id="rId3"/>
              </a:rPr>
              <a:t>http://netpreserve.org</a:t>
            </a:r>
            <a:r>
              <a:rPr lang="hu-HU" sz="2000">
                <a:solidFill>
                  <a:schemeClr val="tx2"/>
                </a:solidFill>
              </a:rPr>
              <a:t> </a:t>
            </a:r>
          </a:p>
        </p:txBody>
      </p:sp>
      <p:pic>
        <p:nvPicPr>
          <p:cNvPr id="18441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9750" y="1103313"/>
            <a:ext cx="7632700" cy="5710237"/>
          </a:xfrm>
          <a:prstGeom prst="rect">
            <a:avLst/>
          </a:prstGeom>
          <a:noFill/>
          <a:ln w="57150" algn="ctr">
            <a:pattFill prst="pct60">
              <a:fgClr>
                <a:schemeClr val="accent1"/>
              </a:fgClr>
              <a:bgClr>
                <a:srgbClr val="FFFFFF"/>
              </a:bgClr>
            </a:pattFill>
            <a:miter lim="800000"/>
            <a:headEnd/>
            <a:tailEnd/>
          </a:ln>
          <a:effectLst/>
        </p:spPr>
      </p:pic>
      <p:sp>
        <p:nvSpPr>
          <p:cNvPr id="18442" name="Text Box 10"/>
          <p:cNvSpPr txBox="1">
            <a:spLocks noChangeArrowheads="1"/>
          </p:cNvSpPr>
          <p:nvPr/>
        </p:nvSpPr>
        <p:spPr bwMode="auto">
          <a:xfrm>
            <a:off x="2987675" y="5157788"/>
            <a:ext cx="2808288" cy="442912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hu-HU" sz="2000">
                <a:solidFill>
                  <a:schemeClr val="tx2"/>
                </a:solidFill>
                <a:hlinkClick r:id="rId5"/>
              </a:rPr>
              <a:t>http://web.archive.org</a:t>
            </a:r>
            <a:r>
              <a:rPr lang="hu-HU" sz="2000">
                <a:solidFill>
                  <a:schemeClr val="tx2"/>
                </a:solidFill>
              </a:rPr>
              <a:t> </a:t>
            </a:r>
          </a:p>
        </p:txBody>
      </p:sp>
      <p:pic>
        <p:nvPicPr>
          <p:cNvPr id="18447" name="Picture 1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42988" y="1125538"/>
            <a:ext cx="6911975" cy="5583237"/>
          </a:xfrm>
          <a:prstGeom prst="rect">
            <a:avLst/>
          </a:prstGeom>
          <a:noFill/>
          <a:ln w="57150" algn="ctr">
            <a:pattFill prst="pct60">
              <a:fgClr>
                <a:schemeClr val="accent1"/>
              </a:fgClr>
              <a:bgClr>
                <a:srgbClr val="FFFFFF"/>
              </a:bgClr>
            </a:pattFill>
            <a:miter lim="800000"/>
            <a:headEnd/>
            <a:tailEnd/>
          </a:ln>
          <a:effectLst/>
        </p:spPr>
      </p:pic>
      <p:pic>
        <p:nvPicPr>
          <p:cNvPr id="18445" name="Picture 1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763713" y="1033463"/>
            <a:ext cx="6840537" cy="5746750"/>
          </a:xfrm>
          <a:prstGeom prst="rect">
            <a:avLst/>
          </a:prstGeom>
          <a:noFill/>
          <a:ln w="57150" algn="ctr">
            <a:pattFill prst="pct60">
              <a:fgClr>
                <a:schemeClr val="accent1"/>
              </a:fgClr>
              <a:bgClr>
                <a:srgbClr val="FFFFFF"/>
              </a:bgClr>
            </a:pattFill>
            <a:miter lim="800000"/>
            <a:headEnd/>
            <a:tailEnd/>
          </a:ln>
          <a:effectLst/>
        </p:spPr>
      </p:pic>
      <p:pic>
        <p:nvPicPr>
          <p:cNvPr id="18444" name="Picture 1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559175" y="1052513"/>
            <a:ext cx="5405438" cy="5761037"/>
          </a:xfrm>
          <a:prstGeom prst="rect">
            <a:avLst/>
          </a:prstGeom>
          <a:noFill/>
          <a:ln w="57150" algn="ctr">
            <a:pattFill prst="pct60">
              <a:fgClr>
                <a:schemeClr val="accent1"/>
              </a:fgClr>
              <a:bgClr>
                <a:srgbClr val="FFFFFF"/>
              </a:bgClr>
            </a:pattFill>
            <a:miter lim="800000"/>
            <a:headEnd/>
            <a:tailEnd/>
          </a:ln>
          <a:effectLst/>
        </p:spPr>
      </p:pic>
      <p:sp>
        <p:nvSpPr>
          <p:cNvPr id="18446" name="Rectangle 14"/>
          <p:cNvSpPr>
            <a:spLocks noChangeArrowheads="1"/>
          </p:cNvSpPr>
          <p:nvPr/>
        </p:nvSpPr>
        <p:spPr bwMode="auto">
          <a:xfrm>
            <a:off x="3140075" y="4021138"/>
            <a:ext cx="9144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hu-HU">
                <a:hlinkClick r:id="rId9"/>
              </a:rPr>
              <a:t> </a:t>
            </a:r>
            <a:r>
              <a:rPr lang="hu-HU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8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8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8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8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9" grpId="0"/>
      <p:bldP spid="184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3000"/>
              <a:t>Webarchiválás az OSZK-ban</a:t>
            </a:r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052513"/>
            <a:ext cx="7005637" cy="5632450"/>
          </a:xfrm>
          <a:prstGeom prst="rect">
            <a:avLst/>
          </a:prstGeom>
          <a:noFill/>
          <a:ln w="57150" algn="ctr">
            <a:pattFill prst="pct60">
              <a:fgClr>
                <a:schemeClr val="accent1"/>
              </a:fgClr>
              <a:bgClr>
                <a:srgbClr val="FFFFFF"/>
              </a:bgClr>
            </a:pattFill>
            <a:miter lim="800000"/>
            <a:headEnd/>
            <a:tailEnd/>
          </a:ln>
          <a:effectLst/>
        </p:spPr>
      </p:pic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3492500" y="6165850"/>
            <a:ext cx="3600450" cy="442913"/>
          </a:xfrm>
          <a:prstGeom prst="rect">
            <a:avLst/>
          </a:prstGeom>
          <a:solidFill>
            <a:schemeClr val="bg1"/>
          </a:solidFill>
          <a:ln w="57150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hu-HU" sz="2000">
                <a:solidFill>
                  <a:schemeClr val="tx2"/>
                </a:solidFill>
                <a:hlinkClick r:id="rId3"/>
              </a:rPr>
              <a:t>http://mekosztaly.oszk.hu/mia</a:t>
            </a:r>
            <a:r>
              <a:rPr lang="hu-HU" sz="2000">
                <a:solidFill>
                  <a:schemeClr val="tx2"/>
                </a:solidFill>
              </a:rPr>
              <a:t> </a:t>
            </a:r>
          </a:p>
        </p:txBody>
      </p:sp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8313" y="1268413"/>
            <a:ext cx="7489825" cy="5391150"/>
          </a:xfrm>
          <a:prstGeom prst="rect">
            <a:avLst/>
          </a:prstGeom>
          <a:noFill/>
          <a:ln w="57150" algn="ctr">
            <a:pattFill prst="pct60">
              <a:fgClr>
                <a:schemeClr val="accent1"/>
              </a:fgClr>
              <a:bgClr>
                <a:srgbClr val="FFFFFF"/>
              </a:bgClr>
            </a:pattFill>
            <a:miter lim="800000"/>
            <a:headEnd/>
            <a:tailEnd/>
          </a:ln>
          <a:effectLst/>
        </p:spPr>
      </p:pic>
      <p:pic>
        <p:nvPicPr>
          <p:cNvPr id="19463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03575" y="981075"/>
            <a:ext cx="5878513" cy="5822950"/>
          </a:xfrm>
          <a:prstGeom prst="rect">
            <a:avLst/>
          </a:prstGeom>
          <a:noFill/>
          <a:ln w="57150" algn="ctr">
            <a:pattFill prst="pct60">
              <a:fgClr>
                <a:schemeClr val="accent1"/>
              </a:fgClr>
              <a:bgClr>
                <a:srgbClr val="FFFFFF"/>
              </a:bgClr>
            </a:patt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052513"/>
            <a:ext cx="8662987" cy="5705475"/>
          </a:xfrm>
          <a:prstGeom prst="rect">
            <a:avLst/>
          </a:prstGeom>
          <a:noFill/>
          <a:ln w="57150" algn="ctr">
            <a:pattFill prst="pct60">
              <a:fgClr>
                <a:schemeClr val="accent1"/>
              </a:fgClr>
              <a:bgClr>
                <a:srgbClr val="FFFFFF"/>
              </a:bgClr>
            </a:pattFill>
            <a:miter lim="800000"/>
            <a:headEnd/>
            <a:tailEnd/>
          </a:ln>
          <a:effectLst/>
        </p:spPr>
      </p:pic>
      <p:pic>
        <p:nvPicPr>
          <p:cNvPr id="21511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882650"/>
            <a:ext cx="6551612" cy="5899150"/>
          </a:xfrm>
          <a:prstGeom prst="rect">
            <a:avLst/>
          </a:prstGeom>
          <a:noFill/>
          <a:ln w="57150" algn="ctr">
            <a:pattFill prst="pct60">
              <a:fgClr>
                <a:schemeClr val="accent1"/>
              </a:fgClr>
              <a:bgClr>
                <a:srgbClr val="FFFFFF"/>
              </a:bgClr>
            </a:pattFill>
            <a:miter lim="800000"/>
            <a:headEnd/>
            <a:tailEnd/>
          </a:ln>
          <a:effectLst/>
        </p:spPr>
      </p:pic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3000"/>
              <a:t>Webarchiválás az OSZK-ban</a:t>
            </a:r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16013" y="1125538"/>
            <a:ext cx="6911975" cy="5486400"/>
          </a:xfrm>
          <a:prstGeom prst="rect">
            <a:avLst/>
          </a:prstGeom>
          <a:noFill/>
          <a:ln w="57150" algn="ctr">
            <a:pattFill prst="pct60">
              <a:fgClr>
                <a:schemeClr val="accent1"/>
              </a:fgClr>
              <a:bgClr>
                <a:srgbClr val="FFFFFF"/>
              </a:bgClr>
            </a:pattFill>
            <a:miter lim="800000"/>
            <a:headEnd/>
            <a:tailEnd/>
          </a:ln>
          <a:effectLst/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81200" y="1076325"/>
            <a:ext cx="6983413" cy="5680075"/>
          </a:xfrm>
          <a:prstGeom prst="rect">
            <a:avLst/>
          </a:prstGeom>
          <a:noFill/>
          <a:ln w="57150" algn="ctr">
            <a:pattFill prst="pct60">
              <a:fgClr>
                <a:schemeClr val="accent1"/>
              </a:fgClr>
              <a:bgClr>
                <a:srgbClr val="FFFFFF"/>
              </a:bgClr>
            </a:patt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1052513"/>
            <a:ext cx="8523287" cy="5683250"/>
          </a:xfrm>
          <a:prstGeom prst="rect">
            <a:avLst/>
          </a:prstGeom>
          <a:noFill/>
          <a:ln w="57150" algn="ctr">
            <a:pattFill prst="pct60">
              <a:fgClr>
                <a:schemeClr val="accent1"/>
              </a:fgClr>
              <a:bgClr>
                <a:srgbClr val="FFFFFF"/>
              </a:bgClr>
            </a:pattFill>
            <a:miter lim="800000"/>
            <a:headEnd/>
            <a:tailEnd/>
          </a:ln>
          <a:effectLst/>
        </p:spPr>
      </p:pic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3000"/>
              <a:t>Webarchiválás az OSZK-ban</a:t>
            </a: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1188" y="1063625"/>
            <a:ext cx="6985000" cy="5589588"/>
          </a:xfrm>
          <a:prstGeom prst="rect">
            <a:avLst/>
          </a:prstGeom>
          <a:noFill/>
          <a:ln w="57150" algn="ctr">
            <a:pattFill prst="pct60">
              <a:fgClr>
                <a:schemeClr val="accent1"/>
              </a:fgClr>
              <a:bgClr>
                <a:srgbClr val="FFFFFF"/>
              </a:bgClr>
            </a:pattFill>
            <a:miter lim="800000"/>
            <a:headEnd/>
            <a:tailEnd/>
          </a:ln>
          <a:effectLst/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7088" y="1052513"/>
            <a:ext cx="8137525" cy="5641975"/>
          </a:xfrm>
          <a:prstGeom prst="rect">
            <a:avLst/>
          </a:prstGeom>
          <a:noFill/>
          <a:ln w="57150" algn="ctr">
            <a:pattFill prst="pct60">
              <a:fgClr>
                <a:schemeClr val="accent1"/>
              </a:fgClr>
              <a:bgClr>
                <a:srgbClr val="FFFFFF"/>
              </a:bgClr>
            </a:pattFill>
            <a:miter lim="800000"/>
            <a:headEnd/>
            <a:tailEnd/>
          </a:ln>
          <a:effectLst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7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1125538"/>
            <a:ext cx="6913563" cy="5583237"/>
          </a:xfrm>
          <a:prstGeom prst="rect">
            <a:avLst/>
          </a:prstGeom>
          <a:noFill/>
          <a:ln w="57150" algn="ctr">
            <a:pattFill prst="pct60">
              <a:fgClr>
                <a:schemeClr val="accent1"/>
              </a:fgClr>
              <a:bgClr>
                <a:srgbClr val="FFFFFF"/>
              </a:bgClr>
            </a:pattFill>
            <a:miter lim="800000"/>
            <a:headEnd/>
            <a:tailEnd/>
          </a:ln>
          <a:effectLst/>
        </p:spPr>
      </p:pic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3000"/>
              <a:t>Helyi archiválás</a:t>
            </a:r>
          </a:p>
        </p:txBody>
      </p:sp>
      <p:sp>
        <p:nvSpPr>
          <p:cNvPr id="22538" name="Rectangle 10"/>
          <p:cNvSpPr>
            <a:spLocks noChangeArrowheads="1"/>
          </p:cNvSpPr>
          <p:nvPr/>
        </p:nvSpPr>
        <p:spPr bwMode="auto">
          <a:xfrm>
            <a:off x="2987675" y="4581525"/>
            <a:ext cx="3956050" cy="366713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>
                <a:hlinkClick r:id="rId3"/>
              </a:rPr>
              <a:t>https://communitywebs.archive-it.org</a:t>
            </a:r>
            <a:r>
              <a:rPr lang="hu-HU"/>
              <a:t> </a:t>
            </a:r>
          </a:p>
        </p:txBody>
      </p:sp>
      <p:pic>
        <p:nvPicPr>
          <p:cNvPr id="22539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30325" y="1116013"/>
            <a:ext cx="6337300" cy="5626100"/>
          </a:xfrm>
          <a:prstGeom prst="rect">
            <a:avLst/>
          </a:prstGeom>
          <a:noFill/>
          <a:ln w="57150" algn="ctr">
            <a:pattFill prst="pct60">
              <a:fgClr>
                <a:schemeClr val="accent1"/>
              </a:fgClr>
              <a:bgClr>
                <a:srgbClr val="FFFFFF"/>
              </a:bgClr>
            </a:pattFill>
            <a:miter lim="800000"/>
            <a:headEnd/>
            <a:tailEnd/>
          </a:ln>
          <a:effectLst/>
        </p:spPr>
      </p:pic>
      <p:pic>
        <p:nvPicPr>
          <p:cNvPr id="22540" name="Picture 1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87450" y="1916113"/>
            <a:ext cx="7596188" cy="4659312"/>
          </a:xfrm>
          <a:prstGeom prst="rect">
            <a:avLst/>
          </a:prstGeom>
          <a:noFill/>
          <a:ln w="57150" algn="ctr">
            <a:pattFill prst="pct60">
              <a:fgClr>
                <a:schemeClr val="accent1"/>
              </a:fgClr>
              <a:bgClr>
                <a:srgbClr val="FFFFFF"/>
              </a:bgClr>
            </a:patt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22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2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847725"/>
          </a:xfrm>
        </p:spPr>
        <p:txBody>
          <a:bodyPr/>
          <a:lstStyle/>
          <a:p>
            <a:r>
              <a:rPr lang="hu-HU" sz="3000"/>
              <a:t>Helyi archiválás</a:t>
            </a:r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323850" y="1052513"/>
            <a:ext cx="8640763" cy="5124450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Aft>
                <a:spcPct val="45000"/>
              </a:spcAft>
            </a:pPr>
            <a:r>
              <a:rPr lang="hu-HU" sz="2300" b="1"/>
              <a:t>Mit?</a:t>
            </a:r>
            <a:r>
              <a:rPr lang="hu-HU" sz="2300"/>
              <a:t> </a:t>
            </a:r>
            <a:r>
              <a:rPr lang="en-US" sz="2300"/>
              <a:t/>
            </a:r>
            <a:br>
              <a:rPr lang="en-US" sz="2300"/>
            </a:br>
            <a:r>
              <a:rPr lang="en-US" sz="2300"/>
              <a:t>A</a:t>
            </a:r>
            <a:r>
              <a:rPr lang="hu-HU" sz="2300"/>
              <a:t> régió történetével, </a:t>
            </a:r>
            <a:r>
              <a:rPr lang="en-US" sz="2300"/>
              <a:t>t</a:t>
            </a:r>
            <a:r>
              <a:rPr lang="hu-HU" sz="2300"/>
              <a:t>ársadalmával, kultúrájával, földrajzával </a:t>
            </a:r>
            <a:br>
              <a:rPr lang="hu-HU" sz="2300"/>
            </a:br>
            <a:r>
              <a:rPr lang="hu-HU" sz="2300"/>
              <a:t>stb. foglalkozó weblapok és webhelyek</a:t>
            </a:r>
            <a:r>
              <a:rPr lang="en-US" sz="2300"/>
              <a:t>,</a:t>
            </a:r>
            <a:r>
              <a:rPr lang="hu-HU" sz="2300"/>
              <a:t> </a:t>
            </a:r>
            <a:r>
              <a:rPr lang="en-US" sz="2300"/>
              <a:t>h</a:t>
            </a:r>
            <a:r>
              <a:rPr lang="hu-HU" sz="2300"/>
              <a:t>elybéli intézmények honlapjai, regionális hírportálok, a helyi közélet és kultúra szereplőinek nyilvános közösségi oldalai, a könyvtár saját online tartamai...</a:t>
            </a:r>
          </a:p>
          <a:p>
            <a:pPr>
              <a:spcAft>
                <a:spcPct val="45000"/>
              </a:spcAft>
            </a:pPr>
            <a:r>
              <a:rPr lang="hu-HU" sz="2300" b="1"/>
              <a:t>Mivel?</a:t>
            </a:r>
            <a:br>
              <a:rPr lang="hu-HU" sz="2300" b="1"/>
            </a:br>
            <a:r>
              <a:rPr lang="hu-HU" sz="2300">
                <a:hlinkClick r:id="rId2"/>
              </a:rPr>
              <a:t>HTTrack</a:t>
            </a:r>
            <a:r>
              <a:rPr lang="hu-HU" sz="2300"/>
              <a:t>, </a:t>
            </a:r>
            <a:r>
              <a:rPr lang="hu-HU" sz="2300">
                <a:hlinkClick r:id="rId3"/>
              </a:rPr>
              <a:t>Mink</a:t>
            </a:r>
            <a:r>
              <a:rPr lang="hu-HU" sz="2300"/>
              <a:t>, </a:t>
            </a:r>
            <a:r>
              <a:rPr lang="hu-HU" sz="2300">
                <a:hlinkClick r:id="rId4"/>
              </a:rPr>
              <a:t>WAIL</a:t>
            </a:r>
            <a:r>
              <a:rPr lang="hu-HU" sz="2300"/>
              <a:t>, </a:t>
            </a:r>
            <a:r>
              <a:rPr lang="hu-HU" sz="2300">
                <a:hlinkClick r:id="rId5"/>
              </a:rPr>
              <a:t>Webrecorder</a:t>
            </a:r>
            <a:r>
              <a:rPr lang="hu-HU" sz="2300"/>
              <a:t>, </a:t>
            </a:r>
            <a:r>
              <a:rPr lang="hu-HU" sz="2300">
                <a:hlinkClick r:id="rId6"/>
              </a:rPr>
              <a:t>WARCreate</a:t>
            </a:r>
            <a:r>
              <a:rPr lang="hu-HU" sz="2300"/>
              <a:t>, </a:t>
            </a:r>
            <a:r>
              <a:rPr lang="hu-HU" sz="2300">
                <a:hlinkClick r:id="rId7"/>
              </a:rPr>
              <a:t>Heritrix</a:t>
            </a:r>
            <a:r>
              <a:rPr lang="hu-HU" sz="2300"/>
              <a:t>, </a:t>
            </a:r>
            <a:r>
              <a:rPr lang="hu-HU" sz="2300">
                <a:hlinkClick r:id="rId8"/>
              </a:rPr>
              <a:t>WCT</a:t>
            </a:r>
            <a:r>
              <a:rPr lang="hu-HU" sz="2300"/>
              <a:t>, </a:t>
            </a:r>
            <a:r>
              <a:rPr lang="hu-HU" sz="2300">
                <a:hlinkClick r:id="rId9"/>
              </a:rPr>
              <a:t>NAS</a:t>
            </a:r>
            <a:r>
              <a:rPr lang="hu-HU" sz="2300"/>
              <a:t>, </a:t>
            </a:r>
            <a:r>
              <a:rPr lang="hu-HU" sz="2300">
                <a:hlinkClick r:id="rId10"/>
              </a:rPr>
              <a:t>Brozzler</a:t>
            </a:r>
            <a:r>
              <a:rPr lang="hu-HU" sz="2300"/>
              <a:t>, </a:t>
            </a:r>
            <a:r>
              <a:rPr lang="hu-HU" sz="2300">
                <a:hlinkClick r:id="rId11"/>
              </a:rPr>
              <a:t>Archive-It</a:t>
            </a:r>
            <a:r>
              <a:rPr lang="hu-HU" sz="2300"/>
              <a:t> ...</a:t>
            </a:r>
          </a:p>
          <a:p>
            <a:pPr>
              <a:spcAft>
                <a:spcPct val="45000"/>
              </a:spcAft>
            </a:pPr>
            <a:r>
              <a:rPr lang="hu-HU" sz="2300" b="1"/>
              <a:t>Hogyan?</a:t>
            </a:r>
            <a:r>
              <a:rPr lang="en-US" sz="2300" b="1"/>
              <a:t/>
            </a:r>
            <a:br>
              <a:rPr lang="en-US" sz="2300" b="1"/>
            </a:br>
            <a:r>
              <a:rPr lang="hu-HU" sz="2300"/>
              <a:t>Önállóan, más intézménnyel együtt, az OSZK-val együtt.</a:t>
            </a:r>
          </a:p>
          <a:p>
            <a:pPr>
              <a:spcAft>
                <a:spcPct val="45000"/>
              </a:spcAft>
            </a:pPr>
            <a:r>
              <a:rPr lang="hu-HU" sz="2300" b="1"/>
              <a:t>Mikor?</a:t>
            </a:r>
            <a:br>
              <a:rPr lang="hu-HU" sz="2300" b="1"/>
            </a:br>
            <a:r>
              <a:rPr lang="hu-HU" sz="2300"/>
              <a:t>Minél előbb, mert a digitális kultúránk nagyon tünékeny.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arkos">
  <a:themeElements>
    <a:clrScheme name="Sarkos 10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006600"/>
      </a:hlink>
      <a:folHlink>
        <a:srgbClr val="AFBF39"/>
      </a:folHlink>
    </a:clrScheme>
    <a:fontScheme name="Sarkos">
      <a:majorFont>
        <a:latin typeface="Verdana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57150" cap="flat" cmpd="sng" algn="ctr">
          <a:pattFill prst="pct60">
            <a:fgClr>
              <a:schemeClr val="accent1"/>
            </a:fgClr>
            <a:bgClr>
              <a:srgbClr val="FFFFFF"/>
            </a:bgClr>
          </a:patt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57150" cap="flat" cmpd="sng" algn="ctr">
          <a:pattFill prst="pct60">
            <a:fgClr>
              <a:schemeClr val="accent1"/>
            </a:fgClr>
            <a:bgClr>
              <a:srgbClr val="FFFFFF"/>
            </a:bgClr>
          </a:patt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Sarkos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rkos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rkos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rkos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rkos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rkos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rkos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rkos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rkos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rkos 10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00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Sarkos 10">
    <a:dk1>
      <a:srgbClr val="000000"/>
    </a:dk1>
    <a:lt1>
      <a:srgbClr val="FFFFFF"/>
    </a:lt1>
    <a:dk2>
      <a:srgbClr val="006633"/>
    </a:dk2>
    <a:lt2>
      <a:srgbClr val="5F5F5F"/>
    </a:lt2>
    <a:accent1>
      <a:srgbClr val="CC9900"/>
    </a:accent1>
    <a:accent2>
      <a:srgbClr val="3B812F"/>
    </a:accent2>
    <a:accent3>
      <a:srgbClr val="FFFFFF"/>
    </a:accent3>
    <a:accent4>
      <a:srgbClr val="000000"/>
    </a:accent4>
    <a:accent5>
      <a:srgbClr val="E2CAAA"/>
    </a:accent5>
    <a:accent6>
      <a:srgbClr val="35742A"/>
    </a:accent6>
    <a:hlink>
      <a:srgbClr val="006600"/>
    </a:hlink>
    <a:folHlink>
      <a:srgbClr val="AFBF39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355</TotalTime>
  <Words>174</Words>
  <Application>Microsoft Office PowerPoint</Application>
  <PresentationFormat>Diavetítés a képernyőre (4:3 oldalarány)</PresentationFormat>
  <Paragraphs>40</Paragraphs>
  <Slides>14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Tervezősablon</vt:lpstr>
      </vt:variant>
      <vt:variant>
        <vt:i4>1</vt:i4>
      </vt:variant>
      <vt:variant>
        <vt:lpstr>Diacímek</vt:lpstr>
      </vt:variant>
      <vt:variant>
        <vt:i4>14</vt:i4>
      </vt:variant>
    </vt:vector>
  </HeadingPairs>
  <TitlesOfParts>
    <vt:vector size="20" baseType="lpstr">
      <vt:lpstr>Arial</vt:lpstr>
      <vt:lpstr>Verdana</vt:lpstr>
      <vt:lpstr>Times New Roman</vt:lpstr>
      <vt:lpstr>Wingdings</vt:lpstr>
      <vt:lpstr>Garamond</vt:lpstr>
      <vt:lpstr>Sarkos</vt:lpstr>
      <vt:lpstr>Webarchívumok létrehozása és kutatási célú hasznosítása</vt:lpstr>
      <vt:lpstr>2. dia</vt:lpstr>
      <vt:lpstr>Témák</vt:lpstr>
      <vt:lpstr>Webarchiválás a világban </vt:lpstr>
      <vt:lpstr>Webarchiválás az OSZK-ban</vt:lpstr>
      <vt:lpstr>Webarchiválás az OSZK-ban</vt:lpstr>
      <vt:lpstr>Webarchiválás az OSZK-ban</vt:lpstr>
      <vt:lpstr>Helyi archiválás</vt:lpstr>
      <vt:lpstr>Helyi archiválás</vt:lpstr>
      <vt:lpstr>Együttműködési lehetőségek</vt:lpstr>
      <vt:lpstr>A webarchívumok haszna</vt:lpstr>
      <vt:lpstr>A webarchívumok haszna</vt:lpstr>
      <vt:lpstr>A webarchívumok haszna</vt:lpstr>
      <vt:lpstr>Köszönöm a figyelmet!</vt:lpstr>
    </vt:vector>
  </TitlesOfParts>
  <Company>OSZK MEK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Webarchívumok létrehozása és kutatási célú hasznosítása</dc:title>
  <dc:creator>Drótos László</dc:creator>
  <cp:lastModifiedBy>DL</cp:lastModifiedBy>
  <cp:revision>33</cp:revision>
  <dcterms:created xsi:type="dcterms:W3CDTF">2019-06-30T17:10:34Z</dcterms:created>
  <dcterms:modified xsi:type="dcterms:W3CDTF">2019-07-03T10:04:07Z</dcterms:modified>
</cp:coreProperties>
</file>