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2" r:id="rId2"/>
    <p:sldMasterId id="2147483693" r:id="rId3"/>
    <p:sldMasterId id="2147483694" r:id="rId4"/>
    <p:sldMasterId id="2147483695" r:id="rId5"/>
    <p:sldMasterId id="2147483696" r:id="rId6"/>
    <p:sldMasterId id="2147483697" r:id="rId7"/>
    <p:sldMasterId id="2147483698" r:id="rId8"/>
    <p:sldMasterId id="2147483699" r:id="rId9"/>
  </p:sldMasterIdLst>
  <p:sldIdLst>
    <p:sldId id="256" r:id="rId10"/>
    <p:sldId id="286" r:id="rId11"/>
    <p:sldId id="282" r:id="rId12"/>
    <p:sldId id="283" r:id="rId13"/>
    <p:sldId id="284" r:id="rId14"/>
    <p:sldId id="285" r:id="rId15"/>
    <p:sldId id="287" r:id="rId16"/>
    <p:sldId id="270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82" d="100"/>
          <a:sy n="82" d="100"/>
        </p:scale>
        <p:origin x="-1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06500"/>
            <a:ext cx="2057400" cy="491966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6500"/>
            <a:ext cx="6019800" cy="49196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4F5A-625A-455D-ACB9-7BA96B11C0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C4C6-464E-4AA3-B557-1F51600ED5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7520-B91B-44F4-8C67-6F24A445A4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D8B6-A2A9-44AD-9ECD-10817E4929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5461-42A6-470A-9243-6ADE8F5440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E02A-9A33-4811-B08A-2DC9C5F4C6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8203-DA9D-4A17-BE16-420313B583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DCD2-0DA4-49EB-88D7-BFCF126D5C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FD79-1FE9-4087-A6F7-3CAB53368E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0398-19F2-4359-86D4-93B562EC55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9942-0342-4CBC-82A9-6CA0DAB1C4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1F69-6422-4470-AEBE-5742C3E2E38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7A28-EB18-4830-8B1E-3FE3AA24EA3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2BF8-2A21-49C4-A5F3-90671D18176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9B79-8773-4352-BED9-02FF09C4C8D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E101-72CB-4138-8F1C-421770D074E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6C5A-EEE9-4F9F-AD29-AF24D954239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92FD-6A74-4DCE-A5F6-6B9C6F549F8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F01B-3341-4B09-9BB3-5ACCDA0222B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F73C-C392-4E36-877B-F9E57A8D62C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BC69-07F9-4517-9214-C307AE1A176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259-178E-428F-A221-7402ACC9D3C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06585CB-ED41-4C24-B27F-22CDBB918240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latin typeface="Times New Roman" pitchFamily="18" charset="0"/>
            </a:endParaRPr>
          </a:p>
        </p:txBody>
      </p:sp>
      <p:grpSp>
        <p:nvGrpSpPr>
          <p:cNvPr id="125960" name="Group 8"/>
          <p:cNvGrpSpPr>
            <a:grpSpLocks/>
          </p:cNvGrpSpPr>
          <p:nvPr userDrawn="1"/>
        </p:nvGrpSpPr>
        <p:grpSpPr bwMode="auto">
          <a:xfrm>
            <a:off x="219075" y="50800"/>
            <a:ext cx="8675688" cy="1146175"/>
            <a:chOff x="138" y="180"/>
            <a:chExt cx="5465" cy="722"/>
          </a:xfrm>
        </p:grpSpPr>
        <p:sp>
          <p:nvSpPr>
            <p:cNvPr id="7" name="Téglalap 6"/>
            <p:cNvSpPr/>
            <p:nvPr/>
          </p:nvSpPr>
          <p:spPr>
            <a:xfrm>
              <a:off x="152" y="193"/>
              <a:ext cx="5442" cy="704"/>
            </a:xfrm>
            <a:prstGeom prst="rect">
              <a:avLst/>
            </a:prstGeom>
            <a:gradFill flip="none" rotWithShape="1">
              <a:gsLst>
                <a:gs pos="833">
                  <a:srgbClr val="00599D">
                    <a:alpha val="66000"/>
                  </a:srgbClr>
                </a:gs>
                <a:gs pos="33000">
                  <a:srgbClr val="2B93D1">
                    <a:alpha val="67000"/>
                  </a:srgbClr>
                </a:gs>
                <a:gs pos="90000">
                  <a:srgbClr val="2B93D1">
                    <a:lumMod val="64000"/>
                    <a:lumOff val="36000"/>
                  </a:srgbClr>
                </a:gs>
                <a:gs pos="52000">
                  <a:srgbClr val="00599D">
                    <a:alpha val="54000"/>
                  </a:srgbClr>
                </a:gs>
                <a:gs pos="100000">
                  <a:srgbClr val="00599D">
                    <a:alpha val="43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48" y="300"/>
              <a:ext cx="5442" cy="291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itchFamily="34" charset="0"/>
                  <a:cs typeface="Times New Roman" pitchFamily="18" charset="0"/>
                </a:rPr>
                <a:t>ORSZÁGOS SZÉCHÉNYI KÖNYVTÁR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58" y="618"/>
              <a:ext cx="5432" cy="2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b="1" spc="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E-SZOLGÁLTATÁSI IGAZGATÓSÁG</a:t>
              </a:r>
            </a:p>
          </p:txBody>
        </p:sp>
        <p:cxnSp>
          <p:nvCxnSpPr>
            <p:cNvPr id="10" name="Egyenes összekötő 9"/>
            <p:cNvCxnSpPr/>
            <p:nvPr/>
          </p:nvCxnSpPr>
          <p:spPr>
            <a:xfrm flipV="1">
              <a:off x="295" y="572"/>
              <a:ext cx="5125" cy="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969" name="Dátum helye 3"/>
          <p:cNvSpPr txBox="1">
            <a:spLocks/>
          </p:cNvSpPr>
          <p:nvPr userDrawn="1"/>
        </p:nvSpPr>
        <p:spPr bwMode="auto">
          <a:xfrm>
            <a:off x="244475" y="6454775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7299DB74-CB9E-4D10-BC6B-6DBF948EAA9A}" type="datetime1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/>
              <a:t>2018.10.14.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  <p:sp>
        <p:nvSpPr>
          <p:cNvPr id="125970" name="Élőláb helye 4"/>
          <p:cNvSpPr txBox="1">
            <a:spLocks/>
          </p:cNvSpPr>
          <p:nvPr userDrawn="1"/>
        </p:nvSpPr>
        <p:spPr bwMode="auto">
          <a:xfrm>
            <a:off x="1547813" y="6484938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Országos Széchényi Könyvtár – E-szolgáltatási Igazgatóság</a:t>
            </a:r>
          </a:p>
        </p:txBody>
      </p:sp>
      <p:sp>
        <p:nvSpPr>
          <p:cNvPr id="125971" name="Dia számának helye 5"/>
          <p:cNvSpPr txBox="1">
            <a:spLocks/>
          </p:cNvSpPr>
          <p:nvPr userDrawn="1"/>
        </p:nvSpPr>
        <p:spPr bwMode="auto">
          <a:xfrm>
            <a:off x="8532813" y="6453188"/>
            <a:ext cx="377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51057D-54DC-460C-A3A2-593F120365A3}" type="slidenum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 algn="r"/>
              <a:t>‹#›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D066-9AA3-40FC-AAC1-52679634F5D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DE054-B3F2-492B-99C4-9DCF73A4DDE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EF66A-4611-4CC1-98EE-EB8B5C224A7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57D91-D3A5-49D7-B0E2-8DA6E9EBCBA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8754-1B95-4518-BF0A-EE2FA0E34DB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C1A0-5A97-4CC8-95C3-6E3B3A6289C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1641-880C-4C35-AD68-FA0F9550B3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597F-E2F7-44CE-8DA7-EF557819DF8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171D-C2E8-4FDE-ADF4-6AAD7EC29F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F4802-15EB-4FE1-887F-5F56E5E2FBC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5" name="Group 23"/>
          <p:cNvGrpSpPr>
            <a:grpSpLocks/>
          </p:cNvGrpSpPr>
          <p:nvPr userDrawn="1"/>
        </p:nvGrpSpPr>
        <p:grpSpPr bwMode="auto">
          <a:xfrm>
            <a:off x="219075" y="50800"/>
            <a:ext cx="8675688" cy="1146175"/>
            <a:chOff x="138" y="180"/>
            <a:chExt cx="5465" cy="722"/>
          </a:xfrm>
        </p:grpSpPr>
        <p:sp>
          <p:nvSpPr>
            <p:cNvPr id="7" name="Téglalap 6"/>
            <p:cNvSpPr/>
            <p:nvPr/>
          </p:nvSpPr>
          <p:spPr>
            <a:xfrm>
              <a:off x="152" y="193"/>
              <a:ext cx="5442" cy="704"/>
            </a:xfrm>
            <a:prstGeom prst="rect">
              <a:avLst/>
            </a:prstGeom>
            <a:gradFill flip="none" rotWithShape="1">
              <a:gsLst>
                <a:gs pos="833">
                  <a:srgbClr val="00599D">
                    <a:alpha val="66000"/>
                  </a:srgbClr>
                </a:gs>
                <a:gs pos="33000">
                  <a:srgbClr val="2B93D1">
                    <a:alpha val="67000"/>
                  </a:srgbClr>
                </a:gs>
                <a:gs pos="90000">
                  <a:srgbClr val="2B93D1">
                    <a:lumMod val="64000"/>
                    <a:lumOff val="36000"/>
                  </a:srgbClr>
                </a:gs>
                <a:gs pos="52000">
                  <a:srgbClr val="00599D">
                    <a:alpha val="54000"/>
                  </a:srgbClr>
                </a:gs>
                <a:gs pos="100000">
                  <a:srgbClr val="00599D">
                    <a:alpha val="43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48" y="300"/>
              <a:ext cx="5442" cy="291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itchFamily="34" charset="0"/>
                  <a:cs typeface="Times New Roman" pitchFamily="18" charset="0"/>
                </a:rPr>
                <a:t>ORSZÁGOS SZÉCHÉNYI KÖNYVTÁR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58" y="618"/>
              <a:ext cx="5432" cy="2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b="1" spc="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E-SZOLGÁLTATÁSI IGAZGATÓSÁG</a:t>
              </a:r>
            </a:p>
          </p:txBody>
        </p:sp>
        <p:cxnSp>
          <p:nvCxnSpPr>
            <p:cNvPr id="10" name="Egyenes összekötő 9"/>
            <p:cNvCxnSpPr/>
            <p:nvPr/>
          </p:nvCxnSpPr>
          <p:spPr>
            <a:xfrm flipV="1">
              <a:off x="295" y="572"/>
              <a:ext cx="5125" cy="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églalap 10"/>
          <p:cNvSpPr/>
          <p:nvPr/>
        </p:nvSpPr>
        <p:spPr>
          <a:xfrm>
            <a:off x="234535" y="6324450"/>
            <a:ext cx="6785737" cy="162228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grpSp>
        <p:nvGrpSpPr>
          <p:cNvPr id="12" name="Téglalap 11"/>
          <p:cNvGrpSpPr>
            <a:grpSpLocks/>
          </p:cNvGrpSpPr>
          <p:nvPr/>
        </p:nvGrpSpPr>
        <p:grpSpPr bwMode="auto">
          <a:xfrm>
            <a:off x="182563" y="1341438"/>
            <a:ext cx="347662" cy="4792662"/>
            <a:chOff x="115" y="975"/>
            <a:chExt cx="219" cy="3019"/>
          </a:xfrm>
        </p:grpSpPr>
        <p:pic>
          <p:nvPicPr>
            <p:cNvPr id="49166" name="Téglalap 11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5" y="975"/>
              <a:ext cx="219" cy="3019"/>
            </a:xfrm>
            <a:prstGeom prst="rect">
              <a:avLst/>
            </a:prstGeom>
            <a:noFill/>
          </p:spPr>
        </p:pic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 rot="5400000">
              <a:off x="-1242" y="2420"/>
              <a:ext cx="29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hu-H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3" name="Szövegdoboz 27"/>
          <p:cNvSpPr txBox="1">
            <a:spLocks noChangeArrowheads="1"/>
          </p:cNvSpPr>
          <p:nvPr/>
        </p:nvSpPr>
        <p:spPr bwMode="auto">
          <a:xfrm>
            <a:off x="7081838" y="6324600"/>
            <a:ext cx="21605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49169" name="Kép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29538" y="5768975"/>
            <a:ext cx="692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1206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917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9172" name="Dátum helye 3"/>
          <p:cNvSpPr txBox="1">
            <a:spLocks/>
          </p:cNvSpPr>
          <p:nvPr userDrawn="1"/>
        </p:nvSpPr>
        <p:spPr bwMode="auto">
          <a:xfrm>
            <a:off x="244475" y="6454775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A4AC4FB-6531-4A88-87A0-8CDFFB1C92B1}" type="datetime1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/>
              <a:t>2018.10.14.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  <p:sp>
        <p:nvSpPr>
          <p:cNvPr id="49173" name="Élőláb helye 4"/>
          <p:cNvSpPr txBox="1">
            <a:spLocks/>
          </p:cNvSpPr>
          <p:nvPr userDrawn="1"/>
        </p:nvSpPr>
        <p:spPr bwMode="auto">
          <a:xfrm>
            <a:off x="1547813" y="6484938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Országos Széchényi Könyvtár – E-szolgáltatási Igazgatóság</a:t>
            </a:r>
          </a:p>
        </p:txBody>
      </p:sp>
      <p:sp>
        <p:nvSpPr>
          <p:cNvPr id="49174" name="Dia számának helye 5"/>
          <p:cNvSpPr txBox="1">
            <a:spLocks/>
          </p:cNvSpPr>
          <p:nvPr userDrawn="1"/>
        </p:nvSpPr>
        <p:spPr bwMode="auto">
          <a:xfrm>
            <a:off x="8532813" y="6453188"/>
            <a:ext cx="377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721AEC7-9A4A-4515-BFBC-866905C9B4E7}" type="slidenum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 algn="r"/>
              <a:t>‹#›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120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DC2BE-4E10-49BD-9D5A-B537211AE5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13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églalap 14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52236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7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223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" name="Dátum helye 3"/>
          <p:cNvSpPr>
            <a:spLocks noGrp="1"/>
          </p:cNvSpPr>
          <p:nvPr>
            <p:ph type="dt" sz="half" idx="2"/>
          </p:nvPr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hu-HU" sz="1200" b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17375E"/>
                </a:solidFill>
                <a:latin typeface="Copperplate Gothic Bold"/>
                <a:cs typeface="Tunga" pitchFamily="34" charset="0"/>
              </a:defRPr>
            </a:lvl1pPr>
          </a:lstStyle>
          <a:p>
            <a:r>
              <a:rPr lang="hu-HU"/>
              <a:t>Országos Széchényi Könyvtár – E-szolgáltatási Igazgatóság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fld id="{04279C06-3FDA-4915-9560-29D2E1769A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8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2018.10.14.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BECB52-B970-4B85-B3CE-963B04655060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3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4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3265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6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3268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3269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7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2018.10.14.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7C02DF-258C-4B1F-B5CB-58F9FD8CFF85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2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3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4289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5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429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429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2018.10.14.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EC4647-491F-4CDE-B843-A5EB0D3B88E1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4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5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5313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7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531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531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7"/>
          <p:cNvSpPr/>
          <p:nvPr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2018.10.14.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4892E03-8633-4468-8F83-D42F3093670B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2" name="Téglalap 12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3"/>
          <p:cNvSpPr/>
          <p:nvPr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6337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5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634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634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3"/>
          <p:cNvSpPr txBox="1">
            <a:spLocks/>
          </p:cNvSpPr>
          <p:nvPr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2018.10.14.</a:t>
            </a:fld>
            <a:endParaRPr dirty="0"/>
          </a:p>
        </p:txBody>
      </p:sp>
      <p:sp>
        <p:nvSpPr>
          <p:cNvPr id="8" name="Élőláb helye 4"/>
          <p:cNvSpPr txBox="1">
            <a:spLocks/>
          </p:cNvSpPr>
          <p:nvPr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9" name="Dia számának helye 5"/>
          <p:cNvSpPr txBox="1">
            <a:spLocks/>
          </p:cNvSpPr>
          <p:nvPr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 algn="r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112CA10-C5E3-4FA6-A577-E103C9BAEBEF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10" name="Téglalap 11"/>
          <p:cNvSpPr/>
          <p:nvPr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7352" name="Kép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gyenes összekötő 14"/>
          <p:cNvCxnSpPr/>
          <p:nvPr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27"/>
          <p:cNvSpPr txBox="1">
            <a:spLocks noChangeArrowheads="1"/>
          </p:cNvSpPr>
          <p:nvPr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57355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7356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94F2B24-A29C-40B8-A79B-F9059315427C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124937" name="Group 9"/>
          <p:cNvGrpSpPr>
            <a:grpSpLocks/>
          </p:cNvGrpSpPr>
          <p:nvPr userDrawn="1"/>
        </p:nvGrpSpPr>
        <p:grpSpPr bwMode="auto">
          <a:xfrm>
            <a:off x="219075" y="50800"/>
            <a:ext cx="8675688" cy="1146175"/>
            <a:chOff x="138" y="180"/>
            <a:chExt cx="5465" cy="722"/>
          </a:xfrm>
        </p:grpSpPr>
        <p:sp>
          <p:nvSpPr>
            <p:cNvPr id="7" name="Téglalap 6"/>
            <p:cNvSpPr/>
            <p:nvPr/>
          </p:nvSpPr>
          <p:spPr>
            <a:xfrm>
              <a:off x="152" y="193"/>
              <a:ext cx="5442" cy="704"/>
            </a:xfrm>
            <a:prstGeom prst="rect">
              <a:avLst/>
            </a:prstGeom>
            <a:gradFill flip="none" rotWithShape="1">
              <a:gsLst>
                <a:gs pos="833">
                  <a:srgbClr val="00599D">
                    <a:alpha val="66000"/>
                  </a:srgbClr>
                </a:gs>
                <a:gs pos="33000">
                  <a:srgbClr val="2B93D1">
                    <a:alpha val="67000"/>
                  </a:srgbClr>
                </a:gs>
                <a:gs pos="90000">
                  <a:srgbClr val="2B93D1">
                    <a:lumMod val="64000"/>
                    <a:lumOff val="36000"/>
                  </a:srgbClr>
                </a:gs>
                <a:gs pos="52000">
                  <a:srgbClr val="00599D">
                    <a:alpha val="54000"/>
                  </a:srgbClr>
                </a:gs>
                <a:gs pos="100000">
                  <a:srgbClr val="00599D">
                    <a:alpha val="43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48" y="300"/>
              <a:ext cx="5442" cy="291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  <a:softEdge rad="1270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pperplate Gothic Bold" pitchFamily="34" charset="0"/>
                  <a:cs typeface="Times New Roman" pitchFamily="18" charset="0"/>
                </a:rPr>
                <a:t>ORSZÁGOS SZÉCHÉNYI KÖNYVTÁR</a:t>
              </a: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58" y="618"/>
              <a:ext cx="5432" cy="213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600" b="1" spc="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E-SZOLGÁLTATÁSI IGAZGATÓSÁG</a:t>
              </a:r>
            </a:p>
          </p:txBody>
        </p:sp>
        <p:cxnSp>
          <p:nvCxnSpPr>
            <p:cNvPr id="10" name="Egyenes összekötő 9"/>
            <p:cNvCxnSpPr/>
            <p:nvPr/>
          </p:nvCxnSpPr>
          <p:spPr>
            <a:xfrm flipV="1">
              <a:off x="295" y="572"/>
              <a:ext cx="5125" cy="1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946" name="Dátum helye 3"/>
          <p:cNvSpPr txBox="1">
            <a:spLocks/>
          </p:cNvSpPr>
          <p:nvPr userDrawn="1"/>
        </p:nvSpPr>
        <p:spPr bwMode="auto">
          <a:xfrm>
            <a:off x="244475" y="6454775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4F86FAFF-E6C1-44DF-BB0E-8B1E113FFBF7}" type="datetime1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/>
              <a:t>2018.10.14.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  <p:sp>
        <p:nvSpPr>
          <p:cNvPr id="124947" name="Élőláb helye 4"/>
          <p:cNvSpPr txBox="1">
            <a:spLocks/>
          </p:cNvSpPr>
          <p:nvPr userDrawn="1"/>
        </p:nvSpPr>
        <p:spPr bwMode="auto">
          <a:xfrm>
            <a:off x="1547813" y="6484938"/>
            <a:ext cx="676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200">
                <a:solidFill>
                  <a:srgbClr val="17375E"/>
                </a:solidFill>
                <a:latin typeface="Copperplate Gothic Bold"/>
                <a:cs typeface="Tunga" pitchFamily="34" charset="0"/>
              </a:rPr>
              <a:t>Országos Széchényi Könyvtár – E-szolgáltatási Igazgatóság</a:t>
            </a:r>
          </a:p>
        </p:txBody>
      </p:sp>
      <p:sp>
        <p:nvSpPr>
          <p:cNvPr id="124948" name="Dia számának helye 5"/>
          <p:cNvSpPr txBox="1">
            <a:spLocks/>
          </p:cNvSpPr>
          <p:nvPr userDrawn="1"/>
        </p:nvSpPr>
        <p:spPr bwMode="auto">
          <a:xfrm>
            <a:off x="8532813" y="6453188"/>
            <a:ext cx="377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4DA360-B628-43E2-A301-4999B4D5D981}" type="slidenum">
              <a:rPr lang="hu-HU" sz="1200">
                <a:solidFill>
                  <a:srgbClr val="17375E"/>
                </a:solidFill>
                <a:latin typeface="Calibri" pitchFamily="34" charset="0"/>
                <a:cs typeface="Tunga" pitchFamily="34" charset="0"/>
              </a:rPr>
              <a:pPr algn="r"/>
              <a:t>‹#›</a:t>
            </a:fld>
            <a:endParaRPr lang="hu-HU" sz="1200">
              <a:solidFill>
                <a:srgbClr val="17375E"/>
              </a:solidFill>
              <a:latin typeface="Calibri" pitchFamily="34" charset="0"/>
              <a:cs typeface="Tung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kosztaly.oszk.hu/mia/demo/" TargetMode="Externa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Y1qIIxcM7APPiq443" TargetMode="Externa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2075"/>
            <a:ext cx="7772400" cy="1555750"/>
          </a:xfrm>
          <a:noFill/>
        </p:spPr>
        <p:txBody>
          <a:bodyPr>
            <a:spAutoFit/>
          </a:bodyPr>
          <a:lstStyle/>
          <a:p>
            <a:r>
              <a:rPr lang="hu-H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Webes tartalmak </a:t>
            </a:r>
            <a:br>
              <a:rPr lang="hu-H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digitális megőrzése</a:t>
            </a:r>
            <a:r>
              <a:rPr lang="hu-HU" sz="48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400800" cy="839787"/>
          </a:xfrm>
          <a:noFill/>
        </p:spPr>
        <p:txBody>
          <a:bodyPr>
            <a:spAutoFit/>
          </a:bodyPr>
          <a:lstStyle/>
          <a:p>
            <a:r>
              <a:rPr lang="hu-HU" b="1">
                <a:solidFill>
                  <a:schemeClr val="tx2"/>
                </a:solidFill>
              </a:rPr>
              <a:t>Drótos László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sz="2200">
                <a:solidFill>
                  <a:schemeClr val="tx2"/>
                </a:solidFill>
              </a:rPr>
              <a:t>(témafelelős)</a:t>
            </a:r>
            <a:r>
              <a:rPr lang="hu-HU">
                <a:solidFill>
                  <a:schemeClr val="tx2"/>
                </a:solidFill>
              </a:rPr>
              <a:t/>
            </a:r>
            <a:br>
              <a:rPr lang="hu-HU">
                <a:solidFill>
                  <a:schemeClr val="tx2"/>
                </a:solidFill>
              </a:rPr>
            </a:br>
            <a:r>
              <a:rPr lang="hu-HU" sz="2100">
                <a:solidFill>
                  <a:schemeClr val="tx2"/>
                </a:solidFill>
              </a:rPr>
              <a:t>E-könyvtári Szolgáltatások Osztály</a:t>
            </a: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684213" y="4652963"/>
            <a:ext cx="82089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600" i="1">
                <a:solidFill>
                  <a:schemeClr val="tx2"/>
                </a:solidFill>
              </a:rPr>
              <a:t>Born Digital</a:t>
            </a:r>
            <a:r>
              <a:rPr lang="hu-HU" sz="2600">
                <a:solidFill>
                  <a:schemeClr val="tx2"/>
                </a:solidFill>
              </a:rPr>
              <a:t>  – Digitális tartalom, digitális szolgáltatás </a:t>
            </a:r>
            <a:r>
              <a:rPr lang="hu-HU">
                <a:solidFill>
                  <a:schemeClr val="tx2"/>
                </a:solidFill>
              </a:rPr>
              <a:t>–</a:t>
            </a:r>
            <a:r>
              <a:rPr lang="hu-HU" sz="2600">
                <a:solidFill>
                  <a:schemeClr val="tx2"/>
                </a:solidFill>
              </a:rPr>
              <a:t> </a:t>
            </a:r>
            <a:br>
              <a:rPr lang="hu-HU" sz="2600">
                <a:solidFill>
                  <a:schemeClr val="tx2"/>
                </a:solidFill>
              </a:rPr>
            </a:br>
            <a:r>
              <a:rPr lang="hu-HU" sz="2600">
                <a:solidFill>
                  <a:schemeClr val="tx2"/>
                </a:solidFill>
              </a:rPr>
              <a:t>K2 továbbképzési sorozat </a:t>
            </a:r>
            <a:br>
              <a:rPr lang="hu-HU" sz="2600">
                <a:solidFill>
                  <a:schemeClr val="tx2"/>
                </a:solidFill>
              </a:rPr>
            </a:br>
            <a:r>
              <a:rPr lang="hu-HU" sz="2600">
                <a:solidFill>
                  <a:schemeClr val="tx2"/>
                </a:solidFill>
              </a:rPr>
              <a:t>Budapest, 2018. október 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611188" y="1773238"/>
            <a:ext cx="83534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50000"/>
              </a:spcAft>
              <a:buFontTx/>
              <a:buChar char="•"/>
            </a:pPr>
            <a:r>
              <a:rPr lang="hu-HU" sz="1900" b="1"/>
              <a:t>Cél: </a:t>
            </a:r>
            <a:r>
              <a:rPr lang="hu-HU" sz="1900"/>
              <a:t>A magyar webtérben nyilvánosan elérhető – kiemelten a kulturális, </a:t>
            </a:r>
            <a:br>
              <a:rPr lang="hu-HU" sz="1900"/>
            </a:br>
            <a:r>
              <a:rPr lang="hu-HU" sz="1900"/>
              <a:t>a tudományos, az oktatási és a közéleti jellegű – digitális tartalmak rendszeres mentése és hosszú távú megőrzése kutatási, oktatási, hivatkozhatósági, bizonyíthatósági, helyreállíthatósági és egyéb célokra. </a:t>
            </a:r>
          </a:p>
          <a:p>
            <a:pPr marL="265113" indent="-265113">
              <a:spcAft>
                <a:spcPct val="50000"/>
              </a:spcAft>
              <a:buFontTx/>
              <a:buChar char="•"/>
            </a:pPr>
            <a:r>
              <a:rPr lang="en-US" sz="1900" b="1"/>
              <a:t>Magyar webtér</a:t>
            </a:r>
            <a:r>
              <a:rPr lang="en-US" sz="1900"/>
              <a:t>: A magyar doménregisztrálók által magyarországi domén alá bejegyzett címeken lévő webhelyek, valamint a külföldi doméneken magyar természetes vagy jogi személyek által létrehozott webhelyek összessége a jelenben, továbbá minden olyan egyéb weboldal az élő weben, amelyet magyar célközönségnek szánnak.</a:t>
            </a:r>
          </a:p>
          <a:p>
            <a:pPr marL="265113" indent="-265113">
              <a:spcAft>
                <a:spcPct val="50000"/>
              </a:spcAft>
              <a:buFontTx/>
              <a:buChar char="•"/>
            </a:pPr>
            <a:r>
              <a:rPr lang="en-US" sz="1900" b="1"/>
              <a:t>Magyar webtartalom</a:t>
            </a:r>
            <a:r>
              <a:rPr lang="en-US" sz="1900"/>
              <a:t>: A magyar webtérben létező vagy valaha létezett digitális tartalmak összessége, beleértve tehát azokat is, amelyek már az élő weben nem elérhetők, de valahol (pl. egy webarchívumban vagy egy tárolóeszközön) megőrződtek.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860425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en-US" sz="1900" b="1"/>
              <a:t>Megval</a:t>
            </a:r>
            <a:r>
              <a:rPr lang="hu-HU" sz="1900" b="1"/>
              <a:t>ósítás: </a:t>
            </a:r>
            <a:r>
              <a:rPr lang="hu-HU" sz="1900"/>
              <a:t>2017 elején, az OKR program részeként indult két éves kísérleti projekt egy magyar webarchívum megalapozása céljából.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sz="1900" b="1"/>
              <a:t>Munkacsoport: </a:t>
            </a:r>
            <a:r>
              <a:rPr lang="hu-HU" sz="1900"/>
              <a:t>Két részmunkaidős informatikus, egy webkönyvtáros és egy webadminisztrátor.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b="1"/>
              <a:t>Hardver:</a:t>
            </a:r>
            <a:r>
              <a:rPr lang="hu-HU"/>
              <a:t> Egy nagyobb aratószerver a KIFÜ-ben (</a:t>
            </a:r>
            <a:r>
              <a:rPr lang="en-US"/>
              <a:t>128 GB</a:t>
            </a:r>
            <a:r>
              <a:rPr lang="hu-HU"/>
              <a:t> memória, 20 TB tárhely) és egy kisebb OSZK-s szerver a szoftvertesztekhez és a demó gyűjteményhez. A végleges infrastruktúra beszerzés alatt.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b="1"/>
              <a:t>Szoftver: </a:t>
            </a:r>
            <a:r>
              <a:rPr lang="hu-HU"/>
              <a:t>Heritrix, OpenWayback, NetarchiveSuite, Web Curator Tool, WAIL, Brozzler, Webrecorder, Nimbus Screen Capture, SolrWayback, SolrMIA ..</a:t>
            </a:r>
            <a:r>
              <a:rPr lang="en-US"/>
              <a:t>.</a:t>
            </a:r>
            <a:endParaRPr lang="hu-HU" sz="1900"/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sz="1900" b="1"/>
              <a:t>Aratások: </a:t>
            </a:r>
            <a:r>
              <a:rPr lang="hu-HU" sz="1900"/>
              <a:t>Tematikus:</a:t>
            </a:r>
            <a:r>
              <a:rPr lang="hu-HU" sz="1900" b="1"/>
              <a:t> </a:t>
            </a:r>
            <a:r>
              <a:rPr lang="en-US" sz="1900"/>
              <a:t>k</a:t>
            </a:r>
            <a:r>
              <a:rPr lang="hu-HU" sz="1900"/>
              <a:t>özgyűjtemények, kutatóintézetek, önkormányzatok, </a:t>
            </a:r>
            <a:r>
              <a:rPr lang="hu-HU"/>
              <a:t>egyetemek, </a:t>
            </a:r>
            <a:r>
              <a:rPr lang="hu-HU" sz="1900"/>
              <a:t>irodalom, e-periodika (több mint 5 ezer webhely)</a:t>
            </a:r>
            <a:r>
              <a:rPr lang="en-US" sz="1900"/>
              <a:t>;</a:t>
            </a:r>
            <a:r>
              <a:rPr lang="hu-HU" sz="1900"/>
              <a:t> esemény: téli olimpia, választások</a:t>
            </a:r>
            <a:r>
              <a:rPr lang="en-US" sz="1900"/>
              <a:t>;</a:t>
            </a:r>
            <a:r>
              <a:rPr lang="hu-HU" sz="1900"/>
              <a:t> országos: </a:t>
            </a:r>
            <a:r>
              <a:rPr lang="hu-HU"/>
              <a:t>291 ezer, a .hu alá bejegyzett </a:t>
            </a:r>
            <a:r>
              <a:rPr lang="hu-HU" sz="1900"/>
              <a:t>domain.</a:t>
            </a:r>
          </a:p>
          <a:p>
            <a:pPr marL="265113" indent="-265113">
              <a:spcAft>
                <a:spcPct val="30000"/>
              </a:spcAft>
              <a:buFontTx/>
              <a:buChar char="•"/>
            </a:pPr>
            <a:r>
              <a:rPr lang="hu-HU" sz="1900" b="1"/>
              <a:t>Demó: </a:t>
            </a:r>
            <a:r>
              <a:rPr lang="hu-HU" sz="1900"/>
              <a:t>Engedélykérések után nyilvános </a:t>
            </a:r>
            <a:r>
              <a:rPr lang="hu-HU" sz="1900">
                <a:hlinkClick r:id="rId2"/>
              </a:rPr>
              <a:t>demó archívum</a:t>
            </a:r>
            <a:r>
              <a:rPr lang="hu-HU" sz="1900"/>
              <a:t>: kb. 120 honlap, blog és időszaki kiadvány, teljes szövegű keresővel, metaadatokkal.</a:t>
            </a:r>
            <a:endParaRPr 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44450"/>
            <a:ext cx="7523162" cy="60182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521575" cy="60166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7558087" cy="60467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/>
          <a:srcRect b="41219"/>
          <a:stretch>
            <a:fillRect/>
          </a:stretch>
        </p:blipFill>
        <p:spPr bwMode="auto">
          <a:xfrm>
            <a:off x="541338" y="476250"/>
            <a:ext cx="7558087" cy="35544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20713"/>
            <a:ext cx="7558088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8525" y="765175"/>
            <a:ext cx="7558088" cy="60467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766763"/>
            <a:ext cx="7558088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935038"/>
            <a:ext cx="7345363" cy="58769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11188" y="1760538"/>
            <a:ext cx="835342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Honlap: </a:t>
            </a:r>
            <a:r>
              <a:rPr lang="hu-HU" sz="1900"/>
              <a:t>Ideiglenes projekt honlap hírekkel, irodalomjegyzékkel, külföldi kollégák beágyazott Twitter üzeneteivel: </a:t>
            </a:r>
            <a:r>
              <a:rPr lang="hu-HU">
                <a:hlinkClick r:id="rId2"/>
              </a:rPr>
              <a:t>mekosztaly.oszk.hu/mia</a:t>
            </a:r>
            <a:endParaRPr lang="hu-HU" sz="1900"/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Lista:</a:t>
            </a:r>
            <a:r>
              <a:rPr lang="hu-HU" sz="1900"/>
              <a:t> MIA-L </a:t>
            </a:r>
            <a:r>
              <a:rPr lang="hu-HU"/>
              <a:t>levelezőcsoport </a:t>
            </a:r>
            <a:r>
              <a:rPr lang="hu-HU" sz="1900"/>
              <a:t>(jelenleg 2</a:t>
            </a:r>
            <a:r>
              <a:rPr lang="en-US" sz="1900"/>
              <a:t>8</a:t>
            </a:r>
            <a:r>
              <a:rPr lang="hu-HU" sz="1900"/>
              <a:t> taggal), néhány hetente helyzetjelentések a projekt aktuális fejleményeiről.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Wiki: </a:t>
            </a:r>
            <a:r>
              <a:rPr lang="hu-HU" sz="1900"/>
              <a:t>Közel 600 szócikk az internetes tartalmak megőrzésével kapcsolatos fogalmakról, projektekről, szoftverekről, szolgáltatásokról, szervezetekről, rendezvényekről stb.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Bibliográfia: </a:t>
            </a:r>
            <a:r>
              <a:rPr lang="hu-HU" sz="1900"/>
              <a:t>Több mint 450 tételes szakirodalmi gyűjtés absztraktokkal HTML, DOCX, PDF, RIS és bookmark formátumokban.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Oktatás:</a:t>
            </a:r>
            <a:r>
              <a:rPr lang="hu-HU" sz="1900"/>
              <a:t> Kevert típusú (nagyrészt e-learning) és hagyományos továbbképzési tanfolyam a Könyvtári Intézet szervezésében</a:t>
            </a:r>
            <a:r>
              <a:rPr lang="en-US" sz="1900"/>
              <a:t> (</a:t>
            </a:r>
            <a:r>
              <a:rPr lang="hu-HU" sz="1900"/>
              <a:t>terv</a:t>
            </a:r>
            <a:r>
              <a:rPr lang="en-US" sz="1900"/>
              <a:t>)</a:t>
            </a:r>
            <a:r>
              <a:rPr lang="hu-HU" sz="1900"/>
              <a:t>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Ismeretterjesztés:</a:t>
            </a:r>
            <a:r>
              <a:rPr lang="hu-HU" sz="1900"/>
              <a:t> Előadások hazai és külföldi rendezvényeken, publikációk a szaklapokban, „404 workshop” az OSZK-ban...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15888"/>
            <a:ext cx="7558087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261938"/>
            <a:ext cx="7558087" cy="6046787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" y="476250"/>
            <a:ext cx="7558087" cy="60467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" y="620713"/>
            <a:ext cx="7558088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766763"/>
            <a:ext cx="7558087" cy="60467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539750" y="1700213"/>
            <a:ext cx="835342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en-US" sz="1900" b="1"/>
              <a:t>Tov</a:t>
            </a:r>
            <a:r>
              <a:rPr lang="hu-HU" sz="1900" b="1"/>
              <a:t>ábbi tesztek és fejlesztések: </a:t>
            </a:r>
            <a:r>
              <a:rPr lang="hu-HU" sz="1900"/>
              <a:t>új gyűjtemények, az eddigiek újraaratása (oldalképekkel és részben Brozzlerrel), keresők fejlesztése, metaadatolás, minőségellenőrzés, statisztikák, raktározás, új honlap...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Szabályozás:</a:t>
            </a:r>
            <a:r>
              <a:rPr lang="hu-HU" sz="1900"/>
              <a:t> Belső útmutatók, szabályzatok, készülő törvénytervezet.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Rendszerterv: </a:t>
            </a:r>
            <a:r>
              <a:rPr lang="hu-HU" sz="1900"/>
              <a:t>Az üzemszerű működéshez és az OKR-hez való illesztéshez szükséges informatikai és munkafolyamat terv.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Nemzetközi együttműködés: </a:t>
            </a:r>
            <a:r>
              <a:rPr lang="hu-HU"/>
              <a:t>IIPC (</a:t>
            </a:r>
            <a:r>
              <a:rPr lang="hu-HU" sz="1900"/>
              <a:t>International Internet Preservation Consortium), Internet Archive (magyar tartalom átvétele?).</a:t>
            </a:r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en-US" sz="1900" b="1"/>
              <a:t>Haza</a:t>
            </a:r>
            <a:r>
              <a:rPr lang="hu-HU" sz="1900" b="1"/>
              <a:t>i együttműködés: </a:t>
            </a:r>
            <a:r>
              <a:rPr lang="hu-HU" sz="1900"/>
              <a:t>Munkamegosztás: válogatás (</a:t>
            </a:r>
            <a:r>
              <a:rPr lang="hu-HU">
                <a:hlinkClick r:id="rId2"/>
              </a:rPr>
              <a:t>javaslattevő űrlap</a:t>
            </a:r>
            <a:r>
              <a:rPr lang="hu-HU"/>
              <a:t>)</a:t>
            </a:r>
            <a:r>
              <a:rPr lang="hu-HU" sz="1900"/>
              <a:t>,  archiválás, minőségellenőrzés, metaadatolás és szolgáltatás.</a:t>
            </a:r>
            <a:endParaRPr lang="hu-HU" sz="1900" b="1"/>
          </a:p>
          <a:p>
            <a:pPr marL="265113" indent="-265113">
              <a:spcAft>
                <a:spcPct val="40000"/>
              </a:spcAft>
              <a:buFontTx/>
              <a:buChar char="•"/>
            </a:pPr>
            <a:r>
              <a:rPr lang="hu-HU" sz="1900" b="1"/>
              <a:t>404 workshop: </a:t>
            </a:r>
            <a:r>
              <a:rPr lang="hu-HU" sz="1900"/>
              <a:t>2018. november 15-én az OSZK-ban (előadások és kerekasztal). A fő témák: a projekt eredményeinek részletes bemutatása, a távlati tervek, a jogi szabályozás és az együttműködési lehetőségek.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295400" y="5421313"/>
            <a:ext cx="65532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800">
                <a:solidFill>
                  <a:schemeClr val="folHlink"/>
                </a:solidFill>
              </a:rPr>
              <a:t>KÖSZÖNÖM A FIGYELMET!</a:t>
            </a:r>
          </a:p>
        </p:txBody>
      </p:sp>
      <p:pic>
        <p:nvPicPr>
          <p:cNvPr id="100356" name="Picture 5" descr="https://thumbs.dreamstime.com/b/toilet-paper-page-not-found-as-web-message-44741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51847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99"/>
      </a:hlink>
      <a:folHlink>
        <a:srgbClr val="800080"/>
      </a:folHlink>
    </a:clrScheme>
    <a:fontScheme name="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1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éma">
  <a:themeElements>
    <a:clrScheme name="2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-téma">
  <a:themeElements>
    <a:clrScheme name="3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-téma">
  <a:themeElements>
    <a:clrScheme name="4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-téma">
  <a:themeElements>
    <a:clrScheme name="5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-téma">
  <a:themeElements>
    <a:clrScheme name="6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-téma">
  <a:themeElements>
    <a:clrScheme name="7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33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99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4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5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ffice-téma 6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eretes">
  <a:themeElements>
    <a:clrScheme name="Keretes 12">
      <a:dk1>
        <a:srgbClr val="003366"/>
      </a:dk1>
      <a:lt1>
        <a:srgbClr val="FFFFFF"/>
      </a:lt1>
      <a:dk2>
        <a:srgbClr val="003366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2A56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Kerete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retes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10">
        <a:dk1>
          <a:srgbClr val="0000FF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11">
        <a:dk1>
          <a:srgbClr val="0000FF"/>
        </a:dk1>
        <a:lt1>
          <a:srgbClr val="FFFFFF"/>
        </a:lt1>
        <a:dk2>
          <a:srgbClr val="000099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DA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12">
        <a:dk1>
          <a:srgbClr val="003366"/>
        </a:dk1>
        <a:lt1>
          <a:srgbClr val="FFFFFF"/>
        </a:lt1>
        <a:dk2>
          <a:srgbClr val="003366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OSZK</Template>
  <TotalTime>652</TotalTime>
  <Words>422</Words>
  <Application>Microsoft Office PowerPoint</Application>
  <PresentationFormat>Diavetítés a képernyőre (4:3 oldalarány)</PresentationFormat>
  <Paragraphs>25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Tervezősablon</vt:lpstr>
      </vt:variant>
      <vt:variant>
        <vt:i4>9</vt:i4>
      </vt:variant>
      <vt:variant>
        <vt:lpstr>Diacímek</vt:lpstr>
      </vt:variant>
      <vt:variant>
        <vt:i4>8</vt:i4>
      </vt:variant>
    </vt:vector>
  </HeadingPairs>
  <TitlesOfParts>
    <vt:vector size="24" baseType="lpstr">
      <vt:lpstr>Arial</vt:lpstr>
      <vt:lpstr>Calibri</vt:lpstr>
      <vt:lpstr>Verdana</vt:lpstr>
      <vt:lpstr>Times New Roman</vt:lpstr>
      <vt:lpstr>Wingdings</vt:lpstr>
      <vt:lpstr>Copperplate Gothic Bold</vt:lpstr>
      <vt:lpstr>Tunga</vt:lpstr>
      <vt:lpstr>Office-téma</vt:lpstr>
      <vt:lpstr>1_Office-téma</vt:lpstr>
      <vt:lpstr>2_Office-téma</vt:lpstr>
      <vt:lpstr>3_Office-téma</vt:lpstr>
      <vt:lpstr>4_Office-téma</vt:lpstr>
      <vt:lpstr>5_Office-téma</vt:lpstr>
      <vt:lpstr>6_Office-téma</vt:lpstr>
      <vt:lpstr>7_Office-téma</vt:lpstr>
      <vt:lpstr>Keretes</vt:lpstr>
      <vt:lpstr>Webes tartalmak  digitális megőrzése 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Company>MEK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DL</dc:creator>
  <cp:lastModifiedBy>DL</cp:lastModifiedBy>
  <cp:revision>107</cp:revision>
  <dcterms:created xsi:type="dcterms:W3CDTF">2018-07-08T06:56:54Z</dcterms:created>
  <dcterms:modified xsi:type="dcterms:W3CDTF">2018-10-14T15:37:54Z</dcterms:modified>
</cp:coreProperties>
</file>