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76" r:id="rId6"/>
    <p:sldId id="279" r:id="rId7"/>
    <p:sldId id="280" r:id="rId8"/>
    <p:sldId id="281" r:id="rId9"/>
    <p:sldId id="286" r:id="rId10"/>
    <p:sldId id="277" r:id="rId11"/>
    <p:sldId id="278" r:id="rId12"/>
    <p:sldId id="283" r:id="rId13"/>
    <p:sldId id="284" r:id="rId14"/>
    <p:sldId id="265" r:id="rId15"/>
    <p:sldId id="262" r:id="rId16"/>
    <p:sldId id="264" r:id="rId17"/>
    <p:sldId id="263" r:id="rId18"/>
    <p:sldId id="266" r:id="rId19"/>
    <p:sldId id="268" r:id="rId20"/>
    <p:sldId id="269" r:id="rId21"/>
    <p:sldId id="270" r:id="rId22"/>
    <p:sldId id="267" r:id="rId23"/>
    <p:sldId id="271" r:id="rId24"/>
    <p:sldId id="272" r:id="rId25"/>
    <p:sldId id="275" r:id="rId26"/>
    <p:sldId id="273" r:id="rId27"/>
    <p:sldId id="274" r:id="rId28"/>
    <p:sldId id="282" r:id="rId29"/>
    <p:sldId id="257" r:id="rId30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43"/>
  </p:normalViewPr>
  <p:slideViewPr>
    <p:cSldViewPr snapToGrid="0" snapToObjects="1">
      <p:cViewPr varScale="1">
        <p:scale>
          <a:sx n="58" d="100"/>
          <a:sy n="58" d="100"/>
        </p:scale>
        <p:origin x="-72" y="-58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AE8B0-57F3-4C66-B376-C0C447716070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20DD7-E396-4B94-841F-CC2047273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68817-9661-405D-A55F-84E3837CAC7C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7FBB1-350B-4327-A88F-0983B0438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01629-AE93-4C1B-93AF-2F73BCAF3BD8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808E-5C42-48B9-A659-FE0E85FB9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C3B2A-4672-459C-9F7C-8285DF295E53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E6BC2-7916-40D0-809B-BFFE4AD71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36F69-C439-49F6-B47F-54E120B7CC6D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49B21-E7CE-49E9-A945-9E557EFBE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83DD7-075F-4902-9ADC-AC2603F44139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6B607-3D5A-4FB2-89B5-03CF4EBF4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B7F33-19DB-4E25-B4E4-ACFBA57E18D5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6A8B1-8576-4EEF-99B4-3B84E33AB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8C1BA-700F-4C17-8613-605D002705E1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26A2-368F-4A22-96DF-A5C6043DC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36520"/>
            <a:ext cx="8596668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1CB83-AD94-485B-843F-AB50265D7AEB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8D4E4-3E2D-42BB-90FB-3E7F49DC3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0566D-7A40-47B9-8A6B-FB79AF821C22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1DD0-E43E-45FB-847C-7C2EF11AB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AF0A3-AC03-48F0-837C-1B1B9D73A8C9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9463D-C0CF-4B88-99E6-AC908B333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62DEA-84F9-40BA-97DD-337C8DD09C75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61763-98A4-4F31-A65F-2C8B41BA8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09CC-2E7B-47ED-B0FD-08AF076FF494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F4F4C-71D8-40A5-9820-94005DF20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4023B-648F-4C18-9D12-3802D06AC72A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6F219-DEC5-4CA4-BF93-8B3017A47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99524-A81E-4421-9802-3BD602052693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CAFA-92E4-4183-9924-11B620A2F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noProof="0" smtClean="0"/>
              <a:t>Húzzon egy képet a helyőrzőre vagy kattintson az ikonra a hozzáadáshoz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5BB62-467B-421B-8E07-A437378C99C1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5FDA5-5051-4CE4-95DF-E850FB7122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A84EDE-1239-49AA-93E6-38F2255F9B74}" type="datetimeFigureOut">
              <a:rPr lang="en-US"/>
              <a:pPr>
                <a:defRPr/>
              </a:pPr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69B6FE-9F89-4D2D-9594-A4D43CF4A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6" r:id="rId11"/>
    <p:sldLayoutId id="2147483661" r:id="rId12"/>
    <p:sldLayoutId id="2147483667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lnSpc>
          <a:spcPct val="13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13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3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13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13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mekosztaly.oszk.hu/mediawiki/index.php/Internet_Archive" TargetMode="External"/><Relationship Id="rId2" Type="http://schemas.openxmlformats.org/officeDocument/2006/relationships/hyperlink" Target="https://archiv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ekosztaly.oszk.hu/mediawiki/index.php/Common_Crawl" TargetMode="External"/><Relationship Id="rId4" Type="http://schemas.openxmlformats.org/officeDocument/2006/relationships/hyperlink" Target="http://commoncrawl.org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ekosztaly.oszk.hu/mediawiki/index.php/BnF_-_Archives_de_l%27internet_(francia)" TargetMode="External"/><Relationship Id="rId2" Type="http://schemas.openxmlformats.org/officeDocument/2006/relationships/hyperlink" Target="http://mekosztaly.oszk.hu/mediawiki/index.php/Arquivo.pt_(portug%C3%A1l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ekosztaly.oszk.hu/mediawiki/index.php/LCWA_(amerikai)" TargetMode="External"/><Relationship Id="rId4" Type="http://schemas.openxmlformats.org/officeDocument/2006/relationships/hyperlink" Target="http://mekosztaly.oszk.hu/mediawiki/index.php/BSB_Webarchiv_(n%C3%A9met)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mekosztaly.oszk.hu/mediawiki/index.php/UKWA_(brit)" TargetMode="External"/><Relationship Id="rId2" Type="http://schemas.openxmlformats.org/officeDocument/2006/relationships/hyperlink" Target="http://mekosztaly.oszk.hu/mediawiki/index.php/Netarchive.dk_(d%C3%A1n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ekosztaly.oszk.hu/mediawiki/index.php/Webarchiv_(cseh)" TargetMode="External"/><Relationship Id="rId4" Type="http://schemas.openxmlformats.org/officeDocument/2006/relationships/hyperlink" Target="http://mekosztaly.oszk.hu/mediawiki/index.php/Webarchief_KB_(holland)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addons.mozilla.org/en-US/firefox/addon/scrapbook-x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ediawiki/index.php/MIA_WIK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ediawiki/index.php/MIA_WIKI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ist_of_HTTP_status_code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ia/404_workshop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dirt.com/articles/20160518/08175934474/federal-judge-says-internet-archives-wayback-machine-perfectly-legitimate-source-evidence.shtml" TargetMode="External"/><Relationship Id="rId2" Type="http://schemas.openxmlformats.org/officeDocument/2006/relationships/hyperlink" Target="https://www.kb.nl/organisatie/onderzoek-expertise/e-depot-duurzame-opslag/webarchive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ekosztaly.oszk.hu/mediawiki/index.php/Perma_cc" TargetMode="External"/><Relationship Id="rId2" Type="http://schemas.openxmlformats.org/officeDocument/2006/relationships/hyperlink" Target="http://mekosztaly.oszk.hu/mediawiki/index.php/WebCit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ekosztaly.oszk.hu/mediawiki/index.php/Kateg%C3%B3ria:HASZNOS%C3%8DT%C3%81S" TargetMode="External"/><Relationship Id="rId4" Type="http://schemas.openxmlformats.org/officeDocument/2006/relationships/hyperlink" Target="http://mekosztaly.oszk.hu/mediawiki/index.php/Save_Page_Now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ediawiki/index.php/Kateg%C3%B3ria:HASZNOS%C3%8DT%C3%81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archive.org.uk/shine/graph" TargetMode="External"/><Relationship Id="rId7" Type="http://schemas.openxmlformats.org/officeDocument/2006/relationships/hyperlink" Target="http://mekosztaly.oszk.hu/mediawiki/index.php/Kateg%C3%B3ria:HASZNOS%C3%8DT%C3%81S" TargetMode="External"/><Relationship Id="rId2" Type="http://schemas.openxmlformats.org/officeDocument/2006/relationships/hyperlink" Target="http://lintool.github.io/warcbase/vis/crawl-sites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ebarchive.lib.ntu.edu.tw/eng/images/h13-1.jpg" TargetMode="External"/><Relationship Id="rId5" Type="http://schemas.openxmlformats.org/officeDocument/2006/relationships/hyperlink" Target="https://www.webarchive.org.uk/ukwa/visualisation/ukwa.ds.2/geo" TargetMode="External"/><Relationship Id="rId4" Type="http://schemas.openxmlformats.org/officeDocument/2006/relationships/hyperlink" Target="http://webarchive.lib.ntu.edu.tw/eng/gevent.asp?eventValue=8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ediawiki/index.php/Kateg%C3%B3ria:HASZNOS%C3%8DT%C3%81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ím 1"/>
          <p:cNvSpPr>
            <a:spLocks noGrp="1"/>
          </p:cNvSpPr>
          <p:nvPr>
            <p:ph type="ctrTitle"/>
          </p:nvPr>
        </p:nvSpPr>
        <p:spPr>
          <a:xfrm>
            <a:off x="1506538" y="2405063"/>
            <a:ext cx="7767637" cy="1646237"/>
          </a:xfrm>
        </p:spPr>
        <p:txBody>
          <a:bodyPr/>
          <a:lstStyle/>
          <a:p>
            <a:pPr eaLnBrk="1" hangingPunct="1"/>
            <a:r>
              <a:rPr lang="hu-HU" smtClean="0"/>
              <a:t>Kommunikáció és informatika alapjai</a:t>
            </a:r>
            <a:br>
              <a:rPr lang="hu-HU" smtClean="0"/>
            </a:br>
            <a:r>
              <a:rPr lang="hu-HU" smtClean="0"/>
              <a:t>6. téma: az internet archiválása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06538" y="4051300"/>
            <a:ext cx="7767637" cy="1096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hu-HU" dirty="0" smtClean="0"/>
              <a:t>Összeállította: Dr. </a:t>
            </a:r>
            <a:r>
              <a:rPr lang="hu-HU" dirty="0" err="1" smtClean="0"/>
              <a:t>Kosztyánné</a:t>
            </a:r>
            <a:r>
              <a:rPr lang="hu-HU" dirty="0" smtClean="0"/>
              <a:t> Dr. Mátrai Rita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Szoftverek internet archiválásához</a:t>
            </a:r>
          </a:p>
        </p:txBody>
      </p:sp>
      <p:sp>
        <p:nvSpPr>
          <p:cNvPr id="27650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4392613"/>
          </a:xfrm>
        </p:spPr>
        <p:txBody>
          <a:bodyPr/>
          <a:lstStyle/>
          <a:p>
            <a:pPr eaLnBrk="1" hangingPunct="1"/>
            <a:r>
              <a:rPr lang="hu-HU" smtClean="0"/>
              <a:t>ScrapBook</a:t>
            </a:r>
          </a:p>
          <a:p>
            <a:pPr eaLnBrk="1" hangingPunct="1"/>
            <a:r>
              <a:rPr lang="hu-HU" smtClean="0"/>
              <a:t>Webrecorder</a:t>
            </a:r>
          </a:p>
          <a:p>
            <a:pPr lvl="1" eaLnBrk="1" hangingPunct="1"/>
            <a:r>
              <a:rPr lang="hu-HU" smtClean="0"/>
              <a:t>felhasználó által – a Recording gomb bekapcsolása és kikapcsolása közt – megnézett oldalakat menti;</a:t>
            </a:r>
          </a:p>
          <a:p>
            <a:pPr lvl="1" eaLnBrk="1" hangingPunct="1"/>
            <a:r>
              <a:rPr lang="hu-HU" smtClean="0"/>
              <a:t>Ideális megoldás regisztrációhoz kötött, interaktív, dinamikus, médiagazdag oldalakhoz (pl. Facebook)</a:t>
            </a:r>
          </a:p>
          <a:p>
            <a:pPr eaLnBrk="1" hangingPunct="1"/>
            <a:r>
              <a:rPr lang="hu-HU" smtClean="0"/>
              <a:t>HTTrack</a:t>
            </a:r>
          </a:p>
          <a:p>
            <a:pPr lvl="1" eaLnBrk="1" hangingPunct="1"/>
            <a:r>
              <a:rPr lang="hu-HU" smtClean="0"/>
              <a:t> Ingyenes, nagy teljesítményű webhelyletöltő  szoftver</a:t>
            </a:r>
          </a:p>
          <a:p>
            <a:pPr lvl="1" eaLnBrk="1" hangingPunct="1"/>
            <a:r>
              <a:rPr lang="en-US" smtClean="0"/>
              <a:t>L</a:t>
            </a:r>
            <a:r>
              <a:rPr lang="hu-HU" smtClean="0"/>
              <a:t>etöltés előtt (részben közben is) paraméterezhető</a:t>
            </a:r>
          </a:p>
          <a:p>
            <a:pPr lvl="1" eaLnBrk="1" hangingPunct="1"/>
            <a:r>
              <a:rPr lang="hu-HU" smtClean="0"/>
              <a:t>PANDORA ezt használja (ausztrál projekt)</a:t>
            </a:r>
          </a:p>
          <a:p>
            <a:pPr lvl="1" eaLnBrk="1" hangingPunct="1"/>
            <a:endParaRPr lang="hu-HU" smtClean="0"/>
          </a:p>
          <a:p>
            <a:pPr eaLnBrk="1" hangingPunct="1"/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Komoly probléma: link rot</a:t>
            </a:r>
          </a:p>
        </p:txBody>
      </p:sp>
      <p:sp>
        <p:nvSpPr>
          <p:cNvPr id="28674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en-US" smtClean="0"/>
              <a:t>I</a:t>
            </a:r>
            <a:r>
              <a:rPr lang="hu-HU" smtClean="0"/>
              <a:t>nternetes információforrások, dokumentumok </a:t>
            </a:r>
          </a:p>
          <a:p>
            <a:pPr lvl="1" eaLnBrk="1" hangingPunct="1"/>
            <a:r>
              <a:rPr lang="en-US" smtClean="0"/>
              <a:t>T</a:t>
            </a:r>
            <a:r>
              <a:rPr lang="hu-HU" smtClean="0"/>
              <a:t>örlődnek;</a:t>
            </a:r>
          </a:p>
          <a:p>
            <a:pPr lvl="1" eaLnBrk="1" hangingPunct="1"/>
            <a:r>
              <a:rPr lang="en-US" smtClean="0"/>
              <a:t>M</a:t>
            </a:r>
            <a:r>
              <a:rPr lang="hu-HU" smtClean="0"/>
              <a:t>áshová kerülnek;</a:t>
            </a:r>
          </a:p>
          <a:p>
            <a:pPr lvl="1" eaLnBrk="1" hangingPunct="1"/>
            <a:r>
              <a:rPr lang="en-US" smtClean="0"/>
              <a:t>M</a:t>
            </a:r>
            <a:r>
              <a:rPr lang="hu-HU" smtClean="0"/>
              <a:t>egváltozik a mögöttük lévő tartalom</a:t>
            </a:r>
          </a:p>
          <a:p>
            <a:pPr eaLnBrk="1" hangingPunct="1"/>
            <a:r>
              <a:rPr lang="en-US" smtClean="0"/>
              <a:t>T</a:t>
            </a:r>
            <a:r>
              <a:rPr lang="hu-HU" smtClean="0"/>
              <a:t>udományos publikációk, oktatási anyagok hivatkozásai</a:t>
            </a:r>
          </a:p>
          <a:p>
            <a:pPr eaLnBrk="1" hangingPunct="1"/>
            <a:r>
              <a:rPr lang="en-US" smtClean="0"/>
              <a:t>K</a:t>
            </a:r>
            <a:r>
              <a:rPr lang="hu-HU" smtClean="0"/>
              <a:t>eresőrendszerek találati listái</a:t>
            </a:r>
          </a:p>
          <a:p>
            <a:pPr eaLnBrk="1" hangingPunct="1"/>
            <a:r>
              <a:rPr lang="en-US" smtClean="0"/>
              <a:t>S</a:t>
            </a:r>
            <a:r>
              <a:rPr lang="hu-HU" smtClean="0"/>
              <a:t>zemélyes könyvjelző-gyűjtemények</a:t>
            </a:r>
          </a:p>
          <a:p>
            <a:pPr eaLnBrk="1" hangingPunct="1"/>
            <a:endParaRPr lang="hu-HU" smtClean="0"/>
          </a:p>
        </p:txBody>
      </p:sp>
      <p:sp>
        <p:nvSpPr>
          <p:cNvPr id="28675" name="Szövegdoboz 4"/>
          <p:cNvSpPr txBox="1">
            <a:spLocks noChangeArrowheads="1"/>
          </p:cNvSpPr>
          <p:nvPr/>
        </p:nvSpPr>
        <p:spPr bwMode="auto">
          <a:xfrm>
            <a:off x="7129463" y="2373313"/>
            <a:ext cx="30432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rebuchet MS" pitchFamily="34" charset="0"/>
              </a:rPr>
              <a:t>E</a:t>
            </a:r>
            <a:r>
              <a:rPr lang="hu-HU">
                <a:latin typeface="Trebuchet MS" pitchFamily="34" charset="0"/>
              </a:rPr>
              <a:t>zekre mutató </a:t>
            </a:r>
            <a:br>
              <a:rPr lang="hu-HU">
                <a:latin typeface="Trebuchet MS" pitchFamily="34" charset="0"/>
              </a:rPr>
            </a:br>
            <a:r>
              <a:rPr lang="hu-HU">
                <a:latin typeface="Trebuchet MS" pitchFamily="34" charset="0"/>
              </a:rPr>
              <a:t>URL-hivatkozások, linkek, könyvjelzők tönkremennek</a:t>
            </a:r>
          </a:p>
          <a:p>
            <a:endParaRPr lang="hu-HU">
              <a:latin typeface="Trebuchet MS" pitchFamily="34" charset="0"/>
            </a:endParaRPr>
          </a:p>
        </p:txBody>
      </p:sp>
      <p:sp>
        <p:nvSpPr>
          <p:cNvPr id="6" name="Jobbra mutató nyíl 5"/>
          <p:cNvSpPr/>
          <p:nvPr/>
        </p:nvSpPr>
        <p:spPr>
          <a:xfrm>
            <a:off x="6186488" y="2528888"/>
            <a:ext cx="828675" cy="542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7" name="Jobb oldali kapcsos zárójel 6"/>
          <p:cNvSpPr/>
          <p:nvPr/>
        </p:nvSpPr>
        <p:spPr>
          <a:xfrm>
            <a:off x="5715000" y="2143125"/>
            <a:ext cx="357188" cy="13160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8" name="Ellipszis 7"/>
          <p:cNvSpPr/>
          <p:nvPr/>
        </p:nvSpPr>
        <p:spPr>
          <a:xfrm>
            <a:off x="7015163" y="2035175"/>
            <a:ext cx="3157537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9" name="Lefelé mutató nyíl 8"/>
          <p:cNvSpPr/>
          <p:nvPr/>
        </p:nvSpPr>
        <p:spPr>
          <a:xfrm>
            <a:off x="8248650" y="3708400"/>
            <a:ext cx="547688" cy="7905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28680" name="Szövegdoboz 9"/>
          <p:cNvSpPr txBox="1">
            <a:spLocks noChangeArrowheads="1"/>
          </p:cNvSpPr>
          <p:nvPr/>
        </p:nvSpPr>
        <p:spPr bwMode="auto">
          <a:xfrm>
            <a:off x="7015163" y="4498975"/>
            <a:ext cx="264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Ez a jelenség a link rot</a:t>
            </a:r>
          </a:p>
        </p:txBody>
      </p:sp>
      <p:sp>
        <p:nvSpPr>
          <p:cNvPr id="28681" name="Szövegdoboz 3"/>
          <p:cNvSpPr txBox="1">
            <a:spLocks noChangeArrowheads="1"/>
          </p:cNvSpPr>
          <p:nvPr/>
        </p:nvSpPr>
        <p:spPr bwMode="auto">
          <a:xfrm>
            <a:off x="842963" y="5372100"/>
            <a:ext cx="6286500" cy="727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hu-HU">
                <a:latin typeface="Trebuchet MS" pitchFamily="34" charset="0"/>
              </a:rPr>
              <a:t>Megoldás: webarchívumok</a:t>
            </a:r>
          </a:p>
          <a:p>
            <a:pPr>
              <a:lnSpc>
                <a:spcPct val="120000"/>
              </a:lnSpc>
            </a:pPr>
            <a:r>
              <a:rPr lang="en-US">
                <a:latin typeface="Trebuchet MS" pitchFamily="34" charset="0"/>
              </a:rPr>
              <a:t>P</a:t>
            </a:r>
            <a:r>
              <a:rPr lang="hu-HU">
                <a:latin typeface="Trebuchet MS" pitchFamily="34" charset="0"/>
              </a:rPr>
              <a:t>ermalink: archivált weboldal URL-címét tartalmazó link.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Megoldások link rot ellen</a:t>
            </a:r>
          </a:p>
        </p:txBody>
      </p:sp>
      <p:sp>
        <p:nvSpPr>
          <p:cNvPr id="29698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4389438"/>
          </a:xfrm>
        </p:spPr>
        <p:txBody>
          <a:bodyPr/>
          <a:lstStyle/>
          <a:p>
            <a:pPr eaLnBrk="1" hangingPunct="1"/>
            <a:r>
              <a:rPr lang="en-US" smtClean="0"/>
              <a:t>A</a:t>
            </a:r>
            <a:r>
              <a:rPr lang="hu-HU" smtClean="0"/>
              <a:t>rchive.is</a:t>
            </a:r>
          </a:p>
          <a:p>
            <a:pPr lvl="1" eaLnBrk="1" hangingPunct="1"/>
            <a:r>
              <a:rPr lang="en-US" smtClean="0"/>
              <a:t>I</a:t>
            </a:r>
            <a:r>
              <a:rPr lang="hu-HU" smtClean="0"/>
              <a:t>ngyenes webarchiváló szolgáltatás</a:t>
            </a:r>
          </a:p>
          <a:p>
            <a:pPr lvl="1" eaLnBrk="1" hangingPunct="1"/>
            <a:r>
              <a:rPr lang="en-US" smtClean="0"/>
              <a:t>L</a:t>
            </a:r>
            <a:r>
              <a:rPr lang="hu-HU" smtClean="0"/>
              <a:t>ementett weblapok stabil URL-címen hivatkozhatók maradnak</a:t>
            </a:r>
          </a:p>
          <a:p>
            <a:pPr lvl="1" eaLnBrk="1" hangingPunct="1"/>
            <a:r>
              <a:rPr lang="en-US" smtClean="0"/>
              <a:t>K</a:t>
            </a:r>
            <a:r>
              <a:rPr lang="hu-HU" smtClean="0"/>
              <a:t>ereső szolgáltatás is van benne</a:t>
            </a:r>
          </a:p>
          <a:p>
            <a:pPr eaLnBrk="1" hangingPunct="1"/>
            <a:r>
              <a:rPr lang="hu-HU" smtClean="0"/>
              <a:t>Perma.cc</a:t>
            </a:r>
          </a:p>
          <a:p>
            <a:pPr lvl="1" eaLnBrk="1" hangingPunct="1"/>
            <a:r>
              <a:rPr lang="en-US" smtClean="0"/>
              <a:t>L</a:t>
            </a:r>
            <a:r>
              <a:rPr lang="hu-HU" smtClean="0"/>
              <a:t>ementett weblapok stabil URL-címen hivatkozhatók maradnak </a:t>
            </a:r>
          </a:p>
          <a:p>
            <a:pPr lvl="1" eaLnBrk="1" hangingPunct="1"/>
            <a:r>
              <a:rPr lang="en-US" smtClean="0"/>
              <a:t>F</a:t>
            </a:r>
            <a:r>
              <a:rPr lang="hu-HU" smtClean="0"/>
              <a:t>elhasználó is tölthet fel képet vagy PDF-et a dokumentumról</a:t>
            </a:r>
          </a:p>
          <a:p>
            <a:pPr lvl="1" eaLnBrk="1" hangingPunct="1"/>
            <a:r>
              <a:rPr lang="en-US" smtClean="0"/>
              <a:t>A</a:t>
            </a:r>
            <a:r>
              <a:rPr lang="hu-HU" smtClean="0"/>
              <a:t> rendszer elosztottan működik a (főként amerikai) könyvtárak szerverein </a:t>
            </a:r>
            <a:r>
              <a:rPr lang="hu-HU" smtClean="0">
                <a:sym typeface="Wingdings" pitchFamily="2" charset="2"/>
              </a:rPr>
              <a:t> nagyobb eséllyel marad fenn, mint a hasonló, de egyetlen céghez kötődő szolgáltatás</a:t>
            </a:r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Megoldások link rot ellen</a:t>
            </a:r>
          </a:p>
        </p:txBody>
      </p:sp>
      <p:sp>
        <p:nvSpPr>
          <p:cNvPr id="30722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4719638"/>
          </a:xfrm>
        </p:spPr>
        <p:txBody>
          <a:bodyPr/>
          <a:lstStyle/>
          <a:p>
            <a:pPr eaLnBrk="1" hangingPunct="1"/>
            <a:r>
              <a:rPr lang="hu-HU" smtClean="0"/>
              <a:t>WebCite</a:t>
            </a:r>
          </a:p>
          <a:p>
            <a:pPr lvl="1" eaLnBrk="1" hangingPunct="1"/>
            <a:r>
              <a:rPr lang="en-US" smtClean="0"/>
              <a:t>I</a:t>
            </a:r>
            <a:r>
              <a:rPr lang="hu-HU" smtClean="0"/>
              <a:t>ngyenes archiváló szolgáltatás</a:t>
            </a:r>
          </a:p>
          <a:p>
            <a:pPr lvl="1" eaLnBrk="1" hangingPunct="1"/>
            <a:r>
              <a:rPr lang="en-US" smtClean="0"/>
              <a:t>E</a:t>
            </a:r>
            <a:r>
              <a:rPr lang="hu-HU" smtClean="0"/>
              <a:t>lsősorban szerzőknek, szerkesztőknek szánták</a:t>
            </a:r>
          </a:p>
          <a:p>
            <a:pPr lvl="1" eaLnBrk="1" hangingPunct="1"/>
            <a:r>
              <a:rPr lang="en-US" smtClean="0"/>
              <a:t>Online p</a:t>
            </a:r>
            <a:r>
              <a:rPr lang="hu-HU" smtClean="0"/>
              <a:t>ublikációk, online források lementésére</a:t>
            </a:r>
          </a:p>
          <a:p>
            <a:pPr lvl="1" eaLnBrk="1" hangingPunct="1"/>
            <a:r>
              <a:rPr lang="en-US" smtClean="0"/>
              <a:t>L</a:t>
            </a:r>
            <a:r>
              <a:rPr lang="hu-HU" smtClean="0"/>
              <a:t>ementett weblapok stabil URL-címen hivatkozhatók maradnak</a:t>
            </a:r>
          </a:p>
          <a:p>
            <a:pPr eaLnBrk="1" hangingPunct="1"/>
            <a:r>
              <a:rPr lang="hu-HU" smtClean="0"/>
              <a:t>Archive-It</a:t>
            </a:r>
          </a:p>
          <a:p>
            <a:pPr lvl="1" eaLnBrk="1" hangingPunct="1"/>
            <a:r>
              <a:rPr lang="en-US" smtClean="0"/>
              <a:t>E</a:t>
            </a:r>
            <a:r>
              <a:rPr lang="hu-HU" smtClean="0"/>
              <a:t>lőfizetéses archiváló szolgáltatás</a:t>
            </a:r>
          </a:p>
          <a:p>
            <a:pPr lvl="1" eaLnBrk="1" hangingPunct="1"/>
            <a:r>
              <a:rPr lang="en-US" smtClean="0"/>
              <a:t>K</a:t>
            </a:r>
            <a:r>
              <a:rPr lang="hu-HU" smtClean="0"/>
              <a:t>önyvtáraknak, intézményeknek</a:t>
            </a:r>
          </a:p>
          <a:p>
            <a:pPr lvl="1" eaLnBrk="1" hangingPunct="1"/>
            <a:r>
              <a:rPr lang="en-US" smtClean="0"/>
              <a:t>M</a:t>
            </a:r>
            <a:r>
              <a:rPr lang="hu-HU" smtClean="0"/>
              <a:t>egrendelő határozza meg az archiválandó webhelyek körét</a:t>
            </a:r>
          </a:p>
          <a:p>
            <a:pPr lvl="1" eaLnBrk="1" hangingPunct="1"/>
            <a:r>
              <a:rPr lang="en-US" smtClean="0"/>
              <a:t>A</a:t>
            </a:r>
            <a:r>
              <a:rPr lang="hu-HU" smtClean="0"/>
              <a:t>dminisztrátori és szolgáltatási felületet kapnak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Internet archiválásával foglalkozó projektek</a:t>
            </a:r>
          </a:p>
        </p:txBody>
      </p:sp>
      <p:sp>
        <p:nvSpPr>
          <p:cNvPr id="31746" name="Tartalom helye 4"/>
          <p:cNvSpPr>
            <a:spLocks noGrp="1"/>
          </p:cNvSpPr>
          <p:nvPr>
            <p:ph idx="1"/>
          </p:nvPr>
        </p:nvSpPr>
        <p:spPr>
          <a:xfrm>
            <a:off x="677863" y="2160588"/>
            <a:ext cx="8596312" cy="3917950"/>
          </a:xfrm>
        </p:spPr>
        <p:txBody>
          <a:bodyPr/>
          <a:lstStyle/>
          <a:p>
            <a:pPr eaLnBrk="1" hangingPunct="1"/>
            <a:r>
              <a:rPr lang="en-US" smtClean="0"/>
              <a:t>Nemzetközi projektek</a:t>
            </a:r>
          </a:p>
          <a:p>
            <a:pPr lvl="1" eaLnBrk="1" hangingPunct="1"/>
            <a:r>
              <a:rPr lang="en-US" smtClean="0"/>
              <a:t>Internet Archive, </a:t>
            </a:r>
            <a:r>
              <a:rPr lang="en-US" smtClean="0">
                <a:hlinkClick r:id="rId2"/>
              </a:rPr>
              <a:t>https://archive.org/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leírás róla: </a:t>
            </a:r>
            <a:r>
              <a:rPr lang="en-US" smtClean="0">
                <a:hlinkClick r:id="rId3"/>
              </a:rPr>
              <a:t>http://mekosztaly.oszk.hu/mediawiki/index.php/Internet_Archive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Common Crawl, </a:t>
            </a:r>
            <a:r>
              <a:rPr lang="en-US" smtClean="0">
                <a:hlinkClick r:id="rId4"/>
              </a:rPr>
              <a:t>http://commoncrawl.org/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leírás róla: </a:t>
            </a:r>
            <a:r>
              <a:rPr lang="en-US" smtClean="0">
                <a:hlinkClick r:id="rId5"/>
              </a:rPr>
              <a:t>http://mekosztaly.oszk.hu/mediawiki/index.php/Common_Crawl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Nemzeti projektek</a:t>
            </a:r>
          </a:p>
          <a:p>
            <a:pPr lvl="1" eaLnBrk="1" hangingPunct="1"/>
            <a:r>
              <a:rPr lang="en-US" smtClean="0"/>
              <a:t>Elsősorban a saját nemzeti állományukat archiválják</a:t>
            </a:r>
          </a:p>
          <a:p>
            <a:pPr lvl="1" eaLnBrk="1" hangingPunct="1"/>
            <a:r>
              <a:rPr lang="en-US" smtClean="0"/>
              <a:t>más országokból is mentenek </a:t>
            </a:r>
            <a:r>
              <a:rPr lang="mr-IN" smtClean="0"/>
              <a:t>–</a:t>
            </a:r>
            <a:r>
              <a:rPr lang="en-US" smtClean="0"/>
              <a:t> az ő nemzetükhöz tartozó - oldalakat</a:t>
            </a:r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Fontosabb nemzeti webarchívumok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10726737" cy="38798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Arquivo.pt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portugál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http://mekosztaly.oszk.hu/mediawiki/index.php/Arquivo.pt_(portug%C3%A1l)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BnF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Archives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l'internet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francia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http://mekosztaly.oszk.hu/mediawiki/index.php/BnF_-_Archives_de_l%27internet_(francia)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BSB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Webarchiv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német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http://mekosztaly.oszk.hu/mediawiki/index.php/BSB_Webarchiv_(n%C3%A9met)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LCWA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amerikai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5"/>
              </a:rPr>
              <a:t>http://mekosztaly.oszk.hu/mediawiki/index.php/LCWA_(amerikai)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Fontosabb nemzeti webarchívumok</a:t>
            </a:r>
          </a:p>
        </p:txBody>
      </p:sp>
      <p:sp>
        <p:nvSpPr>
          <p:cNvPr id="33794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en-US" smtClean="0"/>
              <a:t>Netarchive.dk (dán)</a:t>
            </a:r>
            <a:br>
              <a:rPr lang="en-US" smtClean="0"/>
            </a:br>
            <a:r>
              <a:rPr lang="en-US" smtClean="0">
                <a:hlinkClick r:id="rId2"/>
              </a:rPr>
              <a:t>http://mekosztaly.oszk.hu/mediawiki/index.php/Netarchive.dk_(d%C3%A1n)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UKWA (brit)</a:t>
            </a:r>
            <a:br>
              <a:rPr lang="en-US" smtClean="0"/>
            </a:br>
            <a:r>
              <a:rPr lang="en-US" smtClean="0">
                <a:hlinkClick r:id="rId3"/>
              </a:rPr>
              <a:t>http://mekosztaly.oszk.hu/mediawiki/index.php/UKWA_(brit)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Webarchief KB (holland)</a:t>
            </a:r>
            <a:br>
              <a:rPr lang="en-US" smtClean="0"/>
            </a:br>
            <a:r>
              <a:rPr lang="en-US" smtClean="0">
                <a:hlinkClick r:id="rId4"/>
              </a:rPr>
              <a:t>http://mekosztaly.oszk.hu/mediawiki/index.php/Webarchief_KB_(holland)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Webarchiv (cseh)</a:t>
            </a:r>
            <a:br>
              <a:rPr lang="en-US" smtClean="0"/>
            </a:br>
            <a:r>
              <a:rPr lang="en-US" smtClean="0">
                <a:hlinkClick r:id="rId5"/>
              </a:rPr>
              <a:t>http://mekosztaly.oszk.hu/mediawiki/index.php/Webarchiv_(cseh)</a:t>
            </a:r>
            <a:r>
              <a:rPr lang="en-US" smtClean="0"/>
              <a:t> </a:t>
            </a:r>
          </a:p>
          <a:p>
            <a:pPr eaLnBrk="1" hangingPunct="1"/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Webarchiválás magán célra: ScrapBook X</a:t>
            </a:r>
          </a:p>
        </p:txBody>
      </p:sp>
      <p:sp>
        <p:nvSpPr>
          <p:cNvPr id="34818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hu-HU" smtClean="0"/>
              <a:t>Firefox plug-in</a:t>
            </a:r>
          </a:p>
          <a:p>
            <a:pPr eaLnBrk="1" hangingPunct="1"/>
            <a:r>
              <a:rPr lang="en-US" smtClean="0"/>
              <a:t>I</a:t>
            </a:r>
            <a:r>
              <a:rPr lang="hu-HU" smtClean="0"/>
              <a:t>ngyenes</a:t>
            </a:r>
          </a:p>
          <a:p>
            <a:pPr eaLnBrk="1" hangingPunct="1"/>
            <a:r>
              <a:rPr lang="en-US" smtClean="0"/>
              <a:t>W</a:t>
            </a:r>
            <a:r>
              <a:rPr lang="hu-HU" smtClean="0"/>
              <a:t>eboldalak letöltése, menedzselése, szerkesztése, összefűzése</a:t>
            </a:r>
          </a:p>
          <a:p>
            <a:pPr lvl="1" eaLnBrk="1" hangingPunct="1"/>
            <a:r>
              <a:rPr lang="en-US" smtClean="0"/>
              <a:t>M</a:t>
            </a:r>
            <a:r>
              <a:rPr lang="hu-HU" smtClean="0"/>
              <a:t>entett oldalaknál szövegkiemelés funkció, jegyzet hozzáadása, weboldal szerkesztése</a:t>
            </a:r>
          </a:p>
          <a:p>
            <a:pPr eaLnBrk="1" hangingPunct="1"/>
            <a:r>
              <a:rPr lang="en-US" smtClean="0"/>
              <a:t>T</a:t>
            </a:r>
            <a:r>
              <a:rPr lang="hu-HU" smtClean="0"/>
              <a:t>eljes szövegű keresés</a:t>
            </a:r>
          </a:p>
          <a:p>
            <a:pPr eaLnBrk="1" hangingPunct="1"/>
            <a:r>
              <a:rPr lang="hu-HU" smtClean="0"/>
              <a:t>Letölthető: </a:t>
            </a:r>
            <a:r>
              <a:rPr lang="en-US" smtClean="0">
                <a:hlinkClick r:id="rId2"/>
              </a:rPr>
              <a:t>https://addons.mozilla.org/en-US/firefox/addon/scrapbook-x/</a:t>
            </a:r>
            <a:r>
              <a:rPr lang="en-US" smtClean="0"/>
              <a:t> </a:t>
            </a:r>
            <a:endParaRPr lang="hu-HU" smtClean="0"/>
          </a:p>
          <a:p>
            <a:pPr eaLnBrk="1" hangingPunct="1"/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Gyakorlat: archiváljunk ScrapBook X-szel!</a:t>
            </a:r>
          </a:p>
        </p:txBody>
      </p:sp>
      <p:sp>
        <p:nvSpPr>
          <p:cNvPr id="35842" name="Tartalom helye 2"/>
          <p:cNvSpPr>
            <a:spLocks noGrp="1"/>
          </p:cNvSpPr>
          <p:nvPr>
            <p:ph sz="half" idx="1"/>
          </p:nvPr>
        </p:nvSpPr>
        <p:spPr>
          <a:xfrm>
            <a:off x="677863" y="2017713"/>
            <a:ext cx="4183062" cy="2378075"/>
          </a:xfrm>
        </p:spPr>
        <p:txBody>
          <a:bodyPr/>
          <a:lstStyle/>
          <a:p>
            <a:pPr eaLnBrk="1" hangingPunct="1"/>
            <a:r>
              <a:rPr lang="en-US" smtClean="0"/>
              <a:t>T</a:t>
            </a:r>
            <a:r>
              <a:rPr lang="hu-HU" smtClean="0"/>
              <a:t>elepítés után a Firefox menüsorában megjelenik a ScrapBook X</a:t>
            </a:r>
          </a:p>
          <a:p>
            <a:pPr eaLnBrk="1" hangingPunct="1"/>
            <a:r>
              <a:rPr lang="hu-HU" smtClean="0"/>
              <a:t>Oldalsávon megjeleníthető a tartalom: ScrapBook X </a:t>
            </a:r>
            <a:r>
              <a:rPr lang="hu-HU" smtClean="0">
                <a:sym typeface="Wingdings" pitchFamily="2" charset="2"/>
              </a:rPr>
              <a:t> Oldalsáv megjelenítése</a:t>
            </a:r>
            <a:endParaRPr lang="hu-HU" smtClean="0"/>
          </a:p>
        </p:txBody>
      </p:sp>
      <p:pic>
        <p:nvPicPr>
          <p:cNvPr id="35843" name="Kép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84625" y="5168900"/>
            <a:ext cx="26797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zövegdoboz 8"/>
          <p:cNvSpPr txBox="1"/>
          <p:nvPr/>
        </p:nvSpPr>
        <p:spPr>
          <a:xfrm>
            <a:off x="1057275" y="4395788"/>
            <a:ext cx="3014663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dirty="0">
                <a:latin typeface="+mn-lt"/>
                <a:cs typeface="+mn-cs"/>
              </a:rPr>
              <a:t>Keresés a </a:t>
            </a:r>
            <a:r>
              <a:rPr lang="hu-HU" dirty="0" err="1">
                <a:latin typeface="+mn-lt"/>
                <a:cs typeface="+mn-cs"/>
              </a:rPr>
              <a:t>ScrapBook</a:t>
            </a:r>
            <a:r>
              <a:rPr lang="hu-HU" dirty="0">
                <a:latin typeface="+mn-lt"/>
                <a:cs typeface="+mn-cs"/>
              </a:rPr>
              <a:t> X-</a:t>
            </a:r>
            <a:r>
              <a:rPr lang="hu-HU" dirty="0" err="1">
                <a:latin typeface="+mn-lt"/>
                <a:cs typeface="+mn-cs"/>
              </a:rPr>
              <a:t>ben</a:t>
            </a:r>
            <a:r>
              <a:rPr lang="hu-HU" dirty="0">
                <a:latin typeface="+mn-lt"/>
                <a:cs typeface="+mn-cs"/>
              </a:rPr>
              <a:t> lévő oldalaink között.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6843713" y="5202238"/>
            <a:ext cx="2354262" cy="64611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>
                <a:latin typeface="+mn-lt"/>
                <a:cs typeface="+mn-cs"/>
              </a:rPr>
              <a:t>Összes mappa kinyitása/becsukása</a:t>
            </a:r>
          </a:p>
        </p:txBody>
      </p:sp>
      <p:pic>
        <p:nvPicPr>
          <p:cNvPr id="35846" name="Tartalom helye 11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384800" y="2365375"/>
            <a:ext cx="4184650" cy="1735138"/>
          </a:xfrm>
        </p:spPr>
      </p:pic>
      <p:cxnSp>
        <p:nvCxnSpPr>
          <p:cNvPr id="14" name="Egyenes összekötő nyíllal 13"/>
          <p:cNvCxnSpPr>
            <a:stCxn id="12" idx="1"/>
          </p:cNvCxnSpPr>
          <p:nvPr/>
        </p:nvCxnSpPr>
        <p:spPr>
          <a:xfrm flipH="1">
            <a:off x="4071938" y="3232150"/>
            <a:ext cx="1312862" cy="11636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>
            <a:endCxn id="8" idx="0"/>
          </p:cNvCxnSpPr>
          <p:nvPr/>
        </p:nvCxnSpPr>
        <p:spPr>
          <a:xfrm flipH="1">
            <a:off x="5324475" y="4070350"/>
            <a:ext cx="193675" cy="10985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>
            <a:endCxn id="10" idx="0"/>
          </p:cNvCxnSpPr>
          <p:nvPr/>
        </p:nvCxnSpPr>
        <p:spPr>
          <a:xfrm>
            <a:off x="6188075" y="4070350"/>
            <a:ext cx="1833563" cy="11318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Oldalak rögzítése</a:t>
            </a:r>
          </a:p>
        </p:txBody>
      </p:sp>
      <p:sp>
        <p:nvSpPr>
          <p:cNvPr id="36866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hu-HU" smtClean="0"/>
              <a:t>Keressünk egy oldalt, amit rögzíteni szeretnénk: </a:t>
            </a:r>
            <a:br>
              <a:rPr lang="hu-HU" smtClean="0"/>
            </a:br>
            <a:r>
              <a:rPr lang="en-US" smtClean="0">
                <a:hlinkClick r:id="rId2"/>
              </a:rPr>
              <a:t>http://mekosztaly.oszk.hu/mediawiki/index.php/MIA_WIKI</a:t>
            </a:r>
            <a:r>
              <a:rPr lang="en-US" smtClean="0"/>
              <a:t> </a:t>
            </a:r>
            <a:endParaRPr lang="hu-HU" smtClean="0"/>
          </a:p>
          <a:p>
            <a:pPr eaLnBrk="1" hangingPunct="1"/>
            <a:r>
              <a:rPr lang="hu-HU" smtClean="0"/>
              <a:t>Felső menüsorból ScrapBook X </a:t>
            </a:r>
            <a:r>
              <a:rPr lang="hu-HU" smtClean="0">
                <a:sym typeface="Wingdings" pitchFamily="2" charset="2"/>
              </a:rPr>
              <a:t> Oldal rögzítése</a:t>
            </a:r>
          </a:p>
          <a:p>
            <a:pPr eaLnBrk="1" hangingPunct="1"/>
            <a:r>
              <a:rPr lang="hu-HU" smtClean="0">
                <a:sym typeface="Wingdings" pitchFamily="2" charset="2"/>
              </a:rPr>
              <a:t>Bekerül a listába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Kattintsuk rá, url-sávban: “file://</a:t>
            </a:r>
            <a:r>
              <a:rPr lang="mr-IN" smtClean="0">
                <a:sym typeface="Wingdings" pitchFamily="2" charset="2"/>
              </a:rPr>
              <a:t>…</a:t>
            </a:r>
            <a:r>
              <a:rPr lang="en-US" smtClean="0">
                <a:sym typeface="Wingdings" pitchFamily="2" charset="2"/>
              </a:rPr>
              <a:t>”  elmentette az oldalt a gépünkre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DE: linkre kattintunk, url sávban: “http</a:t>
            </a:r>
            <a:r>
              <a:rPr lang="mr-IN" smtClean="0">
                <a:sym typeface="Wingdings" pitchFamily="2" charset="2"/>
              </a:rPr>
              <a:t>…</a:t>
            </a:r>
            <a:r>
              <a:rPr lang="en-US" smtClean="0">
                <a:sym typeface="Wingdings" pitchFamily="2" charset="2"/>
              </a:rPr>
              <a:t>.”  nem mentette le a gépünkre</a:t>
            </a:r>
          </a:p>
          <a:p>
            <a:pPr eaLnBrk="1" hangingPunct="1"/>
            <a:r>
              <a:rPr lang="en-US" smtClean="0">
                <a:sym typeface="Wingdings" pitchFamily="2" charset="2"/>
              </a:rPr>
              <a:t>ScrapBook X-be mentett oldal megtekintése az online helyen: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Jobb egérgomb az oldalsávban a mentett oldal felett  forráswebcím megnyitása</a:t>
            </a:r>
          </a:p>
          <a:p>
            <a:pPr lvl="1" eaLnBrk="1" hangingPunct="1"/>
            <a:endParaRPr lang="hu-HU" smtClean="0">
              <a:sym typeface="Wingdings" pitchFamily="2" charset="2"/>
            </a:endParaRPr>
          </a:p>
          <a:p>
            <a:pPr eaLnBrk="1" hangingPunct="1"/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ím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/>
          <a:lstStyle/>
          <a:p>
            <a:pPr eaLnBrk="1" hangingPunct="1"/>
            <a:r>
              <a:rPr lang="hu-HU" smtClean="0"/>
              <a:t>Bevezetés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457325" y="1771650"/>
            <a:ext cx="7486650" cy="2862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u-HU" sz="2400" dirty="0">
                <a:latin typeface="+mn-lt"/>
                <a:cs typeface="+mn-cs"/>
              </a:rPr>
              <a:t>„Képzeljünk el egy könyvtárat, amelyben valakik módszeresen tépdesik ki a könyvek oldalait, vagy esetleg más lapokat tesznek a helyükre. De nemcsak oldalakat tüntetnek el, hanem egész könyveket,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u-HU" sz="2400" dirty="0">
                <a:latin typeface="+mn-lt"/>
                <a:cs typeface="+mn-cs"/>
              </a:rPr>
              <a:t>könyvespolcokat, sőt olvasótermeket [...]”</a:t>
            </a:r>
          </a:p>
        </p:txBody>
      </p:sp>
      <p:sp>
        <p:nvSpPr>
          <p:cNvPr id="19459" name="Szövegdoboz 4"/>
          <p:cNvSpPr txBox="1">
            <a:spLocks noChangeArrowheads="1"/>
          </p:cNvSpPr>
          <p:nvPr/>
        </p:nvSpPr>
        <p:spPr bwMode="auto">
          <a:xfrm>
            <a:off x="1457325" y="5187950"/>
            <a:ext cx="78168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Drótos László: Az internet archiválása mint könyvtári feladat. Tudományos és Műszaki Tájékoztatás, Vol. 64, szám 7-8, 2017, p. 361.</a:t>
            </a:r>
          </a:p>
          <a:p>
            <a:endParaRPr lang="hu-H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Oldalak rögzítése mélyebben...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427831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Keressünk egy oldalt, amit rögzíteni szeretnénk: </a:t>
            </a:r>
            <a:b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http://mekosztaly.oszk.hu/mediawiki/index.php/MIA_WIKI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Felső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menüsorból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ScrapBook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X 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Oldal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rögzítése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másként</a:t>
            </a:r>
            <a:r>
              <a:rPr lang="mr-IN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…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sym typeface="Wingdings"/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”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Általános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információk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”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fülön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:</a:t>
            </a: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Elnevezhetjük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menteni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kívánt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oldalt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sym typeface="Wingdings"/>
            </a:endParaRP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Kiválaszthatjuk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melyik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mappába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kerüljön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sym typeface="Wingdings"/>
            </a:endParaRP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“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Megjegyzés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”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rovatba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kiegészítő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információkat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írhatunk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magunknak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sym typeface="Wingdings"/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“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Beállítások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”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fülön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: </a:t>
            </a: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Hivatkozás-követés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mélysége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(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hány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szintig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mentse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le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az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oldalt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);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alapesetben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0</a:t>
            </a: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Állítsuk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át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1-re  </a:t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</a:b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(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Ennél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magasabb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értékkel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óvatosan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bánjunk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! </a:t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</a:b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Drasztikusan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megnövelheti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mentés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idejét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és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tárhely-igényt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is)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sym typeface="Wingdings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1571625" y="6167438"/>
            <a:ext cx="4129088" cy="36988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dirty="0">
                <a:latin typeface="+mn-lt"/>
                <a:cs typeface="+mn-cs"/>
              </a:rPr>
              <a:t>Használjuk a szűrőt! (Következő dia)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Oldalak rögzítése mélyebben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Szűrés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mekosztaly.oszk.hu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domain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alatti linkeket mentse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Include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mekosztaly.oszk.hu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”Elfogadás”-gomb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Kiszedi a pipát a többi helyről 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„Indítás”-gomb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Állapot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200 OK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rgbClr val="C00000"/>
                </a:solidFill>
              </a:rPr>
              <a:t>404 </a:t>
            </a:r>
            <a:r>
              <a:rPr lang="hu-HU" dirty="0" err="1" smtClean="0">
                <a:solidFill>
                  <a:srgbClr val="C00000"/>
                </a:solidFill>
              </a:rPr>
              <a:t>Not</a:t>
            </a:r>
            <a:r>
              <a:rPr lang="hu-HU" dirty="0" smtClean="0">
                <a:solidFill>
                  <a:srgbClr val="C00000"/>
                </a:solidFill>
              </a:rPr>
              <a:t> </a:t>
            </a:r>
            <a:r>
              <a:rPr lang="hu-HU" dirty="0" err="1" smtClean="0">
                <a:solidFill>
                  <a:srgbClr val="C00000"/>
                </a:solidFill>
              </a:rPr>
              <a:t>found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4" name="Jobb oldali kapcsos zárójel 3"/>
          <p:cNvSpPr/>
          <p:nvPr/>
        </p:nvSpPr>
        <p:spPr>
          <a:xfrm>
            <a:off x="3228975" y="4743450"/>
            <a:ext cx="414338" cy="87312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38916" name="Szövegdoboz 5"/>
          <p:cNvSpPr txBox="1">
            <a:spLocks noChangeArrowheads="1"/>
          </p:cNvSpPr>
          <p:nvPr/>
        </p:nvSpPr>
        <p:spPr bwMode="auto">
          <a:xfrm>
            <a:off x="4051300" y="4743450"/>
            <a:ext cx="6608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http állapot-kódok: </a:t>
            </a:r>
          </a:p>
          <a:p>
            <a:r>
              <a:rPr lang="en-US">
                <a:latin typeface="Trebuchet MS" pitchFamily="34" charset="0"/>
                <a:hlinkClick r:id="rId2"/>
              </a:rPr>
              <a:t>https://en.wikipedia.org/wiki/List_of_HTTP_status_codes</a:t>
            </a:r>
            <a:r>
              <a:rPr lang="en-US">
                <a:latin typeface="Trebuchet MS" pitchFamily="34" charset="0"/>
              </a:rPr>
              <a:t> </a:t>
            </a:r>
            <a:endParaRPr lang="hu-H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Mappa létrehozása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Mappa létrehozása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O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ldalsávban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: Új mappa... 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N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evet adunk: Internet archiválása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egjelenik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az oldalsávban a mappa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Kicserélhetjük az ikonját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Feladat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: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keressenek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mappa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témájához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illő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szabadon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felhasználható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ikont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az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interneten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!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Mappa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fölé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visszük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az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egeret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sym typeface="Wingdings"/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J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obb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egérgomb  tulajdonságok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Itt megadható a kép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url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-címe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Oldalak rögzítése mappába</a:t>
            </a:r>
          </a:p>
        </p:txBody>
      </p:sp>
      <p:sp>
        <p:nvSpPr>
          <p:cNvPr id="40962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en-US" smtClean="0"/>
              <a:t>1. módszer: Oldalsávban egérrel megfogjuk, mappába áthúzzuk</a:t>
            </a:r>
          </a:p>
          <a:p>
            <a:pPr eaLnBrk="1" hangingPunct="1"/>
            <a:r>
              <a:rPr lang="en-US" smtClean="0"/>
              <a:t>2. módszer: </a:t>
            </a:r>
            <a:r>
              <a:rPr lang="hu-HU" smtClean="0"/>
              <a:t>jobb egérgomb, Eszközök </a:t>
            </a:r>
            <a:r>
              <a:rPr lang="hu-HU" smtClean="0">
                <a:sym typeface="Wingdings" pitchFamily="2" charset="2"/>
              </a:rPr>
              <a:t> áthelyezés...  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M</a:t>
            </a:r>
            <a:r>
              <a:rPr lang="hu-HU" smtClean="0">
                <a:sym typeface="Wingdings" pitchFamily="2" charset="2"/>
              </a:rPr>
              <a:t>eglévő mappa kiválasztása, vagy</a:t>
            </a:r>
          </a:p>
          <a:p>
            <a:pPr lvl="1" eaLnBrk="1" hangingPunct="1"/>
            <a:r>
              <a:rPr lang="cs-CZ" smtClean="0">
                <a:sym typeface="Wingdings" pitchFamily="2" charset="2"/>
              </a:rPr>
              <a:t>Ú</a:t>
            </a:r>
            <a:r>
              <a:rPr lang="hu-HU" smtClean="0">
                <a:sym typeface="Wingdings" pitchFamily="2" charset="2"/>
              </a:rPr>
              <a:t>j mappa létrehozása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Oldalak összefűzése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450691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Mentsük el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ScrapBook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X-be az összefűzni kívánt oldalakat!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MIA_WIKI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főoldalról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 Projektek  Nemzeti projektek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F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őbb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nemzeti projektek oldalait rögzítsék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Eszközök  Összefűzés varázsló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K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iválasztjuk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ezeket a projekteket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Új cím: fontosabb nemzeti projektek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M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appa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: Internet archiválása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„Tovább”-gomb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„távolítsa el az összefűzés befejezése után az eredeti oldalakat” </a:t>
            </a:r>
            <a:r>
              <a:rPr lang="mr-IN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–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bepipálhatjuk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„Összefűzés”-gomb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E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gymás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 alá tette az oldalakat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Kijelölt szövegrész rögzítése</a:t>
            </a:r>
          </a:p>
        </p:txBody>
      </p:sp>
      <p:sp>
        <p:nvSpPr>
          <p:cNvPr id="43010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hu-HU" smtClean="0"/>
              <a:t>Jelöljünk ki egy szövegrészt!</a:t>
            </a:r>
          </a:p>
          <a:p>
            <a:pPr eaLnBrk="1" hangingPunct="1"/>
            <a:r>
              <a:rPr lang="hu-HU" smtClean="0"/>
              <a:t>Felső menüsorból ScrapBook X </a:t>
            </a:r>
            <a:r>
              <a:rPr lang="hu-HU" smtClean="0">
                <a:sym typeface="Wingdings" pitchFamily="2" charset="2"/>
              </a:rPr>
              <a:t> Kijelölés rögzítése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K</a:t>
            </a:r>
            <a:r>
              <a:rPr lang="hu-HU" smtClean="0">
                <a:sym typeface="Wingdings" pitchFamily="2" charset="2"/>
              </a:rPr>
              <a:t>ülön lapon olvashatjuk a kijelölt részt</a:t>
            </a:r>
          </a:p>
          <a:p>
            <a:pPr eaLnBrk="1" hangingPunct="1"/>
            <a:r>
              <a:rPr lang="hu-HU" smtClean="0">
                <a:sym typeface="Wingdings" pitchFamily="2" charset="2"/>
              </a:rPr>
              <a:t>Jelöljünk ki ismét egy szövegrészt!</a:t>
            </a:r>
          </a:p>
          <a:p>
            <a:pPr eaLnBrk="1" hangingPunct="1"/>
            <a:r>
              <a:rPr lang="hu-HU" smtClean="0">
                <a:sym typeface="Wingdings" pitchFamily="2" charset="2"/>
              </a:rPr>
              <a:t>Felső menüsorból ScrapBook X  Kijelölés rögzítése másként... 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B</a:t>
            </a:r>
            <a:r>
              <a:rPr lang="hu-HU" smtClean="0">
                <a:sym typeface="Wingdings" pitchFamily="2" charset="2"/>
              </a:rPr>
              <a:t>eállíthatjuk a hivatkozás-követés mélységét</a:t>
            </a:r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Szövegkiemelés</a:t>
            </a:r>
          </a:p>
        </p:txBody>
      </p:sp>
      <p:sp>
        <p:nvSpPr>
          <p:cNvPr id="44034" name="Tartalom helye 2"/>
          <p:cNvSpPr>
            <a:spLocks noGrp="1"/>
          </p:cNvSpPr>
          <p:nvPr>
            <p:ph idx="1"/>
          </p:nvPr>
        </p:nvSpPr>
        <p:spPr>
          <a:xfrm>
            <a:off x="596900" y="2566988"/>
            <a:ext cx="4510088" cy="3884612"/>
          </a:xfrm>
        </p:spPr>
        <p:txBody>
          <a:bodyPr/>
          <a:lstStyle/>
          <a:p>
            <a:pPr eaLnBrk="1" hangingPunct="1"/>
            <a:r>
              <a:rPr lang="hu-HU" smtClean="0"/>
              <a:t>Alsó sávban megválaszthatjuk a szövegkiemelés stílusát (ami akár áthúzás is lehet)</a:t>
            </a:r>
          </a:p>
          <a:p>
            <a:pPr eaLnBrk="1" hangingPunct="1"/>
            <a:r>
              <a:rPr lang="en-US" smtClean="0"/>
              <a:t>K</a:t>
            </a:r>
            <a:r>
              <a:rPr lang="hu-HU" smtClean="0"/>
              <a:t>ijelöljük a kiemelni kívánt szöveget</a:t>
            </a:r>
          </a:p>
          <a:p>
            <a:pPr eaLnBrk="1" hangingPunct="1"/>
            <a:r>
              <a:rPr lang="en-US" smtClean="0"/>
              <a:t>R</a:t>
            </a:r>
            <a:r>
              <a:rPr lang="hu-HU" smtClean="0"/>
              <a:t>ákattintunk a szövegkiemelő eszközre</a:t>
            </a:r>
          </a:p>
          <a:p>
            <a:pPr eaLnBrk="1" hangingPunct="1"/>
            <a:r>
              <a:rPr lang="en-US" smtClean="0"/>
              <a:t>M</a:t>
            </a:r>
            <a:r>
              <a:rPr lang="hu-HU" smtClean="0"/>
              <a:t>entés-gombbal mentjük a változtatásokat (csak ekkor maradnak meg a változtatások!)</a:t>
            </a:r>
          </a:p>
        </p:txBody>
      </p:sp>
      <p:pic>
        <p:nvPicPr>
          <p:cNvPr id="44035" name="Kép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7863" y="1593850"/>
            <a:ext cx="10058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Kép 4"/>
          <p:cNvPicPr>
            <a:picLocks noChangeAspect="1"/>
          </p:cNvPicPr>
          <p:nvPr/>
        </p:nvPicPr>
        <p:blipFill>
          <a:blip r:embed="rId2"/>
          <a:srcRect l="62862" t="-6" r="23392" b="6"/>
          <a:stretch>
            <a:fillRect/>
          </a:stretch>
        </p:blipFill>
        <p:spPr bwMode="auto">
          <a:xfrm>
            <a:off x="6013450" y="2566988"/>
            <a:ext cx="35575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Jobb oldali kapcsos zárójel 5"/>
          <p:cNvSpPr/>
          <p:nvPr/>
        </p:nvSpPr>
        <p:spPr>
          <a:xfrm rot="5400000">
            <a:off x="7341394" y="1645444"/>
            <a:ext cx="577850" cy="12652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9504363" y="4010025"/>
            <a:ext cx="2249487" cy="113665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S</a:t>
            </a:r>
            <a:r>
              <a:rPr lang="hu-HU" dirty="0" err="1">
                <a:latin typeface="+mn-lt"/>
                <a:cs typeface="+mn-cs"/>
              </a:rPr>
              <a:t>zövegkiemelés</a:t>
            </a:r>
            <a:r>
              <a:rPr lang="hu-HU" dirty="0">
                <a:latin typeface="+mn-lt"/>
                <a:cs typeface="+mn-cs"/>
              </a:rPr>
              <a:t> stílusának beállítása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7289800" y="4049713"/>
            <a:ext cx="1947863" cy="812800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S</a:t>
            </a:r>
            <a:r>
              <a:rPr lang="hu-HU" dirty="0" err="1">
                <a:latin typeface="+mn-lt"/>
                <a:cs typeface="+mn-cs"/>
              </a:rPr>
              <a:t>zövegkiemelő</a:t>
            </a:r>
            <a:r>
              <a:rPr lang="hu-HU" dirty="0">
                <a:latin typeface="+mn-lt"/>
                <a:cs typeface="+mn-cs"/>
              </a:rPr>
              <a:t> eszköz</a:t>
            </a:r>
          </a:p>
        </p:txBody>
      </p:sp>
      <p:cxnSp>
        <p:nvCxnSpPr>
          <p:cNvPr id="11" name="Egyenes összekötő nyíllal 10"/>
          <p:cNvCxnSpPr/>
          <p:nvPr/>
        </p:nvCxnSpPr>
        <p:spPr>
          <a:xfrm flipH="1" flipV="1">
            <a:off x="10380663" y="1930400"/>
            <a:ext cx="806450" cy="69056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>
            <a:stCxn id="9" idx="0"/>
          </p:cNvCxnSpPr>
          <p:nvPr/>
        </p:nvCxnSpPr>
        <p:spPr>
          <a:xfrm flipV="1">
            <a:off x="8262938" y="3432175"/>
            <a:ext cx="396875" cy="6175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5191125" y="4068763"/>
            <a:ext cx="1947863" cy="812800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S</a:t>
            </a:r>
            <a:r>
              <a:rPr lang="hu-HU" dirty="0" err="1">
                <a:latin typeface="+mn-lt"/>
                <a:cs typeface="+mn-cs"/>
              </a:rPr>
              <a:t>zövegkiemelés</a:t>
            </a:r>
            <a:r>
              <a:rPr lang="hu-HU" dirty="0">
                <a:latin typeface="+mn-lt"/>
                <a:cs typeface="+mn-cs"/>
              </a:rPr>
              <a:t> jelenlegi stílusa</a:t>
            </a:r>
          </a:p>
        </p:txBody>
      </p:sp>
      <p:cxnSp>
        <p:nvCxnSpPr>
          <p:cNvPr id="17" name="Egyenes összekötő nyíllal 16"/>
          <p:cNvCxnSpPr/>
          <p:nvPr/>
        </p:nvCxnSpPr>
        <p:spPr>
          <a:xfrm flipV="1">
            <a:off x="6230938" y="3416300"/>
            <a:ext cx="396875" cy="6159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>
            <a:off x="10380663" y="2590800"/>
            <a:ext cx="1622425" cy="812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“</a:t>
            </a:r>
            <a:r>
              <a:rPr lang="en-US" dirty="0" err="1">
                <a:latin typeface="+mn-lt"/>
                <a:cs typeface="+mn-cs"/>
              </a:rPr>
              <a:t>Mentés</a:t>
            </a:r>
            <a:r>
              <a:rPr lang="en-US" dirty="0">
                <a:latin typeface="+mn-lt"/>
                <a:cs typeface="+mn-cs"/>
              </a:rPr>
              <a:t>” </a:t>
            </a:r>
            <a:r>
              <a:rPr lang="en-US" dirty="0" err="1">
                <a:latin typeface="+mn-lt"/>
                <a:cs typeface="+mn-cs"/>
              </a:rPr>
              <a:t>gomb</a:t>
            </a:r>
            <a:endParaRPr lang="hu-HU" dirty="0">
              <a:latin typeface="+mn-lt"/>
              <a:cs typeface="+mn-cs"/>
            </a:endParaRPr>
          </a:p>
        </p:txBody>
      </p:sp>
      <p:cxnSp>
        <p:nvCxnSpPr>
          <p:cNvPr id="14" name="Egyenes összekötő nyíllal 13"/>
          <p:cNvCxnSpPr/>
          <p:nvPr/>
        </p:nvCxnSpPr>
        <p:spPr>
          <a:xfrm flipH="1" flipV="1">
            <a:off x="9312275" y="3384550"/>
            <a:ext cx="192088" cy="6651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Feljegyzések készítése</a:t>
            </a:r>
          </a:p>
        </p:txBody>
      </p:sp>
      <p:sp>
        <p:nvSpPr>
          <p:cNvPr id="45058" name="Tartalom helye 2"/>
          <p:cNvSpPr>
            <a:spLocks noGrp="1"/>
          </p:cNvSpPr>
          <p:nvPr>
            <p:ph idx="1"/>
          </p:nvPr>
        </p:nvSpPr>
        <p:spPr>
          <a:xfrm>
            <a:off x="677863" y="2312988"/>
            <a:ext cx="8596312" cy="3879850"/>
          </a:xfrm>
        </p:spPr>
        <p:txBody>
          <a:bodyPr/>
          <a:lstStyle/>
          <a:p>
            <a:pPr eaLnBrk="1" hangingPunct="1"/>
            <a:r>
              <a:rPr lang="hu-HU" smtClean="0"/>
              <a:t>Feljegyzés készítése</a:t>
            </a:r>
          </a:p>
          <a:p>
            <a:pPr lvl="1" eaLnBrk="1" hangingPunct="1"/>
            <a:r>
              <a:rPr lang="en-US" smtClean="0"/>
              <a:t>C</a:t>
            </a:r>
            <a:r>
              <a:rPr lang="hu-HU" smtClean="0"/>
              <a:t>eruza ikonra kattintunk</a:t>
            </a:r>
          </a:p>
          <a:p>
            <a:pPr lvl="1" eaLnBrk="1" hangingPunct="1"/>
            <a:r>
              <a:rPr lang="en-US" smtClean="0"/>
              <a:t>M</a:t>
            </a:r>
            <a:r>
              <a:rPr lang="hu-HU" smtClean="0"/>
              <a:t>egjelenik egy szövegdoboz, beleírhatunk</a:t>
            </a:r>
          </a:p>
          <a:p>
            <a:pPr lvl="1" eaLnBrk="1" hangingPunct="1"/>
            <a:r>
              <a:rPr lang="en-US" smtClean="0"/>
              <a:t>B</a:t>
            </a:r>
            <a:r>
              <a:rPr lang="hu-HU" smtClean="0"/>
              <a:t>árhová helyezhetjük az oldalon</a:t>
            </a:r>
          </a:p>
          <a:p>
            <a:pPr eaLnBrk="1" hangingPunct="1"/>
            <a:r>
              <a:rPr lang="en-US" smtClean="0"/>
              <a:t>C</a:t>
            </a:r>
            <a:r>
              <a:rPr lang="hu-HU" smtClean="0"/>
              <a:t>satolhatunk hivatkozást, fájlt, megjegyzést a kijelöléshez</a:t>
            </a:r>
          </a:p>
          <a:p>
            <a:pPr lvl="1" eaLnBrk="1" hangingPunct="1"/>
            <a:r>
              <a:rPr lang="en-US" smtClean="0"/>
              <a:t>C</a:t>
            </a:r>
            <a:r>
              <a:rPr lang="hu-HU" smtClean="0"/>
              <a:t>eruza melletti nyílra kattintva</a:t>
            </a:r>
          </a:p>
        </p:txBody>
      </p:sp>
      <p:pic>
        <p:nvPicPr>
          <p:cNvPr id="45059" name="Kép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7863" y="1593850"/>
            <a:ext cx="10058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Kép 4"/>
          <p:cNvPicPr>
            <a:picLocks noChangeAspect="1"/>
          </p:cNvPicPr>
          <p:nvPr/>
        </p:nvPicPr>
        <p:blipFill>
          <a:blip r:embed="rId2"/>
          <a:srcRect l="76862" r="18605"/>
          <a:stretch>
            <a:fillRect/>
          </a:stretch>
        </p:blipFill>
        <p:spPr bwMode="auto">
          <a:xfrm>
            <a:off x="7754938" y="2525713"/>
            <a:ext cx="1693862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Egyenes összekötő nyíllal 6"/>
          <p:cNvCxnSpPr>
            <a:stCxn id="5" idx="0"/>
          </p:cNvCxnSpPr>
          <p:nvPr/>
        </p:nvCxnSpPr>
        <p:spPr>
          <a:xfrm flipV="1">
            <a:off x="8602663" y="1930400"/>
            <a:ext cx="0" cy="5953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Törlés a szövegből, saját jegyzetekből</a:t>
            </a:r>
          </a:p>
        </p:txBody>
      </p:sp>
      <p:sp>
        <p:nvSpPr>
          <p:cNvPr id="46082" name="Tartalom helye 2"/>
          <p:cNvSpPr>
            <a:spLocks noGrp="1"/>
          </p:cNvSpPr>
          <p:nvPr>
            <p:ph idx="1"/>
          </p:nvPr>
        </p:nvSpPr>
        <p:spPr>
          <a:xfrm>
            <a:off x="677863" y="2312988"/>
            <a:ext cx="8596312" cy="3879850"/>
          </a:xfrm>
        </p:spPr>
        <p:txBody>
          <a:bodyPr/>
          <a:lstStyle/>
          <a:p>
            <a:pPr eaLnBrk="1" hangingPunct="1"/>
            <a:r>
              <a:rPr lang="en-US" smtClean="0"/>
              <a:t>Radírral törölhetjük a kijelölt szöveget</a:t>
            </a:r>
          </a:p>
          <a:p>
            <a:pPr eaLnBrk="1" hangingPunct="1"/>
            <a:r>
              <a:rPr lang="en-US" smtClean="0"/>
              <a:t>Saját csatolt linkek/fájlok/megjegyzések törlése</a:t>
            </a:r>
          </a:p>
          <a:p>
            <a:pPr lvl="1" eaLnBrk="1" hangingPunct="1"/>
            <a:r>
              <a:rPr lang="en-US" smtClean="0"/>
              <a:t>“DOM Eraser”-r kattintunk</a:t>
            </a:r>
          </a:p>
          <a:p>
            <a:pPr lvl="1" eaLnBrk="1" hangingPunct="1"/>
            <a:r>
              <a:rPr lang="en-US" smtClean="0"/>
              <a:t>Kijelölés fölé megyünk</a:t>
            </a:r>
          </a:p>
          <a:p>
            <a:pPr lvl="1" eaLnBrk="1" hangingPunct="1"/>
            <a:r>
              <a:rPr lang="en-US" smtClean="0"/>
              <a:t>Megjelenő buborékra kattintunk</a:t>
            </a:r>
          </a:p>
        </p:txBody>
      </p:sp>
      <p:pic>
        <p:nvPicPr>
          <p:cNvPr id="46083" name="Kép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7863" y="1593850"/>
            <a:ext cx="10058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Kép 4"/>
          <p:cNvPicPr>
            <a:picLocks noChangeAspect="1"/>
          </p:cNvPicPr>
          <p:nvPr/>
        </p:nvPicPr>
        <p:blipFill>
          <a:blip r:embed="rId2"/>
          <a:srcRect l="81223" t="-2287" r="14244" b="2287"/>
          <a:stretch>
            <a:fillRect/>
          </a:stretch>
        </p:blipFill>
        <p:spPr bwMode="auto">
          <a:xfrm>
            <a:off x="7112000" y="2554288"/>
            <a:ext cx="1693863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Egyenes összekötő nyíllal 6"/>
          <p:cNvCxnSpPr>
            <a:stCxn id="5" idx="0"/>
          </p:cNvCxnSpPr>
          <p:nvPr/>
        </p:nvCxnSpPr>
        <p:spPr>
          <a:xfrm flipV="1">
            <a:off x="7959725" y="1930400"/>
            <a:ext cx="1055688" cy="6238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086" name="Kép 7"/>
          <p:cNvPicPr>
            <a:picLocks noChangeAspect="1"/>
          </p:cNvPicPr>
          <p:nvPr/>
        </p:nvPicPr>
        <p:blipFill>
          <a:blip r:embed="rId2"/>
          <a:srcRect l="85851" r="10760"/>
          <a:stretch>
            <a:fillRect/>
          </a:stretch>
        </p:blipFill>
        <p:spPr bwMode="auto">
          <a:xfrm>
            <a:off x="9064625" y="2597150"/>
            <a:ext cx="1265238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Egyenes összekötő nyíllal 8"/>
          <p:cNvCxnSpPr>
            <a:stCxn id="8" idx="0"/>
          </p:cNvCxnSpPr>
          <p:nvPr/>
        </p:nvCxnSpPr>
        <p:spPr>
          <a:xfrm flipH="1" flipV="1">
            <a:off x="9477375" y="1928813"/>
            <a:ext cx="219075" cy="6683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Az alábbi irodalmak a tananyag részét képezik:</a:t>
            </a:r>
          </a:p>
        </p:txBody>
      </p:sp>
      <p:sp>
        <p:nvSpPr>
          <p:cNvPr id="47106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hu-HU" smtClean="0"/>
              <a:t>Drótos László: Az internet archiválása mint könyvtári feladat. Tudományos és Műszaki Tájékoztatás, Vol. 64, szám 7-8, 2017, pp. 361-371.</a:t>
            </a:r>
          </a:p>
          <a:p>
            <a:pPr eaLnBrk="1" hangingPunct="1"/>
            <a:r>
              <a:rPr lang="hu-HU" smtClean="0"/>
              <a:t>„404 Not Found </a:t>
            </a:r>
            <a:r>
              <a:rPr lang="mr-IN" smtClean="0"/>
              <a:t>–</a:t>
            </a:r>
            <a:r>
              <a:rPr lang="hu-HU" smtClean="0"/>
              <a:t> Ki őrzi meg az internetet?” konferencia prezentációi:</a:t>
            </a:r>
            <a:br>
              <a:rPr lang="hu-HU" smtClean="0"/>
            </a:br>
            <a:r>
              <a:rPr lang="en-US" smtClean="0">
                <a:hlinkClick r:id="rId2"/>
              </a:rPr>
              <a:t>http://mekosztaly.oszk.hu/mia/404_workshop.html</a:t>
            </a:r>
            <a:r>
              <a:rPr lang="hu-HU" smtClean="0"/>
              <a:t>, </a:t>
            </a:r>
            <a:br>
              <a:rPr lang="hu-HU" smtClean="0"/>
            </a:br>
            <a:r>
              <a:rPr lang="hu-HU" smtClean="0"/>
              <a:t>különös tekintettel az alábbi 3 előadásra: </a:t>
            </a:r>
          </a:p>
          <a:p>
            <a:pPr lvl="1" eaLnBrk="1" hangingPunct="1"/>
            <a:r>
              <a:rPr lang="hu-HU" smtClean="0"/>
              <a:t>Lendvay Miklós: A web, mint a kulturális gyűjtőkör része  (19:25)</a:t>
            </a:r>
          </a:p>
          <a:p>
            <a:pPr lvl="1" eaLnBrk="1" hangingPunct="1"/>
            <a:r>
              <a:rPr lang="en-US" smtClean="0"/>
              <a:t>Kees Teszelszky: The harvest of the Dutch digital fields: the landscape of webarchiving in The Netherlands (45:23)</a:t>
            </a:r>
          </a:p>
          <a:p>
            <a:pPr lvl="1" eaLnBrk="1" hangingPunct="1"/>
            <a:r>
              <a:rPr lang="en-US" smtClean="0"/>
              <a:t>Drótos László - Németh Márton: Kísérleti webaratás projekt az OSZK-ban (29:05)</a:t>
            </a:r>
            <a:r>
              <a:rPr lang="hu-H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Gyakran látogatott weboldal: </a:t>
            </a:r>
            <a:br>
              <a:rPr lang="hu-HU" smtClean="0"/>
            </a:br>
            <a:r>
              <a:rPr lang="hu-HU" smtClean="0"/>
              <a:t>a 404-es hibaoldal</a:t>
            </a:r>
          </a:p>
        </p:txBody>
      </p:sp>
      <p:pic>
        <p:nvPicPr>
          <p:cNvPr id="20482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1962150"/>
            <a:ext cx="8359775" cy="44021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Képzeljük el...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5782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ananyagban talál online forrást, meg szeretné nézni </a:t>
            </a:r>
            <a:r>
              <a:rPr lang="mr-I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 már nincs sehol;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zakdolgozatához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talál releváns online forrásokat, de mire fel szeretné dolgozni, eltűnik az internetről;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itás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eset adódik, de már leszedték a honlapról az akkor érvényben lévő dokumentumokat/szabályzatokat;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 „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történelmet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már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nagyrészt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online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írják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elveszlik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ha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nem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mentjük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Az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idézet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forrása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Web archive KB, 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holland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nemzeti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könyvtár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webarchívumának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honlapja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://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www.kb.nl/organisatie/onderzoek-expertise/e-depot-duurzame-opslag/webarchivering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507" name="Szövegdoboz 3"/>
          <p:cNvSpPr txBox="1">
            <a:spLocks noChangeArrowheads="1"/>
          </p:cNvSpPr>
          <p:nvPr/>
        </p:nvSpPr>
        <p:spPr bwMode="auto">
          <a:xfrm>
            <a:off x="738188" y="5332413"/>
            <a:ext cx="9415462" cy="12001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Megtörtént eset, amikor a bíróság bizonyítékként fogadta el az Internet Archive-ban fellelhető dokumentumot: </a:t>
            </a:r>
            <a:r>
              <a:rPr lang="en-US">
                <a:latin typeface="Trebuchet MS" pitchFamily="34" charset="0"/>
                <a:hlinkClick r:id="rId3"/>
              </a:rPr>
              <a:t>https://www.techdirt.com/articles/20160518/08175934474/federal-judge-says-internet-archives-wayback-machine-perfectly-legitimate-source-evidence.shtml</a:t>
            </a:r>
            <a:r>
              <a:rPr lang="en-US">
                <a:latin typeface="Trebuchet MS" pitchFamily="34" charset="0"/>
              </a:rPr>
              <a:t> </a:t>
            </a:r>
            <a:endParaRPr lang="hu-H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Internet archiválásának célja</a:t>
            </a:r>
          </a:p>
        </p:txBody>
      </p:sp>
      <p:sp>
        <p:nvSpPr>
          <p:cNvPr id="22530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4678363"/>
          </a:xfrm>
        </p:spPr>
        <p:txBody>
          <a:bodyPr/>
          <a:lstStyle/>
          <a:p>
            <a:pPr eaLnBrk="1" hangingPunct="1"/>
            <a:r>
              <a:rPr lang="en-US" smtClean="0"/>
              <a:t>Hosszú távon működő, fenntartható, kutatható web archívum létrehozása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pPr eaLnBrk="1" hangingPunct="1"/>
            <a:r>
              <a:rPr lang="en-US" smtClean="0"/>
              <a:t>Gyűjtőkör meghatározása;</a:t>
            </a:r>
          </a:p>
          <a:p>
            <a:pPr eaLnBrk="1" hangingPunct="1"/>
            <a:r>
              <a:rPr lang="en-US" smtClean="0"/>
              <a:t>Metaadatolás, indexelés;</a:t>
            </a:r>
          </a:p>
          <a:p>
            <a:pPr eaLnBrk="1" hangingPunct="1"/>
            <a:r>
              <a:rPr lang="en-US" smtClean="0"/>
              <a:t>Hatalmas tárhely;</a:t>
            </a:r>
          </a:p>
          <a:p>
            <a:pPr eaLnBrk="1" hangingPunct="1"/>
            <a:r>
              <a:rPr lang="en-US" smtClean="0"/>
              <a:t>Régi szoftverek emulációja (gyorsan avuló fájlformátumok)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pPr eaLnBrk="1" hangingPunct="1"/>
            <a:r>
              <a:rPr lang="en-US" smtClean="0"/>
              <a:t>J</a:t>
            </a:r>
            <a:r>
              <a:rPr lang="hu-HU" smtClean="0"/>
              <a:t>elenkortörténet kutatásának fő eszköze lesz</a:t>
            </a:r>
          </a:p>
        </p:txBody>
      </p:sp>
      <p:sp>
        <p:nvSpPr>
          <p:cNvPr id="4" name="Lefelé mutató nyíl 3"/>
          <p:cNvSpPr/>
          <p:nvPr/>
        </p:nvSpPr>
        <p:spPr>
          <a:xfrm>
            <a:off x="1814513" y="2271713"/>
            <a:ext cx="600075" cy="6143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5" name="Lefelé mutató nyíl 4"/>
          <p:cNvSpPr/>
          <p:nvPr/>
        </p:nvSpPr>
        <p:spPr>
          <a:xfrm>
            <a:off x="1814513" y="4924425"/>
            <a:ext cx="600075" cy="6143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Internet archiválásának hasznosítása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Igény szerinti archiválás, szervezetek / magánszemélyek részére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saját webarchívum építése a szolgáltató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tárhelyén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online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publikációk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megőrzése (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hivatkozás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céljából)</a:t>
            </a: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(pl.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2" tooltip="WebCite"/>
              </a:rPr>
              <a:t>WebCite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 tooltip="Perma cc"/>
              </a:rPr>
              <a:t>Perma.cc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4" tooltip="Save Page Now"/>
              </a:rPr>
              <a:t>Save Page Now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szolgáltatások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képernyőfotók készítése és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tárolása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bizonyítékként is felhasználható hitelesített mentések és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képernyőfotók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örténeti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kutatások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ilágháló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múltja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mberek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személyes életének / társadalom életének internetes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leképeződése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55" name="Szövegdoboz 3"/>
          <p:cNvSpPr txBox="1">
            <a:spLocks noChangeArrowheads="1"/>
          </p:cNvSpPr>
          <p:nvPr/>
        </p:nvSpPr>
        <p:spPr bwMode="auto">
          <a:xfrm>
            <a:off x="677863" y="5800725"/>
            <a:ext cx="10844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Forrás: </a:t>
            </a:r>
            <a:r>
              <a:rPr lang="en-US">
                <a:latin typeface="Trebuchet MS" pitchFamily="34" charset="0"/>
                <a:hlinkClick r:id="rId5"/>
              </a:rPr>
              <a:t>http://mekosztaly.oszk.hu/mediawiki/index.php/Kateg%C3%B3ria:HASZNOS%C3%8DT%C3%81S</a:t>
            </a:r>
            <a:r>
              <a:rPr lang="en-US">
                <a:latin typeface="Trebuchet MS" pitchFamily="34" charset="0"/>
              </a:rPr>
              <a:t> </a:t>
            </a:r>
            <a:endParaRPr lang="hu-H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Internet archiválásának hasznosítása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40640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izualizáció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ebarchívum tartalmának megjelenítése grafikusan, különböző szempontok szerint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lideshow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gyetlen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weboldal időbeli változása</a:t>
            </a: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asonló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webhelyekről készített képernyőfotókból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Diagramok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keresett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szavak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kifejezéseinek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időbeli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gyakoriságáról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ímkefelhők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2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eboldalon előforduló fontosabb szavakból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iagramok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animációk a linkek elemzéséből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</a:t>
            </a:r>
          </a:p>
        </p:txBody>
      </p:sp>
      <p:sp>
        <p:nvSpPr>
          <p:cNvPr id="24579" name="Szövegdoboz 3"/>
          <p:cNvSpPr txBox="1">
            <a:spLocks noChangeArrowheads="1"/>
          </p:cNvSpPr>
          <p:nvPr/>
        </p:nvSpPr>
        <p:spPr bwMode="auto">
          <a:xfrm>
            <a:off x="677863" y="5800725"/>
            <a:ext cx="10387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Forrás: </a:t>
            </a:r>
            <a:r>
              <a:rPr lang="en-US">
                <a:latin typeface="Trebuchet MS" pitchFamily="34" charset="0"/>
                <a:hlinkClick r:id="rId2"/>
              </a:rPr>
              <a:t>http://mekosztaly.oszk.hu/mediawiki/index.php/Kateg%C3%B3ria:HASZNOS%C3%8DT%C3%81S</a:t>
            </a:r>
            <a:r>
              <a:rPr lang="en-US">
                <a:latin typeface="Trebuchet MS" pitchFamily="34" charset="0"/>
              </a:rPr>
              <a:t> </a:t>
            </a:r>
            <a:endParaRPr lang="hu-H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Internet archiválásának hasznosítása</a:t>
            </a:r>
          </a:p>
        </p:txBody>
      </p:sp>
      <p:sp>
        <p:nvSpPr>
          <p:cNvPr id="25602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en-US" smtClean="0"/>
              <a:t>Vizualizációra példák:</a:t>
            </a:r>
          </a:p>
          <a:p>
            <a:pPr lvl="1" eaLnBrk="1" hangingPunct="1"/>
            <a:r>
              <a:rPr lang="en-US" smtClean="0"/>
              <a:t>Időgrafikon:</a:t>
            </a:r>
            <a:br>
              <a:rPr lang="en-US" smtClean="0"/>
            </a:br>
            <a:r>
              <a:rPr lang="en-US" smtClean="0">
                <a:hlinkClick r:id="rId2"/>
              </a:rPr>
              <a:t>http://lintool.github.io/warcbase/vis/crawl-sites/index.html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>
                <a:hlinkClick r:id="rId3"/>
              </a:rPr>
              <a:t>https://www.webarchive.org.uk/shine/graph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Térkép:</a:t>
            </a:r>
            <a:br>
              <a:rPr lang="en-US" smtClean="0"/>
            </a:br>
            <a:r>
              <a:rPr lang="en-US" smtClean="0">
                <a:hlinkClick r:id="rId4"/>
              </a:rPr>
              <a:t>http://webarchive.lib.ntu.edu.tw/eng/gevent.asp?eventValue=8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>
                <a:hlinkClick r:id="rId5"/>
              </a:rPr>
              <a:t>https://www.webarchive.org.uk/ukwa/visualisation/ukwa.ds.2/geo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>
                <a:hlinkClick r:id="rId6"/>
              </a:rPr>
              <a:t>http://webarchive.lib.ntu.edu.tw/eng/images/h13-1.jpg</a:t>
            </a:r>
            <a:r>
              <a:rPr lang="en-US" smtClean="0"/>
              <a:t> </a:t>
            </a:r>
          </a:p>
        </p:txBody>
      </p:sp>
      <p:sp>
        <p:nvSpPr>
          <p:cNvPr id="25603" name="Szövegdoboz 3"/>
          <p:cNvSpPr txBox="1">
            <a:spLocks noChangeArrowheads="1"/>
          </p:cNvSpPr>
          <p:nvPr/>
        </p:nvSpPr>
        <p:spPr bwMode="auto">
          <a:xfrm>
            <a:off x="677863" y="5800725"/>
            <a:ext cx="10634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Forrás: </a:t>
            </a:r>
            <a:r>
              <a:rPr lang="en-US">
                <a:latin typeface="Trebuchet MS" pitchFamily="34" charset="0"/>
                <a:hlinkClick r:id="rId7"/>
              </a:rPr>
              <a:t>http://mekosztaly.oszk.hu/mediawiki/index.php/Kateg%C3%B3ria:HASZNOS%C3%8DT%C3%81S</a:t>
            </a:r>
            <a:r>
              <a:rPr lang="en-US">
                <a:latin typeface="Trebuchet MS" pitchFamily="34" charset="0"/>
              </a:rPr>
              <a:t> </a:t>
            </a:r>
            <a:endParaRPr lang="hu-H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Internet archiválásának hasznosítása</a:t>
            </a:r>
          </a:p>
        </p:txBody>
      </p:sp>
      <p:sp>
        <p:nvSpPr>
          <p:cNvPr id="26626" name="Tartalom helye 2"/>
          <p:cNvSpPr>
            <a:spLocks noGrp="1"/>
          </p:cNvSpPr>
          <p:nvPr>
            <p:ph idx="1"/>
          </p:nvPr>
        </p:nvSpPr>
        <p:spPr>
          <a:xfrm>
            <a:off x="677863" y="1736725"/>
            <a:ext cx="8596312" cy="3879850"/>
          </a:xfrm>
        </p:spPr>
        <p:txBody>
          <a:bodyPr/>
          <a:lstStyle/>
          <a:p>
            <a:pPr eaLnBrk="1" hangingPunct="1"/>
            <a:r>
              <a:rPr lang="en-US" smtClean="0"/>
              <a:t>W</a:t>
            </a:r>
            <a:r>
              <a:rPr lang="hu-HU" smtClean="0"/>
              <a:t>ebhely helyreállítás</a:t>
            </a:r>
          </a:p>
          <a:p>
            <a:pPr lvl="1" eaLnBrk="1" hangingPunct="1"/>
            <a:r>
              <a:rPr lang="en-US" smtClean="0"/>
              <a:t>K</a:t>
            </a:r>
            <a:r>
              <a:rPr lang="hu-HU" smtClean="0"/>
              <a:t>orábbi webhely rekonstruálása</a:t>
            </a:r>
            <a:br>
              <a:rPr lang="hu-HU" smtClean="0"/>
            </a:br>
            <a:r>
              <a:rPr lang="hu-HU" smtClean="0"/>
              <a:t>(funkcionalitása nem feltétlenül állítható helyre, de a tartalma igen)</a:t>
            </a:r>
          </a:p>
          <a:p>
            <a:pPr lvl="1" eaLnBrk="1" hangingPunct="1"/>
            <a:r>
              <a:rPr lang="en-US" smtClean="0"/>
              <a:t>V</a:t>
            </a:r>
            <a:r>
              <a:rPr lang="hu-HU" smtClean="0"/>
              <a:t>életlen törlés vagy hackertámadás esetén, ha nem volt biztonsági mentés</a:t>
            </a:r>
          </a:p>
        </p:txBody>
      </p:sp>
      <p:sp>
        <p:nvSpPr>
          <p:cNvPr id="26627" name="Szövegdoboz 3"/>
          <p:cNvSpPr txBox="1">
            <a:spLocks noChangeArrowheads="1"/>
          </p:cNvSpPr>
          <p:nvPr/>
        </p:nvSpPr>
        <p:spPr bwMode="auto">
          <a:xfrm>
            <a:off x="677863" y="5800725"/>
            <a:ext cx="104251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latin typeface="Trebuchet MS" pitchFamily="34" charset="0"/>
              </a:rPr>
              <a:t>Forrás: </a:t>
            </a:r>
            <a:r>
              <a:rPr lang="en-US">
                <a:latin typeface="Trebuchet MS" pitchFamily="34" charset="0"/>
                <a:hlinkClick r:id="rId2"/>
              </a:rPr>
              <a:t>http://mekosztaly.oszk.hu/mediawiki/index.php/Kateg%C3%B3ria:HASZNOS%C3%8DT%C3%81S</a:t>
            </a:r>
            <a:r>
              <a:rPr lang="en-US">
                <a:latin typeface="Trebuchet MS" pitchFamily="34" charset="0"/>
              </a:rPr>
              <a:t> </a:t>
            </a:r>
            <a:endParaRPr lang="hu-H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cet">
      <a:dk1>
        <a:sysClr val="windowText" lastClr="000000"/>
      </a:dk1>
      <a:lt1>
        <a:sysClr val="window" lastClr="E9E8E2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Fazetta</Template>
  <TotalTime>16738</TotalTime>
  <Words>1211</Words>
  <Application>Microsoft Macintosh PowerPoint</Application>
  <PresentationFormat>Egyéni</PresentationFormat>
  <Paragraphs>216</Paragraphs>
  <Slides>29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Tervezősablon</vt:lpstr>
      </vt:variant>
      <vt:variant>
        <vt:i4>4</vt:i4>
      </vt:variant>
      <vt:variant>
        <vt:lpstr>Diacímek</vt:lpstr>
      </vt:variant>
      <vt:variant>
        <vt:i4>29</vt:i4>
      </vt:variant>
    </vt:vector>
  </HeadingPairs>
  <TitlesOfParts>
    <vt:vector size="39" baseType="lpstr">
      <vt:lpstr>Arial</vt:lpstr>
      <vt:lpstr>Trebuchet MS</vt:lpstr>
      <vt:lpstr>Wingdings 3</vt:lpstr>
      <vt:lpstr>Calibri</vt:lpstr>
      <vt:lpstr>Mangal</vt:lpstr>
      <vt:lpstr>Wingdings</vt:lpstr>
      <vt:lpstr>Fazetta</vt:lpstr>
      <vt:lpstr>Fazetta</vt:lpstr>
      <vt:lpstr>Fazetta</vt:lpstr>
      <vt:lpstr>Fazetta</vt:lpstr>
      <vt:lpstr>Kommunikáció és informatika alapjai 6. téma: az internet archiválása</vt:lpstr>
      <vt:lpstr>Bevezetés</vt:lpstr>
      <vt:lpstr>Gyakran látogatott weboldal:  a 404-es hibaoldal</vt:lpstr>
      <vt:lpstr>Képzeljük el...</vt:lpstr>
      <vt:lpstr>Internet archiválásának célja</vt:lpstr>
      <vt:lpstr>Internet archiválásának hasznosítása</vt:lpstr>
      <vt:lpstr>Internet archiválásának hasznosítása</vt:lpstr>
      <vt:lpstr>Internet archiválásának hasznosítása</vt:lpstr>
      <vt:lpstr>Internet archiválásának hasznosítása</vt:lpstr>
      <vt:lpstr>Szoftverek internet archiválásához</vt:lpstr>
      <vt:lpstr>Komoly probléma: link rot</vt:lpstr>
      <vt:lpstr>Megoldások link rot ellen</vt:lpstr>
      <vt:lpstr>Megoldások link rot ellen</vt:lpstr>
      <vt:lpstr>Internet archiválásával foglalkozó projektek</vt:lpstr>
      <vt:lpstr>Fontosabb nemzeti webarchívumok</vt:lpstr>
      <vt:lpstr>Fontosabb nemzeti webarchívumok</vt:lpstr>
      <vt:lpstr>Webarchiválás magán célra: ScrapBook X</vt:lpstr>
      <vt:lpstr>Gyakorlat: archiváljunk ScrapBook X-szel!</vt:lpstr>
      <vt:lpstr>Oldalak rögzítése</vt:lpstr>
      <vt:lpstr>Oldalak rögzítése mélyebben...</vt:lpstr>
      <vt:lpstr>Oldalak rögzítése mélyebben</vt:lpstr>
      <vt:lpstr>Mappa létrehozása</vt:lpstr>
      <vt:lpstr>Oldalak rögzítése mappába</vt:lpstr>
      <vt:lpstr>Oldalak összefűzése</vt:lpstr>
      <vt:lpstr>Kijelölt szövegrész rögzítése</vt:lpstr>
      <vt:lpstr>Szövegkiemelés</vt:lpstr>
      <vt:lpstr>Feljegyzések készítése</vt:lpstr>
      <vt:lpstr>Törlés a szövegből, saját jegyzetekből</vt:lpstr>
      <vt:lpstr>Az alábbi irodalmak a tananyag részét képezik: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Kommunikáció és informatika alapjai 6. téma: az internet archiválása</dc:title>
  <dc:creator/>
  <cp:lastModifiedBy>DL</cp:lastModifiedBy>
  <cp:revision>90</cp:revision>
  <dcterms:created xsi:type="dcterms:W3CDTF">2017-10-24T09:03:53Z</dcterms:created>
  <dcterms:modified xsi:type="dcterms:W3CDTF">2017-11-21T15:29:38Z</dcterms:modified>
</cp:coreProperties>
</file>