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257" r:id="rId2"/>
    <p:sldId id="267" r:id="rId3"/>
    <p:sldId id="268" r:id="rId4"/>
    <p:sldId id="269" r:id="rId5"/>
    <p:sldId id="270" r:id="rId6"/>
    <p:sldId id="258" r:id="rId7"/>
    <p:sldId id="264" r:id="rId8"/>
    <p:sldId id="265" r:id="rId9"/>
    <p:sldId id="266" r:id="rId10"/>
    <p:sldId id="271" r:id="rId11"/>
    <p:sldId id="275" r:id="rId12"/>
    <p:sldId id="277" r:id="rId13"/>
    <p:sldId id="272" r:id="rId14"/>
    <p:sldId id="279" r:id="rId15"/>
    <p:sldId id="278" r:id="rId16"/>
    <p:sldId id="282" r:id="rId17"/>
    <p:sldId id="280" r:id="rId18"/>
    <p:sldId id="283" r:id="rId19"/>
    <p:sldId id="281" r:id="rId20"/>
    <p:sldId id="274" r:id="rId21"/>
    <p:sldId id="263" r:id="rId22"/>
    <p:sldId id="284" r:id="rId23"/>
    <p:sldId id="259" r:id="rId24"/>
    <p:sldId id="260" r:id="rId25"/>
    <p:sldId id="261" r:id="rId26"/>
    <p:sldId id="262" r:id="rId27"/>
  </p:sldIdLst>
  <p:sldSz cx="10298113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5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7" y="-315"/>
      </p:cViewPr>
      <p:guideLst>
        <p:guide orient="horz" pos="2160"/>
        <p:guide pos="32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85800" y="1219200"/>
            <a:ext cx="8926513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32025" y="3962400"/>
            <a:ext cx="733266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0288" y="1524000"/>
            <a:ext cx="8585200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32025" y="3962400"/>
            <a:ext cx="7380288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7900" y="6243638"/>
            <a:ext cx="32623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3AF91-6918-42BD-BB06-55E580A026F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C4639-9C5A-44BA-8149-D4803F054EB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7813"/>
            <a:ext cx="2316163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7813"/>
            <a:ext cx="680085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5E86C-9E0E-4E28-A256-FDBA3471D98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E43B5-9933-4F85-80FF-1E7C2EDD658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53475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53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7118A-10F9-4A18-B2AC-73D6D40ECD7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CA08B-597A-4A1D-AFC9-8EDEB406FA3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694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513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513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30813" y="1535113"/>
            <a:ext cx="45529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30813" y="2174875"/>
            <a:ext cx="45529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A8731-D952-4DDF-BBF5-FB52867FD2F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81AC6-0BE8-425B-B0D8-5B0D4706C03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D2B97-6DB3-461C-BE1E-E24DD34DCB6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9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25900" y="273050"/>
            <a:ext cx="5757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9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D968-F5CF-4FFC-A8AA-2F2AC8715D0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7713" y="4800600"/>
            <a:ext cx="618013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017713" y="612775"/>
            <a:ext cx="618013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017713" y="5367338"/>
            <a:ext cx="618013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37997-5421-45C7-ABA3-E133448E77C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7813"/>
            <a:ext cx="926941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6941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363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7900" y="6248400"/>
            <a:ext cx="326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0288" y="624363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fld id="{4663A85D-A7CD-41D4-9B92-0A7962CEF6C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15367" name="Freeform 7"/>
          <p:cNvSpPr>
            <a:spLocks noChangeArrowheads="1"/>
          </p:cNvSpPr>
          <p:nvPr/>
        </p:nvSpPr>
        <p:spPr bwMode="auto">
          <a:xfrm>
            <a:off x="428625" y="228600"/>
            <a:ext cx="9269413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514350" y="6172200"/>
            <a:ext cx="926941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boon.hu/kozelet/helyi-kozelet/uj-gazdara-talalhatnak-a-lomjaink-3875754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mia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a@mek.oszk.h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mekosztaly.oszk.hu/mediawiki/index.php/Brozzler" TargetMode="External"/><Relationship Id="rId13" Type="http://schemas.openxmlformats.org/officeDocument/2006/relationships/hyperlink" Target="http://mekosztaly.oszk.hu/mediawiki/index.php/HTTrack" TargetMode="External"/><Relationship Id="rId18" Type="http://schemas.openxmlformats.org/officeDocument/2006/relationships/hyperlink" Target="http://mekosztaly.oszk.hu/mediawiki/index.php/Webrecorder_Player" TargetMode="External"/><Relationship Id="rId3" Type="http://schemas.openxmlformats.org/officeDocument/2006/relationships/hyperlink" Target="http://mekosztaly.oszk.hu/mia/demo/" TargetMode="External"/><Relationship Id="rId21" Type="http://schemas.openxmlformats.org/officeDocument/2006/relationships/hyperlink" Target="https://developers.google.com/web/tools/puppeteer/" TargetMode="External"/><Relationship Id="rId7" Type="http://schemas.openxmlformats.org/officeDocument/2006/relationships/hyperlink" Target="http://mekosztaly.oszk.hu/mediawiki/index.php/NetarchiveSuite" TargetMode="External"/><Relationship Id="rId12" Type="http://schemas.openxmlformats.org/officeDocument/2006/relationships/hyperlink" Target="http://mekosztaly.oszk.hu/mediawiki/index.php/Wget" TargetMode="External"/><Relationship Id="rId17" Type="http://schemas.openxmlformats.org/officeDocument/2006/relationships/hyperlink" Target="http://mekosztaly.oszk.hu/mediawiki/index.php/SolrWayback" TargetMode="External"/><Relationship Id="rId2" Type="http://schemas.openxmlformats.org/officeDocument/2006/relationships/hyperlink" Target="http://www.oszk.hu/okr-projekt" TargetMode="External"/><Relationship Id="rId16" Type="http://schemas.openxmlformats.org/officeDocument/2006/relationships/hyperlink" Target="http://mekosztaly.oszk.hu/mediawiki/index.php/Wayback" TargetMode="External"/><Relationship Id="rId20" Type="http://schemas.openxmlformats.org/officeDocument/2006/relationships/hyperlink" Target="http://mekosztaly.oszk.hu/mediawiki/index.php/Grab_Them_Al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kosztaly.oszk.hu/mediawiki/index.php/WCT" TargetMode="External"/><Relationship Id="rId11" Type="http://schemas.openxmlformats.org/officeDocument/2006/relationships/hyperlink" Target="http://mekosztaly.oszk.hu/mediawiki/index.php/Warcit" TargetMode="External"/><Relationship Id="rId5" Type="http://schemas.openxmlformats.org/officeDocument/2006/relationships/hyperlink" Target="http://mekosztaly.oszk.hu/mediawiki/index.php/WAIL" TargetMode="External"/><Relationship Id="rId15" Type="http://schemas.openxmlformats.org/officeDocument/2006/relationships/hyperlink" Target="http://mekosztaly.oszk.hu/mediawiki/index.php/PyWb" TargetMode="External"/><Relationship Id="rId10" Type="http://schemas.openxmlformats.org/officeDocument/2006/relationships/hyperlink" Target="http://mekosztaly.oszk.hu/mediawiki/index.php/WARCreate" TargetMode="External"/><Relationship Id="rId19" Type="http://schemas.openxmlformats.org/officeDocument/2006/relationships/hyperlink" Target="http://mekosztaly.oszk.hu/mediawiki/index.php/Nimbus_Screen_Capture" TargetMode="External"/><Relationship Id="rId4" Type="http://schemas.openxmlformats.org/officeDocument/2006/relationships/hyperlink" Target="http://mekosztaly.oszk.hu/mediawiki/index.php/Heritrix" TargetMode="External"/><Relationship Id="rId9" Type="http://schemas.openxmlformats.org/officeDocument/2006/relationships/hyperlink" Target="http://mekosztaly.oszk.hu/mediawiki/index.php/Webrecorder" TargetMode="External"/><Relationship Id="rId14" Type="http://schemas.openxmlformats.org/officeDocument/2006/relationships/hyperlink" Target="http://mekosztaly.oszk.hu/mediawiki/index.php/Web_ScrapBoo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6425" y="280988"/>
            <a:ext cx="9083675" cy="2500312"/>
          </a:xfrm>
        </p:spPr>
        <p:txBody>
          <a:bodyPr anchor="b">
            <a:spAutoFit/>
          </a:bodyPr>
          <a:lstStyle/>
          <a:p>
            <a:pPr eaLnBrk="1" hangingPunct="1">
              <a:spcAft>
                <a:spcPct val="100000"/>
              </a:spcAft>
              <a:defRPr/>
            </a:pPr>
            <a:r>
              <a:rPr lang="hu-HU" sz="3600" dirty="0" smtClean="0">
                <a:latin typeface="Arial" charset="0"/>
              </a:rPr>
              <a:t>Drótos László</a:t>
            </a:r>
            <a:br>
              <a:rPr lang="hu-HU" sz="3600" dirty="0" smtClean="0">
                <a:latin typeface="Arial" charset="0"/>
              </a:rPr>
            </a:br>
            <a:r>
              <a:rPr lang="hu-HU" sz="1200" dirty="0" smtClean="0">
                <a:latin typeface="Arial" charset="0"/>
              </a:rPr>
              <a:t/>
            </a:r>
            <a:br>
              <a:rPr lang="hu-HU" sz="1200" dirty="0" smtClean="0">
                <a:latin typeface="Arial" charset="0"/>
              </a:rPr>
            </a:br>
            <a: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Az OSZK </a:t>
            </a:r>
            <a:b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5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webarchívumának</a:t>
            </a:r>
            <a: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újdonságai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9038" y="3284538"/>
            <a:ext cx="7894637" cy="2736850"/>
          </a:xfrm>
        </p:spPr>
        <p:txBody>
          <a:bodyPr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hu-HU" sz="3400" smtClean="0">
                <a:solidFill>
                  <a:schemeClr val="tx2"/>
                </a:solidFill>
              </a:rPr>
              <a:t>„404 Not Found – </a:t>
            </a:r>
            <a:br>
              <a:rPr lang="hu-HU" sz="3400" smtClean="0">
                <a:solidFill>
                  <a:schemeClr val="tx2"/>
                </a:solidFill>
              </a:rPr>
            </a:br>
            <a:r>
              <a:rPr lang="hu-HU" sz="3400" smtClean="0">
                <a:solidFill>
                  <a:schemeClr val="tx2"/>
                </a:solidFill>
              </a:rPr>
              <a:t>Ki őrzi meg az internetet?” </a:t>
            </a:r>
            <a:br>
              <a:rPr lang="hu-HU" sz="3400" smtClean="0">
                <a:solidFill>
                  <a:schemeClr val="tx2"/>
                </a:solidFill>
              </a:rPr>
            </a:br>
            <a:r>
              <a:rPr lang="hu-HU" sz="3400" smtClean="0">
                <a:solidFill>
                  <a:schemeClr val="tx2"/>
                </a:solidFill>
              </a:rPr>
              <a:t>workshop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hu-HU" sz="1200" smtClean="0">
              <a:solidFill>
                <a:schemeClr val="tx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hu-HU" sz="2600" smtClean="0">
                <a:solidFill>
                  <a:schemeClr val="tx2"/>
                </a:solidFill>
              </a:rPr>
              <a:t>Országos Széchényi Könyvtár</a:t>
            </a:r>
            <a:br>
              <a:rPr lang="hu-HU" sz="2600" smtClean="0">
                <a:solidFill>
                  <a:schemeClr val="tx2"/>
                </a:solidFill>
              </a:rPr>
            </a:br>
            <a:r>
              <a:rPr lang="hu-HU" sz="2600" smtClean="0">
                <a:solidFill>
                  <a:schemeClr val="tx2"/>
                </a:solidFill>
              </a:rPr>
              <a:t>Budapest, 2019. november 14.</a:t>
            </a:r>
          </a:p>
        </p:txBody>
      </p:sp>
      <p:pic>
        <p:nvPicPr>
          <p:cNvPr id="13315" name="Picture 9" descr="http://mek.oszk.hu/html/kepek/osz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4375" y="344488"/>
            <a:ext cx="262096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projekt egyéb újdonságai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F1C34303-5C12-4573-ABBF-F4C553C5866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871538"/>
            <a:ext cx="7489825" cy="5942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projekt egyéb újdonságai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6E7A37D-D70A-48D9-93B9-DD33B5220344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/>
          <a:srcRect l="363"/>
          <a:stretch>
            <a:fillRect/>
          </a:stretch>
        </p:blipFill>
        <p:spPr bwMode="auto">
          <a:xfrm>
            <a:off x="757238" y="1373188"/>
            <a:ext cx="8351837" cy="531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620713"/>
            <a:ext cx="5102225" cy="56610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projekt egyéb újdonságai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86E49C34-6DCE-47BA-86EA-4D87475ECEC0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11225"/>
            <a:ext cx="4826000" cy="575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908050"/>
            <a:ext cx="4768850" cy="575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Ismeretterjesztés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A8DB4C3A-FB73-4536-A3E9-28288AE4980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2"/>
          <a:srcRect r="1752" b="-8081"/>
          <a:stretch>
            <a:fillRect/>
          </a:stretch>
        </p:blipFill>
        <p:spPr bwMode="auto">
          <a:xfrm>
            <a:off x="80963" y="1112838"/>
            <a:ext cx="5076825" cy="543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3"/>
          <a:srcRect l="1965" r="4398"/>
          <a:stretch>
            <a:fillRect/>
          </a:stretch>
        </p:blipFill>
        <p:spPr bwMode="auto">
          <a:xfrm>
            <a:off x="5308600" y="1125538"/>
            <a:ext cx="4765675" cy="544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Ismeretterjesztés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D065D24-6010-4A01-9136-12CE33CEFB6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2"/>
          <a:srcRect l="1985" r="3938"/>
          <a:stretch>
            <a:fillRect/>
          </a:stretch>
        </p:blipFill>
        <p:spPr bwMode="auto">
          <a:xfrm>
            <a:off x="336550" y="908050"/>
            <a:ext cx="4740275" cy="574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9" name="Picture 9"/>
          <p:cNvPicPr>
            <a:picLocks noChangeAspect="1" noChangeArrowheads="1"/>
          </p:cNvPicPr>
          <p:nvPr/>
        </p:nvPicPr>
        <p:blipFill>
          <a:blip r:embed="rId3"/>
          <a:srcRect b="-6955"/>
          <a:stretch>
            <a:fillRect/>
          </a:stretch>
        </p:blipFill>
        <p:spPr bwMode="auto">
          <a:xfrm>
            <a:off x="5151438" y="908050"/>
            <a:ext cx="5038725" cy="573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Ismeretterjesztés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5F11C56D-A55A-460F-B11C-1B8A3CB967DD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6350" y="404813"/>
            <a:ext cx="5175250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 r="955" b="8395"/>
          <a:stretch>
            <a:fillRect/>
          </a:stretch>
        </p:blipFill>
        <p:spPr bwMode="auto">
          <a:xfrm>
            <a:off x="120650" y="3429000"/>
            <a:ext cx="6418263" cy="336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38" y="836613"/>
            <a:ext cx="4246562" cy="247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A86AC42-5BD2-49A7-8597-EB525B9846BD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565400"/>
            <a:ext cx="5387975" cy="404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76250"/>
            <a:ext cx="54737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38" y="1052513"/>
            <a:ext cx="322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50" y="4652963"/>
            <a:ext cx="3960813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2420938"/>
            <a:ext cx="3978275" cy="209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11"/>
          <p:cNvPicPr>
            <a:picLocks noChangeAspect="1" noChangeArrowheads="1"/>
          </p:cNvPicPr>
          <p:nvPr/>
        </p:nvPicPr>
        <p:blipFill>
          <a:blip r:embed="rId2"/>
          <a:srcRect l="6407" r="2766"/>
          <a:stretch>
            <a:fillRect/>
          </a:stretch>
        </p:blipFill>
        <p:spPr bwMode="auto">
          <a:xfrm>
            <a:off x="180975" y="1052513"/>
            <a:ext cx="4117975" cy="509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51DAACC2-2C80-4F47-B364-9131576F23B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970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76250"/>
            <a:ext cx="5616575" cy="272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2" name="Picture 13"/>
          <p:cNvPicPr>
            <a:picLocks noChangeAspect="1" noChangeArrowheads="1"/>
          </p:cNvPicPr>
          <p:nvPr/>
        </p:nvPicPr>
        <p:blipFill>
          <a:blip r:embed="rId4"/>
          <a:srcRect l="2837"/>
          <a:stretch>
            <a:fillRect/>
          </a:stretch>
        </p:blipFill>
        <p:spPr bwMode="auto">
          <a:xfrm>
            <a:off x="4451350" y="3429000"/>
            <a:ext cx="5710238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3FA9A36-E624-4BBA-AEB7-94502777FD5E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638" y="549275"/>
            <a:ext cx="57245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900" y="3541713"/>
            <a:ext cx="5148263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437063"/>
            <a:ext cx="48974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4" descr="https://upload.wikimedia.org/wikipedia/commons/thumb/8/84/Internet_Archive_logo_and_wordmark.svg/790px-Internet_Archive_logo_and_wordmark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8" y="1274763"/>
            <a:ext cx="280828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3671887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Nemzetközi kapcsolatok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70D320BF-6672-4775-A932-4FEFDF1D1BFB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68313" y="981075"/>
            <a:ext cx="8929687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magyar tartalom átvétele az ArchiveTeam gyűjteményéből (626 gigabájt WARC fájl);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javaslatok az IIPC felé (pl. ajánlás az archiválást segítő mikroformátumokra) és válaszok a kérdőívekre (pl. az OpenWayback használatáról);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archiválási célból magyar linkek gyűjtése az IIPC tagok számára (pl. a christchurchi terrorista támadás, a Notre Dame leégése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hu-HU"/>
              <a:t>klímaváltozás, mesterséges intelligencia, </a:t>
            </a:r>
            <a:br>
              <a:rPr lang="hu-HU"/>
            </a:br>
            <a:r>
              <a:rPr lang="hu-HU"/>
              <a:t>az EP választások);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szoftvertesztek és javaslatok a fejlesztőknek (pl. WCT, SolrWayback, Memento Tracer);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személyes kapcsolatok szlovák, cseh, osztrák, holland, belga, dán ... webarchiváló kollégákkal;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EU-s </a:t>
            </a:r>
            <a:r>
              <a:rPr lang="en-US"/>
              <a:t>COST Action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/>
              <a:t>projekt-javaslatok támogatása: </a:t>
            </a:r>
            <a:r>
              <a:rPr lang="en-US"/>
              <a:t>Transnational Research Use of Web ARChives</a:t>
            </a:r>
            <a:r>
              <a:rPr lang="hu-HU"/>
              <a:t> </a:t>
            </a:r>
            <a:r>
              <a:rPr lang="en-US"/>
              <a:t>(TRUeWARC</a:t>
            </a:r>
            <a:r>
              <a:rPr lang="hu-HU"/>
              <a:t>) és </a:t>
            </a:r>
            <a:r>
              <a:rPr lang="en-US"/>
              <a:t>Web ARChive </a:t>
            </a:r>
            <a:r>
              <a:rPr lang="hu-HU"/>
              <a:t>S</a:t>
            </a:r>
            <a:r>
              <a:rPr lang="en-US"/>
              <a:t>tudies </a:t>
            </a:r>
            <a:r>
              <a:rPr lang="hu-HU"/>
              <a:t>N</a:t>
            </a:r>
            <a:r>
              <a:rPr lang="en-US"/>
              <a:t>etwork </a:t>
            </a:r>
            <a:r>
              <a:rPr lang="hu-HU"/>
              <a:t>R</a:t>
            </a:r>
            <a:r>
              <a:rPr lang="en-US"/>
              <a:t>esearching </a:t>
            </a:r>
            <a:r>
              <a:rPr lang="hu-HU"/>
              <a:t>W</a:t>
            </a:r>
            <a:r>
              <a:rPr lang="en-US"/>
              <a:t>eb </a:t>
            </a:r>
            <a:r>
              <a:rPr lang="hu-HU"/>
              <a:t>D</a:t>
            </a:r>
            <a:r>
              <a:rPr lang="en-US"/>
              <a:t>omains and </a:t>
            </a:r>
            <a:r>
              <a:rPr lang="hu-HU"/>
              <a:t>E</a:t>
            </a:r>
            <a:r>
              <a:rPr lang="en-US"/>
              <a:t>vents</a:t>
            </a:r>
            <a:r>
              <a:rPr lang="hu-HU"/>
              <a:t> (</a:t>
            </a:r>
            <a:r>
              <a:rPr lang="en-US"/>
              <a:t>WARCne</a:t>
            </a:r>
            <a:r>
              <a:rPr lang="hu-HU"/>
              <a:t>t);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részvétel és előadások külföldi konferenciákon (pl. IIPC WAC, IFLA,  BOBCATSSS, CDA, </a:t>
            </a:r>
            <a:r>
              <a:rPr lang="en-US"/>
              <a:t>Colloquium of Library and Information Experts of the V4+ Countries</a:t>
            </a:r>
            <a:r>
              <a:rPr lang="hu-HU"/>
              <a:t>);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hu-HU"/>
              <a:t>jövő évi terv: közép-európai együttműködés kezdeményezése a környező országok webarchívumai között (pl. közös portál és keresőfelület).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9075" y="404813"/>
            <a:ext cx="935038" cy="638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9938" y="404813"/>
            <a:ext cx="511175" cy="108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68313" y="908050"/>
            <a:ext cx="7199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hlinkClick r:id="rId4"/>
              </a:rPr>
              <a:t>https://boon.hu/kozelet/helyi-kozelet/uj-gazdara-talalhatnak-a-lomjaink-3875754/</a:t>
            </a:r>
            <a:r>
              <a:rPr lang="hu-HU" sz="1400"/>
              <a:t> </a:t>
            </a:r>
          </a:p>
        </p:txBody>
      </p: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250" y="1628775"/>
            <a:ext cx="2457450" cy="515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341438"/>
            <a:ext cx="5832475" cy="546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3276600" y="4149725"/>
            <a:ext cx="2879725" cy="2376488"/>
          </a:xfrm>
          <a:prstGeom prst="rect">
            <a:avLst/>
          </a:prstGeom>
          <a:solidFill>
            <a:srgbClr val="DEE5A9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208 fájlkérés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29 doménről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15-féle fájlformátum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15 megabájt összméret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157 kimenő link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58 domén irányába</a:t>
            </a:r>
          </a:p>
          <a:p>
            <a:pPr>
              <a:spcAft>
                <a:spcPct val="20000"/>
              </a:spcAft>
              <a:buFontTx/>
              <a:buChar char="•"/>
            </a:pPr>
            <a:r>
              <a:rPr lang="hu-HU"/>
              <a:t> 9-féle bitsüti </a:t>
            </a:r>
          </a:p>
        </p:txBody>
      </p:sp>
      <p:sp>
        <p:nvSpPr>
          <p:cNvPr id="1434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C15F6E9C-0A09-4E50-B798-B31A4A454E1A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8893175" y="148431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/>
      <p:bldP spid="266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41338" y="333375"/>
            <a:ext cx="215900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Középtávú tervek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F340E00E-4370-4E74-B456-DB29830F95C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6963" y="512763"/>
            <a:ext cx="6149975" cy="442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252413" y="1055688"/>
            <a:ext cx="9793287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tananyag a személyes </a:t>
            </a:r>
            <a:br>
              <a:rPr lang="hu-HU"/>
            </a:br>
            <a:r>
              <a:rPr lang="hu-HU"/>
              <a:t>webarchiválásról;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új tematikus gyűjtemények </a:t>
            </a:r>
            <a:br>
              <a:rPr lang="hu-HU"/>
            </a:br>
            <a:r>
              <a:rPr lang="hu-HU"/>
              <a:t>(pl. történelem/helytörténet, </a:t>
            </a:r>
            <a:br>
              <a:rPr lang="hu-HU"/>
            </a:br>
            <a:r>
              <a:rPr lang="hu-HU"/>
              <a:t>média, sport, közoktatás);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a nyilvános gyűjtemény </a:t>
            </a:r>
            <a:br>
              <a:rPr lang="hu-HU"/>
            </a:br>
            <a:r>
              <a:rPr lang="hu-HU"/>
              <a:t>bővítése és metaadatolása;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az RDA-alapú metaadatolás </a:t>
            </a:r>
            <a:br>
              <a:rPr lang="hu-HU"/>
            </a:br>
            <a:r>
              <a:rPr lang="hu-HU"/>
              <a:t>előkészítése;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új infrastruktúrára költözés;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új honlap, böngésző- és </a:t>
            </a:r>
            <a:br>
              <a:rPr lang="hu-HU"/>
            </a:br>
            <a:r>
              <a:rPr lang="hu-HU"/>
              <a:t>keresőfunkciókkal;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kapcsolódás az OKP moduljaihoz </a:t>
            </a:r>
            <a:br>
              <a:rPr lang="hu-HU"/>
            </a:br>
            <a:r>
              <a:rPr lang="hu-HU"/>
              <a:t>(pl. partner nyilvántartás, jogkezelés, hozzáférés kezelés, discovery eszköz, hosszú távú megőrzés, MNB), a Nemzeti Névtérhez (pl. települések honlapjai) és a többi digitális gyűjteményhez (pl. periodikák archivált weboldalainak kereshetősége az EPA-ban);</a:t>
            </a:r>
          </a:p>
          <a:p>
            <a:pPr marL="185738" indent="-185738">
              <a:spcBef>
                <a:spcPct val="40000"/>
              </a:spcBef>
              <a:buFontTx/>
              <a:buChar char="•"/>
            </a:pPr>
            <a:r>
              <a:rPr lang="hu-HU"/>
              <a:t>együttműködés a KDS pályázat nyerteseivel és más közgyűjteményekkel, egyetemekkel és kutatóintézetekkel, stb.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3"/>
          <p:cNvPicPr>
            <a:picLocks noChangeArrowheads="1"/>
          </p:cNvPicPr>
          <p:nvPr/>
        </p:nvPicPr>
        <p:blipFill>
          <a:blip r:embed="rId2"/>
          <a:srcRect t="12022"/>
          <a:stretch>
            <a:fillRect/>
          </a:stretch>
        </p:blipFill>
        <p:spPr bwMode="auto">
          <a:xfrm>
            <a:off x="612775" y="836613"/>
            <a:ext cx="8393113" cy="58737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938CF92-4983-4433-A981-DB5C5B5D9DD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C3456A1-8038-4DBD-898A-A3CF226DDCA6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836613"/>
            <a:ext cx="7489825" cy="590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4"/>
          <p:cNvPicPr>
            <a:picLocks noChangeArrowheads="1"/>
          </p:cNvPicPr>
          <p:nvPr/>
        </p:nvPicPr>
        <p:blipFill>
          <a:blip r:embed="rId2"/>
          <a:srcRect b="1471"/>
          <a:stretch>
            <a:fillRect/>
          </a:stretch>
        </p:blipFill>
        <p:spPr bwMode="auto">
          <a:xfrm>
            <a:off x="828675" y="847725"/>
            <a:ext cx="7788275" cy="589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D3B2512-93FF-4FFD-B5B1-7203A45B6950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7"/>
          <p:cNvPicPr>
            <a:picLocks noChangeArrowheads="1"/>
          </p:cNvPicPr>
          <p:nvPr/>
        </p:nvPicPr>
        <p:blipFill>
          <a:blip r:embed="rId2"/>
          <a:srcRect b="3020"/>
          <a:stretch>
            <a:fillRect/>
          </a:stretch>
        </p:blipFill>
        <p:spPr bwMode="auto">
          <a:xfrm>
            <a:off x="1044575" y="836613"/>
            <a:ext cx="7723188" cy="5964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8C0B7CB-70B7-40E5-AFC3-67790B19C86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4500" y="6021388"/>
            <a:ext cx="9488488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908050"/>
            <a:ext cx="8205788" cy="581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7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63" y="2325688"/>
            <a:ext cx="5189537" cy="412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541338" y="333375"/>
            <a:ext cx="3486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Rákóczi-emlékév webarchívum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6733EC37-AF72-43D6-A378-3C8B3812F23A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925" y="1196975"/>
            <a:ext cx="7942263" cy="511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sz="5200" smtClean="0"/>
              <a:t>Köszönöm a figyelmet!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157913" y="5876925"/>
            <a:ext cx="304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Forrás: rakoczimuzeum.hu</a:t>
            </a:r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323850" y="6453188"/>
            <a:ext cx="950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Ideiglenes projekt honlap: </a:t>
            </a:r>
            <a:r>
              <a:rPr lang="hu-HU">
                <a:hlinkClick r:id="rId3"/>
              </a:rPr>
              <a:t>http://mekosztaly.oszk.hu/mia/</a:t>
            </a:r>
            <a:r>
              <a:rPr lang="hu-HU"/>
              <a:t>       Kapcsolat: </a:t>
            </a:r>
            <a:r>
              <a:rPr lang="hu-HU">
                <a:hlinkClick r:id="rId4"/>
              </a:rPr>
              <a:t>mia@mek.oszk.hu</a:t>
            </a:r>
            <a:r>
              <a:rPr lang="hu-HU"/>
              <a:t>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8"/>
          <p:cNvSpPr txBox="1">
            <a:spLocks noChangeArrowheads="1"/>
          </p:cNvSpPr>
          <p:nvPr/>
        </p:nvSpPr>
        <p:spPr bwMode="auto">
          <a:xfrm>
            <a:off x="541338" y="333375"/>
            <a:ext cx="4175125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web egy hipermédia dokumentum?</a:t>
            </a: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252413" y="5876925"/>
            <a:ext cx="9571037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10"/>
          <p:cNvPicPr>
            <a:picLocks noChangeAspect="1" noChangeArrowheads="1"/>
          </p:cNvPicPr>
          <p:nvPr/>
        </p:nvPicPr>
        <p:blipFill>
          <a:blip r:embed="rId2"/>
          <a:srcRect b="13286"/>
          <a:stretch>
            <a:fillRect/>
          </a:stretch>
        </p:blipFill>
        <p:spPr bwMode="auto">
          <a:xfrm>
            <a:off x="252413" y="908050"/>
            <a:ext cx="6157912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589713" y="476250"/>
            <a:ext cx="3455987" cy="5210175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CMS: </a:t>
            </a:r>
            <a:r>
              <a:rPr lang="hu-HU" sz="1600">
                <a:latin typeface="Arial Narrow" pitchFamily="34" charset="0"/>
              </a:rPr>
              <a:t>WordPress 5.0.3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Widget: </a:t>
            </a:r>
            <a:r>
              <a:rPr lang="hu-HU" sz="1600">
                <a:latin typeface="Arial Narrow" pitchFamily="34" charset="0"/>
              </a:rPr>
              <a:t>Facebook, Twitter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Analytics: </a:t>
            </a:r>
            <a:r>
              <a:rPr lang="hu-HU" sz="1600">
                <a:latin typeface="Arial Narrow" pitchFamily="34" charset="0"/>
              </a:rPr>
              <a:t>Google Analytics, Gemius,</a:t>
            </a:r>
            <a:br>
              <a:rPr lang="hu-HU" sz="1600">
                <a:latin typeface="Arial Narrow" pitchFamily="34" charset="0"/>
              </a:rPr>
            </a:br>
            <a:r>
              <a:rPr lang="hu-HU" sz="1600">
                <a:latin typeface="Arial Narrow" pitchFamily="34" charset="0"/>
              </a:rPr>
              <a:t>                  Chartbeat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Blog: </a:t>
            </a:r>
            <a:r>
              <a:rPr lang="hu-HU" sz="1600">
                <a:latin typeface="Arial Narrow" pitchFamily="34" charset="0"/>
              </a:rPr>
              <a:t>WordPress 5.0.3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Captcha: </a:t>
            </a:r>
            <a:r>
              <a:rPr lang="hu-HU" sz="1600">
                <a:latin typeface="Arial Narrow" pitchFamily="34" charset="0"/>
              </a:rPr>
              <a:t>reCAPTCHA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Font Script: </a:t>
            </a:r>
            <a:r>
              <a:rPr lang="hu-HU" sz="1600">
                <a:latin typeface="Arial Narrow" pitchFamily="34" charset="0"/>
              </a:rPr>
              <a:t>Google Font API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Web Framework: </a:t>
            </a:r>
            <a:r>
              <a:rPr lang="hu-HU" sz="1600">
                <a:latin typeface="Arial Narrow" pitchFamily="34" charset="0"/>
              </a:rPr>
              <a:t>Bootstrap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Miscellaneous: </a:t>
            </a:r>
            <a:r>
              <a:rPr lang="hu-HU" sz="1600">
                <a:latin typeface="Arial Narrow" pitchFamily="34" charset="0"/>
              </a:rPr>
              <a:t>Twitter Emoji (Twemoji),</a:t>
            </a:r>
            <a:br>
              <a:rPr lang="hu-HU" sz="1600">
                <a:latin typeface="Arial Narrow" pitchFamily="34" charset="0"/>
              </a:rPr>
            </a:br>
            <a:r>
              <a:rPr lang="hu-HU" sz="1600">
                <a:latin typeface="Arial Narrow" pitchFamily="34" charset="0"/>
              </a:rPr>
              <a:t>                           HTTP/2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Cache Tool: </a:t>
            </a:r>
            <a:r>
              <a:rPr lang="hu-HU" sz="1600">
                <a:latin typeface="Arial Narrow" pitchFamily="34" charset="0"/>
              </a:rPr>
              <a:t>Varnish5.0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Programming Language: </a:t>
            </a:r>
            <a:r>
              <a:rPr lang="hu-HU" sz="1600">
                <a:latin typeface="Arial Narrow" pitchFamily="34" charset="0"/>
              </a:rPr>
              <a:t>PHP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CDN: </a:t>
            </a:r>
            <a:r>
              <a:rPr lang="hu-HU" sz="1600">
                <a:latin typeface="Arial Narrow" pitchFamily="34" charset="0"/>
              </a:rPr>
              <a:t>CloudFlare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Database: </a:t>
            </a:r>
            <a:r>
              <a:rPr lang="hu-HU" sz="1600">
                <a:latin typeface="Arial Narrow" pitchFamily="34" charset="0"/>
              </a:rPr>
              <a:t>MySQL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Advertising Network: </a:t>
            </a:r>
            <a:r>
              <a:rPr lang="hu-HU" sz="1600">
                <a:latin typeface="Arial Narrow" pitchFamily="34" charset="0"/>
              </a:rPr>
              <a:t>Adverticum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SEO: </a:t>
            </a:r>
            <a:r>
              <a:rPr lang="hu-HU" sz="1600">
                <a:latin typeface="Arial Narrow" pitchFamily="34" charset="0"/>
              </a:rPr>
              <a:t>Yoast SEO9.4</a:t>
            </a:r>
          </a:p>
          <a:p>
            <a:pPr>
              <a:spcBef>
                <a:spcPct val="20000"/>
              </a:spcBef>
            </a:pPr>
            <a:r>
              <a:rPr lang="hu-HU" sz="1600" b="1">
                <a:latin typeface="Arial Narrow" pitchFamily="34" charset="0"/>
              </a:rPr>
              <a:t>JavaScript Libraries: </a:t>
            </a:r>
            <a:r>
              <a:rPr lang="hu-HU" sz="1600">
                <a:latin typeface="Arial Narrow" pitchFamily="34" charset="0"/>
              </a:rPr>
              <a:t>jQuery 1.12.4, jQuery Migrate 1.4.1, jQuery UI 1.12.1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6516688" y="5876925"/>
            <a:ext cx="3527425" cy="89693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700"/>
              <a:t>Egy mai weboldal részben már szoftver, melyet a webszerver és a böngésző együttesen futtat.</a:t>
            </a:r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0F69CDB-E85E-4E26-B0F4-3F4568B267EA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 animBg="1"/>
      <p:bldP spid="276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B338D92-A571-4025-BA43-C139298C11C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68313" y="908050"/>
            <a:ext cx="979328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indulás 2017-ben az </a:t>
            </a:r>
            <a:r>
              <a:rPr lang="hu-HU">
                <a:hlinkClick r:id="rId2"/>
              </a:rPr>
              <a:t>Országos Könyvtári Rendszer</a:t>
            </a:r>
            <a:r>
              <a:rPr lang="hu-HU"/>
              <a:t> projekt keretében;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ideiglenes szerverek a KIFÜ-nél (zárt archívum) és az OSZK-ban (</a:t>
            </a:r>
            <a:r>
              <a:rPr lang="hu-HU">
                <a:hlinkClick r:id="rId3"/>
              </a:rPr>
              <a:t>nyilvános demó</a:t>
            </a:r>
            <a:r>
              <a:rPr lang="hu-HU"/>
              <a:t>);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használt/tesztelt szoftverek: </a:t>
            </a:r>
            <a:r>
              <a:rPr lang="hu-HU">
                <a:hlinkClick r:id="rId4"/>
              </a:rPr>
              <a:t>Heritrix</a:t>
            </a:r>
            <a:r>
              <a:rPr lang="hu-HU"/>
              <a:t>, </a:t>
            </a:r>
            <a:r>
              <a:rPr lang="hu-HU">
                <a:hlinkClick r:id="rId5"/>
              </a:rPr>
              <a:t>WAIL</a:t>
            </a:r>
            <a:r>
              <a:rPr lang="hu-HU"/>
              <a:t>, </a:t>
            </a:r>
            <a:r>
              <a:rPr lang="hu-HU">
                <a:hlinkClick r:id="rId6"/>
              </a:rPr>
              <a:t>WCT</a:t>
            </a:r>
            <a:r>
              <a:rPr lang="hu-HU"/>
              <a:t>, </a:t>
            </a:r>
            <a:r>
              <a:rPr lang="hu-HU">
                <a:hlinkClick r:id="rId7"/>
              </a:rPr>
              <a:t>NAS</a:t>
            </a:r>
            <a:r>
              <a:rPr lang="hu-HU"/>
              <a:t>, </a:t>
            </a:r>
            <a:r>
              <a:rPr lang="hu-HU">
                <a:hlinkClick r:id="rId8"/>
              </a:rPr>
              <a:t>Brozzler</a:t>
            </a:r>
            <a:r>
              <a:rPr lang="hu-HU"/>
              <a:t>, </a:t>
            </a:r>
            <a:r>
              <a:rPr lang="hu-HU">
                <a:hlinkClick r:id="rId9"/>
              </a:rPr>
              <a:t>Webrecorder</a:t>
            </a:r>
            <a:r>
              <a:rPr lang="hu-HU"/>
              <a:t>, </a:t>
            </a:r>
            <a:r>
              <a:rPr lang="hu-HU">
                <a:hlinkClick r:id="rId10"/>
              </a:rPr>
              <a:t>WARCreate</a:t>
            </a:r>
            <a:r>
              <a:rPr lang="hu-HU"/>
              <a:t>, </a:t>
            </a:r>
            <a:r>
              <a:rPr lang="hu-HU">
                <a:hlinkClick r:id="rId11"/>
              </a:rPr>
              <a:t>Warcit</a:t>
            </a:r>
            <a:r>
              <a:rPr lang="hu-HU"/>
              <a:t>, </a:t>
            </a:r>
            <a:r>
              <a:rPr lang="hu-HU">
                <a:hlinkClick r:id="rId12"/>
              </a:rPr>
              <a:t>Wget</a:t>
            </a:r>
            <a:r>
              <a:rPr lang="hu-HU"/>
              <a:t>, </a:t>
            </a:r>
            <a:r>
              <a:rPr lang="hu-HU">
                <a:hlinkClick r:id="rId13"/>
              </a:rPr>
              <a:t>HTTrack</a:t>
            </a:r>
            <a:r>
              <a:rPr lang="hu-HU"/>
              <a:t>, </a:t>
            </a:r>
            <a:r>
              <a:rPr lang="hu-HU">
                <a:hlinkClick r:id="rId14"/>
              </a:rPr>
              <a:t>Web ScrapBook</a:t>
            </a:r>
            <a:r>
              <a:rPr lang="hu-HU"/>
              <a:t>, </a:t>
            </a:r>
            <a:r>
              <a:rPr lang="hu-HU">
                <a:hlinkClick r:id="rId15"/>
              </a:rPr>
              <a:t>PyWb</a:t>
            </a:r>
            <a:r>
              <a:rPr lang="hu-HU"/>
              <a:t>, </a:t>
            </a:r>
            <a:r>
              <a:rPr lang="hu-HU">
                <a:hlinkClick r:id="rId16"/>
              </a:rPr>
              <a:t>OpenWayback</a:t>
            </a:r>
            <a:r>
              <a:rPr lang="hu-HU"/>
              <a:t>, </a:t>
            </a:r>
            <a:r>
              <a:rPr lang="hu-HU">
                <a:hlinkClick r:id="rId17"/>
              </a:rPr>
              <a:t>SolrWayback</a:t>
            </a:r>
            <a:r>
              <a:rPr lang="hu-HU"/>
              <a:t>, </a:t>
            </a:r>
            <a:r>
              <a:rPr lang="hu-HU">
                <a:hlinkClick r:id="rId18"/>
              </a:rPr>
              <a:t>Webrecorder Player</a:t>
            </a:r>
            <a:r>
              <a:rPr lang="hu-HU"/>
              <a:t>, </a:t>
            </a:r>
            <a:r>
              <a:rPr lang="hu-HU">
                <a:hlinkClick r:id="rId19"/>
              </a:rPr>
              <a:t>Nimbus</a:t>
            </a:r>
            <a:r>
              <a:rPr lang="hu-HU"/>
              <a:t>, </a:t>
            </a:r>
            <a:r>
              <a:rPr lang="hu-HU">
                <a:hlinkClick r:id="rId20"/>
              </a:rPr>
              <a:t>Grab Them All</a:t>
            </a:r>
            <a:r>
              <a:rPr lang="hu-HU"/>
              <a:t>, </a:t>
            </a:r>
            <a:r>
              <a:rPr lang="hu-HU">
                <a:hlinkClick r:id="rId21"/>
              </a:rPr>
              <a:t>Puppeteer</a:t>
            </a:r>
            <a:r>
              <a:rPr lang="hu-HU"/>
              <a:t> ...;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/>
              <a:t>2017-2019 közötti aratások </a:t>
            </a:r>
            <a:br>
              <a:rPr lang="hu-HU"/>
            </a:br>
            <a:r>
              <a:rPr lang="hu-HU" u="sng"/>
              <a:t>téma szerint</a:t>
            </a:r>
            <a:r>
              <a:rPr lang="hu-HU"/>
              <a:t>: közgyűjtemény, felsőoktatás, kutatás/tudomány, kormányzat/önkormányzat, vallás/egyház, közművelődés/kultúra általában, szépirodalom, egyéb művészetek </a:t>
            </a:r>
            <a:br>
              <a:rPr lang="hu-HU"/>
            </a:br>
            <a:r>
              <a:rPr lang="hu-HU"/>
              <a:t>(előkészítés alatt: könyvkiadás/könyvkereskedelem);</a:t>
            </a:r>
            <a:br>
              <a:rPr lang="hu-HU"/>
            </a:br>
            <a:r>
              <a:rPr lang="hu-HU" u="sng"/>
              <a:t>esemény szerint</a:t>
            </a:r>
            <a:r>
              <a:rPr lang="hu-HU"/>
              <a:t>: téli olimpia, országgyűlési/EP/önkormányzati választás, Rákóczi-emlékév;</a:t>
            </a:r>
            <a:br>
              <a:rPr lang="hu-HU"/>
            </a:br>
            <a:r>
              <a:rPr lang="hu-HU" u="sng"/>
              <a:t>intézmény szerint</a:t>
            </a:r>
            <a:r>
              <a:rPr lang="hu-HU"/>
              <a:t>: az Országos Széchényi Könyvtár online szolgáltatásai;</a:t>
            </a:r>
            <a:br>
              <a:rPr lang="hu-HU"/>
            </a:br>
            <a:r>
              <a:rPr lang="hu-HU" u="sng"/>
              <a:t>műfaj szerint</a:t>
            </a:r>
            <a:r>
              <a:rPr lang="hu-HU"/>
              <a:t>: elektronikus periodikák;</a:t>
            </a:r>
            <a:br>
              <a:rPr lang="hu-HU"/>
            </a:br>
            <a:r>
              <a:rPr lang="hu-HU" u="sng"/>
              <a:t>a .hu domén szerint</a:t>
            </a:r>
            <a:r>
              <a:rPr lang="hu-HU"/>
              <a:t>: az első 2018 szeptemberében (291 ezer domén), a következő várhatóan 2019 decemberében (az eddig mentett weboldalakban linkelt további .hu végű domének és aldomének is);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 u="sng"/>
              <a:t>zárt gyűjtemény</a:t>
            </a:r>
            <a:r>
              <a:rPr lang="hu-HU"/>
              <a:t>: válogatott webhelyek száma: kb. 20 ezer, az archívum összmérete: </a:t>
            </a:r>
            <a:br>
              <a:rPr lang="hu-HU"/>
            </a:br>
            <a:r>
              <a:rPr lang="hu-HU"/>
              <a:t>29 terabájt, a lementett fájlok/URL-ek száma közel 500 millió;</a:t>
            </a:r>
          </a:p>
          <a:p>
            <a:pPr marL="176213" indent="-176213">
              <a:spcBef>
                <a:spcPct val="40000"/>
              </a:spcBef>
              <a:buFontTx/>
              <a:buChar char="•"/>
            </a:pPr>
            <a:r>
              <a:rPr lang="hu-HU" u="sng"/>
              <a:t>nyilvános gyűjtemény</a:t>
            </a:r>
            <a:r>
              <a:rPr lang="hu-HU"/>
              <a:t>: 186 honlap, blog és időszaki kiadvány + 44 OSZK-s webhely </a:t>
            </a:r>
            <a:br>
              <a:rPr lang="hu-HU"/>
            </a:br>
            <a:r>
              <a:rPr lang="hu-HU"/>
              <a:t>(teljes szövegű keresővel).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541338" y="333375"/>
            <a:ext cx="2951162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OSZK webarchívuma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BE906D5-F1EE-4423-A67D-E6AA1FC9FA5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11238"/>
            <a:ext cx="7308850" cy="584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1041400"/>
            <a:ext cx="7272337" cy="581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260350"/>
            <a:ext cx="5365750" cy="655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5"/>
          <a:srcRect b="1495"/>
          <a:stretch>
            <a:fillRect/>
          </a:stretch>
        </p:blipFill>
        <p:spPr bwMode="auto">
          <a:xfrm>
            <a:off x="2197100" y="1312863"/>
            <a:ext cx="7832725" cy="554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341438"/>
            <a:ext cx="6696075" cy="535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7"/>
          <a:srcRect l="2510" r="2478"/>
          <a:stretch>
            <a:fillRect/>
          </a:stretch>
        </p:blipFill>
        <p:spPr bwMode="auto">
          <a:xfrm>
            <a:off x="2989263" y="1279525"/>
            <a:ext cx="6624637" cy="557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6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7E8318CC-B5FD-448F-8F91-AD244BD02C6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2"/>
          <a:srcRect b="7037"/>
          <a:stretch>
            <a:fillRect/>
          </a:stretch>
        </p:blipFill>
        <p:spPr bwMode="auto">
          <a:xfrm>
            <a:off x="649288" y="836613"/>
            <a:ext cx="8997950" cy="59769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836613"/>
            <a:ext cx="9586913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6A0B07F6-2295-44CF-BB80-01829BAEDD8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41752BE-5AE3-441C-94FB-74EBBD197689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908050"/>
            <a:ext cx="9434513" cy="5875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2575" y="5876925"/>
            <a:ext cx="95710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76300"/>
            <a:ext cx="6896100" cy="598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92275" y="868363"/>
            <a:ext cx="7418388" cy="5989637"/>
            <a:chOff x="839" y="618"/>
            <a:chExt cx="4082" cy="3614"/>
          </a:xfrm>
        </p:grpSpPr>
        <p:pic>
          <p:nvPicPr>
            <p:cNvPr id="21512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9" y="935"/>
              <a:ext cx="4081" cy="3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51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0" y="618"/>
              <a:ext cx="4081" cy="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541338" y="333375"/>
            <a:ext cx="4248150" cy="395288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Periodikák weboldalainak archiválása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9771063" y="115888"/>
            <a:ext cx="527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28E207E-1EEE-413F-9485-567EF11E467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4800" y="865188"/>
            <a:ext cx="7340600" cy="587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75" y="1331913"/>
            <a:ext cx="8208963" cy="548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rkos">
  <a:themeElements>
    <a:clrScheme name="Sarkos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Sarkos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1103</TotalTime>
  <Words>566</Words>
  <Application>Microsoft Office PowerPoint</Application>
  <PresentationFormat>Custom</PresentationFormat>
  <Paragraphs>101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Tervezősablon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34" baseType="lpstr">
      <vt:lpstr>Arial</vt:lpstr>
      <vt:lpstr>Garamond</vt:lpstr>
      <vt:lpstr>Wingdings</vt:lpstr>
      <vt:lpstr>Calibri</vt:lpstr>
      <vt:lpstr>Verdana</vt:lpstr>
      <vt:lpstr>Arial Narrow</vt:lpstr>
      <vt:lpstr>Sarkos</vt:lpstr>
      <vt:lpstr>Sarkos</vt:lpstr>
      <vt:lpstr>Drótos László  Az OSZK  webarchívumának újdonságai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Köszönöm a figyelmet!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Drótos László: Az OSZK webarchívumának újdonságai</dc:title>
  <dc:creator>DL</dc:creator>
  <cp:lastModifiedBy>DL</cp:lastModifiedBy>
  <cp:revision>131</cp:revision>
  <dcterms:created xsi:type="dcterms:W3CDTF">2019-10-26T07:37:27Z</dcterms:created>
  <dcterms:modified xsi:type="dcterms:W3CDTF">2019-11-15T14:29:21Z</dcterms:modified>
</cp:coreProperties>
</file>