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2" r:id="rId5"/>
    <p:sldId id="261" r:id="rId6"/>
    <p:sldId id="263" r:id="rId7"/>
    <p:sldId id="264" r:id="rId8"/>
    <p:sldId id="259" r:id="rId9"/>
    <p:sldId id="260" r:id="rId10"/>
    <p:sldId id="266" r:id="rId11"/>
    <p:sldId id="265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0789" autoAdjust="0"/>
  </p:normalViewPr>
  <p:slideViewPr>
    <p:cSldViewPr snapToGrid="0">
      <p:cViewPr varScale="1">
        <p:scale>
          <a:sx n="70" d="100"/>
          <a:sy n="70" d="100"/>
        </p:scale>
        <p:origin x="21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F5561-3E36-4334-860E-8083B56CAEE0}" type="datetimeFigureOut">
              <a:rPr lang="hu-HU" smtClean="0"/>
              <a:t>2019. 11. 14.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662A2-BCF2-43B3-89DF-BDA89CC78E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4605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Ilácsa Szabina vagyok az OSZK-ban a Szabványosítási Irodán dolgozom. Feladatunk a könyvtári szabványosítási kérdésekkel való országos szintű foglalkozás.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Felkérést kaptunk arra, hogy segédkezzünk a webarchívum szabványos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metaadatstruktúrájának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kialakításában. A munka még folyik, a jelen előadás egyfajta helyzetjelentés az útról.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662A2-BCF2-43B3-89DF-BDA89CC78EB8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7814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Itt tartunk tehát, még visszavan pár nagyobb téma a jelenlegi szakaszból, de rövidesen kezdődhet a tesztelés.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következőben a modell konkrét adatokon való tesztelése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értékelés és a szükséges módosítások elvégzése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Megfeleltetés szabványos adatcsereformátumokkal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következik az a szakasz, amiről majd látványosabban is be lehet számolni.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662A2-BCF2-43B3-89DF-BDA89CC78EB8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3995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feladat a webarchívumba kerülő archivált webtartalmakra vonatkozik.</a:t>
            </a:r>
          </a:p>
          <a:p>
            <a:r>
              <a:rPr lang="hu-HU" dirty="0" smtClean="0"/>
              <a:t>Milyen típusú </a:t>
            </a:r>
            <a:r>
              <a:rPr lang="hu-HU" dirty="0" err="1" smtClean="0"/>
              <a:t>metaadatokra</a:t>
            </a:r>
            <a:r>
              <a:rPr lang="hu-HU" dirty="0" smtClean="0"/>
              <a:t> lehet számítani ebben a közegben?</a:t>
            </a:r>
          </a:p>
          <a:p>
            <a:r>
              <a:rPr lang="hu-HU" dirty="0" smtClean="0"/>
              <a:t>Egyrészt leíró </a:t>
            </a:r>
            <a:r>
              <a:rPr lang="hu-HU" dirty="0" err="1" smtClean="0"/>
              <a:t>metaadatra</a:t>
            </a:r>
            <a:r>
              <a:rPr lang="hu-HU" dirty="0" smtClean="0"/>
              <a:t>, ami a forrás visszakereshetőségét és azonosíthatóságát biztosítja. Illetve adminisztratív </a:t>
            </a:r>
            <a:r>
              <a:rPr lang="hu-HU" dirty="0" err="1" smtClean="0"/>
              <a:t>metaadatra</a:t>
            </a:r>
            <a:r>
              <a:rPr lang="hu-HU" dirty="0" smtClean="0"/>
              <a:t>, ami tulajdonképpen egy ernyőkifejezés, amibe beleértjük azokat az információkat, amelyek a forrás kezeléséhez szükségesek vagy amelyek a forrás keletkezéséhez </a:t>
            </a:r>
            <a:r>
              <a:rPr lang="hu-HU" dirty="0" err="1" smtClean="0"/>
              <a:t>köthetőek</a:t>
            </a:r>
            <a:r>
              <a:rPr lang="hu-HU" dirty="0" smtClean="0"/>
              <a:t>. Az adminisztratív adatok körén belül külön kiemelendők:</a:t>
            </a:r>
          </a:p>
          <a:p>
            <a:r>
              <a:rPr lang="hu-HU" dirty="0" smtClean="0"/>
              <a:t>-	a technikai </a:t>
            </a:r>
            <a:r>
              <a:rPr lang="hu-HU" dirty="0" err="1" smtClean="0"/>
              <a:t>metaadatok</a:t>
            </a:r>
            <a:r>
              <a:rPr lang="hu-HU" dirty="0" smtClean="0"/>
              <a:t>, információk a digitális fájlokról, amik ahhoz szükségesek, hogy dekódolni és tulajdonképpen használni tudjuk ezeket a fájlokat</a:t>
            </a:r>
          </a:p>
          <a:p>
            <a:r>
              <a:rPr lang="hu-HU" dirty="0" smtClean="0"/>
              <a:t>-	megőrzési </a:t>
            </a:r>
            <a:r>
              <a:rPr lang="hu-HU" dirty="0" err="1" smtClean="0"/>
              <a:t>metaadat</a:t>
            </a:r>
            <a:r>
              <a:rPr lang="hu-HU" dirty="0" smtClean="0"/>
              <a:t>, ami a digitális fájlok hosszú távú kezelését, esetleges jövőbeni migrációját segíti</a:t>
            </a:r>
          </a:p>
          <a:p>
            <a:r>
              <a:rPr lang="hu-HU" dirty="0" smtClean="0"/>
              <a:t>-	jogi </a:t>
            </a:r>
            <a:r>
              <a:rPr lang="hu-HU" dirty="0" err="1" smtClean="0"/>
              <a:t>metaadat</a:t>
            </a:r>
            <a:r>
              <a:rPr lang="hu-HU" dirty="0" smtClean="0"/>
              <a:t>, ami a tartalomhoz kapcsolódó szellemi tulajdoni jogokat írja le</a:t>
            </a:r>
          </a:p>
          <a:p>
            <a:r>
              <a:rPr lang="hu-HU" dirty="0" smtClean="0"/>
              <a:t>Eltérő mértékben, de minden forrás többféle </a:t>
            </a:r>
            <a:r>
              <a:rPr lang="hu-HU" dirty="0" err="1" smtClean="0"/>
              <a:t>metaadattal</a:t>
            </a:r>
            <a:r>
              <a:rPr lang="hu-HU" dirty="0" smtClean="0"/>
              <a:t> rendelkezik. Könyvtári környezetben jellemzően olyan forrásokkal dolgozunk, aminél a leíró </a:t>
            </a:r>
            <a:r>
              <a:rPr lang="hu-HU" dirty="0" err="1" smtClean="0"/>
              <a:t>metaadatok</a:t>
            </a:r>
            <a:r>
              <a:rPr lang="hu-HU" dirty="0" smtClean="0"/>
              <a:t> a leghangsúlyosabb elemei és a többi, már ha van, nem annyira hangsúlyos, illetve használói érdeklődésre se feltétlenül tartanak számot ezek az adatok. A webarchívumnál a leíró </a:t>
            </a:r>
            <a:r>
              <a:rPr lang="hu-HU" dirty="0" err="1" smtClean="0"/>
              <a:t>metaadat</a:t>
            </a:r>
            <a:r>
              <a:rPr lang="hu-HU" dirty="0" smtClean="0"/>
              <a:t> mellett igen nagy hangsúlyt kap az adminisztratív és ezen belül főleg a technikai </a:t>
            </a:r>
            <a:r>
              <a:rPr lang="hu-HU" dirty="0" err="1" smtClean="0"/>
              <a:t>metaadat</a:t>
            </a:r>
            <a:r>
              <a:rPr lang="hu-HU" dirty="0" smtClean="0"/>
              <a:t>.</a:t>
            </a:r>
          </a:p>
          <a:p>
            <a:r>
              <a:rPr lang="hu-HU" dirty="0" smtClean="0"/>
              <a:t>Sőt bizonyos tekintetben azt mondható, hogy hangsúlyosabb, mint a leíró. Használói érdeklődésre is számot tartó információ például az is, hogy milyen mélységű a mentés vagy van-e valami, amit nem sikerült lementeni. Kutatási szempontú webarchívumhasználatnál fontos tudnia a kutatónak, hogy a mentés mennyire ad hű képet a forrás az akkori állapotáról.</a:t>
            </a:r>
          </a:p>
          <a:p>
            <a:r>
              <a:rPr lang="hu-HU" dirty="0" smtClean="0"/>
              <a:t>Tehát amikor egy webarchívum </a:t>
            </a:r>
            <a:r>
              <a:rPr lang="hu-HU" dirty="0" err="1" smtClean="0"/>
              <a:t>metaadatstruktúráját</a:t>
            </a:r>
            <a:r>
              <a:rPr lang="hu-HU" dirty="0" smtClean="0"/>
              <a:t> tervezzük, akkor ezekre a típusú </a:t>
            </a:r>
            <a:r>
              <a:rPr lang="hu-HU" dirty="0" err="1" smtClean="0"/>
              <a:t>metaadatokra</a:t>
            </a:r>
            <a:r>
              <a:rPr lang="hu-HU" dirty="0" smtClean="0"/>
              <a:t> is gondolnunk kell.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662A2-BCF2-43B3-89DF-BDA89CC78EB8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622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webarchívumok </a:t>
            </a:r>
            <a:r>
              <a:rPr lang="hu-HU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metaadatolására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nincsenek nemzetközileg kiforrott jó gyakorlatok.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Egyrészt mivel elég új forrásról beszélünk a közgyűjtemények keretei között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Másrészt, mivel 2 nagyon különböző </a:t>
            </a:r>
            <a:r>
              <a:rPr lang="hu-HU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metaadatolási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szokásokkal rendelkező intézmény végez webarchiválást: a levéltár és a könyvtár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Melyik közgyűjtemény hogyan gondolkodik a </a:t>
            </a:r>
            <a:r>
              <a:rPr lang="hu-HU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metaadatolásról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Erről a kérdésről már önmagában egy külön előadást lehetne tartani vagy még többet is. Itt az időkeret miatt szándékosan leegyszerűsítem a kérdést.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alapvető különbséget az általuk gyűjtött anyag jellege adja, a </a:t>
            </a:r>
            <a:r>
              <a:rPr lang="hu-HU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metaadatolás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csak </a:t>
            </a:r>
            <a:r>
              <a:rPr lang="hu-HU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leképzi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ezt a különbséget.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levéltári anyag irat szinten jellemzően önmagában nem vagy csak nagyon nehezen értelmezhető, nem publikált egységekből áll. A kontextus elsődleges fontosságú, mind a feltáró munka, mind a felhasználás során.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levéltárak alapvetően csoportokban gondolkodnak az állományukról. Az őrizetükben lévő levéltári anyagot kisebb-nagyobb részekre tagolják, és az így kialakított részeket csoportosítják, azok egymáshoz való viszonyát kialakítják, végül a helyét teljes levéltári anyagon belül meghatározzák.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állományról különböző segédletek készítenek, ezek segítségével lehet az állományban eligazodni.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levéltári segédlet csak arra a levéltárra vonatkozik, ahol előállították.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könyvtár nagy példányszámú, publikált forrásokkal dolgozik. A dokumentumhoz kapcsolódó </a:t>
            </a:r>
            <a:r>
              <a:rPr lang="hu-HU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metaadatok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nyilvánosak, a használok számára más forrásból is hozzáférhetőek.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könyvtár alapegységének a dokumentumot tekinti. A </a:t>
            </a:r>
            <a:r>
              <a:rPr lang="hu-HU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metaadattartalom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alapvető kiindulási alapja a dokumentum önleírása. A dokumentumhoz kapcsolódó </a:t>
            </a:r>
            <a:r>
              <a:rPr lang="hu-HU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metaadatok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előállítójának jólfelfogott gazdasági érdeke miatt - a lehetőségek szerint egyediek és alkalmasak a dokumentum beazonosítására. Ahol ezt az egyediséget nem sikerült megvalósítani, ott a könyvtáros a hozzáférési pont megfogalmazásakor ezt kiegészítő információk megadásával pótolja.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dokumentum leírása független az elhelyezéstől és jelentős részben attól is, hogy melyik intézmény birtokolja. Az intézményspecifikus információk jól elkülönítettek. Ezért a leírás alkalmas arra, hogy mások újra felhasználják.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662A2-BCF2-43B3-89DF-BDA89CC78EB8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8339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Hogy néz ki ez a két szemlélet, ha a webarchívumokra vetítjük őket?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 kizárólag levéltári forrásként tekintünk az archívált oldalra, akkor: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már eleve adunk a felhasználónak kategóriákat, az anyagot nem feltétlenül magának kell </a:t>
            </a:r>
            <a:r>
              <a:rPr lang="hu-HU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összevadászni</a:t>
            </a:r>
            <a:endParaRPr lang="hu-H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viszont mint minden kategorizálásnál, itt is csak törekedhetünk az objektivitásra, de teljesen nem fogjuk tudni elérni. A válogatás tükrözi a válogatója tudását, elképzelését stb., van ugyan lehetőségünk a leírásban megadni, hogy mit tekintünk a kategória határának. Ettől persze a szubjektivitás nem csökken, viszont támpontot adunk az értelmezéshez.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mivel itt nem egy darab fizikai példányt kell elhelyeznünk, egy forrás több csoportba is besorolható, így a felhasználó kissé kevésbé van bekorlátozva az általunk felállított kategóriákba, mint a papír alapú gyűjtemény esetén lenne. de a korlátozás adott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 egy konkrét </a:t>
            </a:r>
            <a:r>
              <a:rPr lang="hu-HU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webhelyet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keresünk, akkor csak a teljes szövegű keresésben reménykedhetünk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 az egyedi forrás szintje egyáltalán nincs feltárva, az nem csak a felhasználónak okozhat problémát, hanem nekünk is. Például egy új csoportot szeretnénk kialakítani, akkor a válogatást kénytelenek leszünk külső forrásra támaszkodva elvégezni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 viszont kizárólag könyvtári forrásként tekintünk az archivált oldalra, akkor: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forrás többszempont szerint is kereshetővé válik és nem csak szubjektív kategóriák szerint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felhasználót nem kötik a csoportjaink, a kereséskor a találati halmazban maga alakíthat ki csoportokat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felhasználó több információt kap az adott forrásról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nagy tömegű anyag feldolgozása szinte lehetetlen kihívás emberi erőforrás számára. elvi lehetőségként megvan, hogy automatikusan is kinyerhetünk </a:t>
            </a:r>
            <a:r>
              <a:rPr lang="hu-HU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metaadatokat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forrásból, viszont a jelenlegi tapasztalat azt mutatja, hogy jelenleg még nem nyerhetők ki a forrásból megfelelő minőségű </a:t>
            </a:r>
            <a:r>
              <a:rPr lang="hu-HU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metaadat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Szóval melyik nézőpont „A” helyes, ha a webarchívumokról beszélünk?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Ez attól függ, hogy milyen webarchívumot akarunk. Milyen széles a gyűjtőkör? Milyen mennyiségű az anyag? Milyen céllal archiválunk? Milyen típusú archívumhasználatot várok a felhasználómtól?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Egy konkrét forrást fog-e keresni vagy inkább források egy csoportját? Esetleg mindkettő? Ha csoportot, akkor milyen csoportosítás lenne a megfelelő? És hogyan fog hozzáférni a kívánt tartalmakhoz, ha a csoportosításunk nem fedte le az információs igényét?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Ahogy az látható mindegyik nézőpontnak megvan a maga erőssége és gyengéje. Így célszerű abban gondolkodni, hogy hogyan tudnánk a két nézőpontot úgy érvényesíteni, hogy mindkettő előnyeit élvezhessük.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662A2-BCF2-43B3-89DF-BDA89CC78EB8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5805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Ahogy látható</a:t>
            </a:r>
            <a:r>
              <a:rPr lang="hu-HU" sz="1200" baseline="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MIÁ-</a:t>
            </a:r>
            <a:r>
              <a:rPr lang="hu-HU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eleve hibrid megoldásban gondolkodtak.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 a gyűjteményi szint, ami többféle lehet a válogatás alapja szerint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None/>
            </a:pPr>
            <a:endParaRPr lang="hu-H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Illetve vannak az egyedi leírások, aminek tárgya csak egy adott webhely.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Jelenleg egyedi leírás arról készül, ami nyilvánosan szolgáltatható, de ez a jövőben </a:t>
            </a:r>
            <a:r>
              <a:rPr lang="hu-HU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mindenbizonnyal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változni fog. Az egyedi webhelyek részletes </a:t>
            </a:r>
            <a:r>
              <a:rPr lang="hu-HU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metaadatolását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célszerű meghagyni a gyűjtőkör szempontjából kiemelten fontos tartalmaknak. Ezeknek a köre még nincs pontosan definiálva, emiatt azt se tartom kizártnak, hogy a végleges változatban nem csak az a 2 szint lesz az egyedi webhelyek esetében, hogy minimális és részletes, hanem ennél több kategória kerül majd kialakításra.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munkát az egyedi webhelyekkel kezdünk, itt a könyvtári nézőpontot gondoltuk érvényesíteni és ehhez a LRM-re átdolgozott RDA-t hívtuk segítségül.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662A2-BCF2-43B3-89DF-BDA89CC78EB8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6628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LRM vagyis</a:t>
            </a:r>
            <a:r>
              <a:rPr lang="hu-HU" sz="1200" baseline="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az IFLA Könyvtári referenciamodell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egy magas szinten definiált entitáskapcsolati  modell,  amely  a  tág  értelemben vett bibliográfiai  adatra  vonatkozik. Nem tesz az adatok között olyan típusú különbséget, hogy jellemzően milyen típusú rekordokban szoktuk ezeket tárolni.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LRM adta nézőpont arra jó, hogy feltérképezzük vele a forrás </a:t>
            </a:r>
            <a:r>
              <a:rPr lang="hu-HU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metaadatainak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belső struktúráját, illetve más forrásokkal / entitásokkal való kapcsolati hálóját.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Így feltárul az adatok egymáshoz való viszonya.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LRM egy elméleti modell, egy szemléletmód. Nem elég részletes ahhoz, hogy eszerint katalogizáljunk, viszont adhatja a vázát egy katalogizálási szabályzatnak.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Ilyen például az RDA, vagyis </a:t>
            </a:r>
            <a:r>
              <a:rPr lang="hu-HU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Access. Jelen munkához a már LRM szerint átdolgozott RDA-t használtuk.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RDA az LRM koncepciójára épülő adatelemek, irányelvek és instrukciók összessége.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RDA jó alapot biztosít arra, hogy átgondoljuk, hogy hogyan tudnánk legjobban kihasználni a </a:t>
            </a:r>
            <a:r>
              <a:rPr lang="hu-HU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metaadataink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adta potenciált.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Majd ezt az ideális állapotot hozzá tudjuk igazítani azokhoz a korlátokhoz, amit a jelen rögzítési lehetőségeink vagy a kapacitásunk jelentenek.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ideális állapot kidolgozása azért fontos, mert a jelen körülmények nem kőbevésett, állandó helyzet. Változhatnak a rögzítési formátumaink és változhat a kapacitásunk is. Ha már tervezéskor is csak a </a:t>
            </a:r>
            <a:r>
              <a:rPr lang="hu-HU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korlátainkban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gondolkodunk, akkor lemondunk arról, hogy alakíthassuk ezt a környezetet és az a helyzet állhat elő, hogy </a:t>
            </a:r>
            <a:r>
              <a:rPr lang="hu-HU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konzerválódik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egy olyan gyakorlat, aminél tudnánk jobbat is.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662A2-BCF2-43B3-89DF-BDA89CC78EB8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1733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 az LRM szerint nézünk a webarchiválásra, akkor azt látjuk, hogy igazából 2 különböző forrás, az, ami a használót érdekelheti. Egyrészt az az oldal amiről a mentés készült - továbbiakban aktív, illetve maga a mentett oldal továbbiakban archív.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Milyen viszonyban áll egymással ez a két oldal? Ugyanannak a kifejezési formának a 2 külön megjelenési formájáról beszélünk vagy 2 külön műről?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azonos kifejezési forma külön megjelenési forma mellett szól … A digitális másolatokat általában ennek tekintettük.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archivált weboldal egy fontos vonatkozásban különbözik a digitális másolatoktól. A digitális másolatok egy stabil tartalmú fizikai példányról készülnek.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archiválás viszont erősen transzformatív dolog. Adott egy folyamatosan változó forrás, ahol a tartalmak jönnek-mennek. Van, amikor hozzáadnak, van, amikor meglévőt módosítanak és van, amikor levesznek tartalmakat. Archiváláskor mi önkényesen választott pillanatokban lementjük az éppen aktuális állapotot és van, hogy ez a mentés technikai okok miatt nem teljes. Lehet-e azt állítani, hogy nálunk lementett állapot hűen tükrözi az eredetije szellemi vagy művészi tartalmát?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 úgy gondoljuk, hogy helytállóbb az, ha az aktív és az archív oldalt két külön műnek tekintjük, amelyek között szoros kapcsolat áll fent.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Ennek megfelelően 2 leírásban gondolkodunk. A 2 leírást nem az a választás indokolja, hogy a két oldalt 2 külön műnek tekintjük, hiszen a 2 forrás legalább megjelenési forma szinten biztosan elkülönül, így ha a megjelenési forma és példány szintű adataikat szeretnénk jól elkülönülten kezelni, 2 leírásra van szükség.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662A2-BCF2-43B3-89DF-BDA89CC78EB8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7021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MIA </a:t>
            </a:r>
            <a:r>
              <a:rPr lang="hu-HU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archívumában szereplő oldalakról készültek már leírások, és ehhez kapcsolódóan készült egy házi szabályzat mind az egyedi webhelyek, mind a gyűjtemények </a:t>
            </a:r>
            <a:r>
              <a:rPr lang="hu-HU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metaadatolásához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Ezeket tekintettük kiindulási alapnak.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662A2-BCF2-43B3-89DF-BDA89CC78EB8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5736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nagy elvi problémák ismertetése után, most hozok néhány konkrétabb példát is.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 minden esetben olyan könnyű eldönteni, hogy egy adat milyen típusú </a:t>
            </a:r>
            <a:r>
              <a:rPr lang="hu-HU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metaadat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Vegyük példának az aratás dátumát, ami leíró és technikai adat is egyben.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Nincs kikristályosodott nemzetközi konszenzus/jó gyakorlat. Illetve finomítva a helyzetet. Az aktív oldal </a:t>
            </a:r>
            <a:r>
              <a:rPr lang="hu-HU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metaadatairól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viszonylagos egyetértés van, viszont az archív oldal </a:t>
            </a:r>
            <a:r>
              <a:rPr lang="hu-HU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metaadatairól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még nincs.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elemek tárgyalásakor először próbálunk valamilyen analógiát találni. És utána megvitatjuk, hogy ez az analógia megállja-e a helyét vagy új nézőpontra van szükségünk.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Milyen jellegű forrás az archív oldal?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webhelyek jelentős részéről nem egy mentés készül, hanem bizonyos időközönként újabb és újabb mentések készülnek, amik nem írják felül a régebbi állapotot, hanem többé-kevésbé új egységet képeznek. A print világ forrásai közül így leginkább a folyóiratokhoz hasonlítanak.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gyakoriság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Folytatva a folyóiratanalógiát. Van-e az archív oldalnak gyakoriság jellegű adata? Igen van: az aratás gyakorisága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mentés ideje, mint számozási adat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És számozási? Mivel az aratás dátumát használjuk arra, hogy a különböző mentéseket megnevezzük és </a:t>
            </a:r>
            <a:r>
              <a:rPr lang="hu-HU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sorrendezzük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ezért tekinthetjük az aratás dátumát a részegység számozási adatának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Vannak olyan elemek is, amik kissé furcsának, már-már komikusnak hatnak webes környezetbe helyezve. Illusztrált-e egy weboldal? Ennek a kérdésnek, csak akkor van értelme, ha a képi tartalmat kiegészítő tartalomként értelmezzük, de valóban az lenne egy weboldalon? Elég sok esetben maga a képi tartalom a fő tartalom. Illetve egy elem rögzítésének akkor van értelme, ha elmond valamit a forrásról. Ki mikor látott utoljára olyan weboldalt, amin abszolút semmilyen képi információ nem volt? Így információértéke inkább annak lenne, amikor ilyennel találkozunk.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 feltétlenül csak az archív oldal adatai okozhatnak problémát. Mint minden folytatódó forrásnak, az aktív és az archív oldalnak is van induló dátuma, az első aratás illetve a weben való megjelenés dátuma. Illetve megszűnéskor van lezáró dátuma, az utolsó aratás dátuma az </a:t>
            </a:r>
            <a:r>
              <a:rPr lang="hu-HU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archívnál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 mi a helyzet az aktívval? Az-e a lezáró év, amikor a tartalom utoljára frissült vagy az, amikor az oldal többé már nem elérhető a weben? A jelen álláspontunk az, hogy az utolsó frissítés dátumát fogjuk a lezáró dátumnak tekinteni, persze bizonyos „türelmi idő” leteltével.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662A2-BCF2-43B3-89DF-BDA89CC78EB8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3232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F112A06-5EAB-42AE-880C-E24616F9F072}" type="datetimeFigureOut">
              <a:rPr lang="hu-HU" smtClean="0"/>
              <a:t>2019. 11. 14.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2B76C2F-8F8E-49A3-8935-07E8725B907A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2A06-5EAB-42AE-880C-E24616F9F072}" type="datetimeFigureOut">
              <a:rPr lang="hu-HU" smtClean="0"/>
              <a:t>2019. 11. 14.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6C2F-8F8E-49A3-8935-07E8725B90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1651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2A06-5EAB-42AE-880C-E24616F9F072}" type="datetimeFigureOut">
              <a:rPr lang="hu-HU" smtClean="0"/>
              <a:t>2019. 11. 14.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6C2F-8F8E-49A3-8935-07E8725B907A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58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2A06-5EAB-42AE-880C-E24616F9F072}" type="datetimeFigureOut">
              <a:rPr lang="hu-HU" smtClean="0"/>
              <a:t>2019. 11. 14.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6C2F-8F8E-49A3-8935-07E8725B907A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60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2A06-5EAB-42AE-880C-E24616F9F072}" type="datetimeFigureOut">
              <a:rPr lang="hu-HU" smtClean="0"/>
              <a:t>2019. 11. 14.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6C2F-8F8E-49A3-8935-07E8725B90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6496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2A06-5EAB-42AE-880C-E24616F9F072}" type="datetimeFigureOut">
              <a:rPr lang="hu-HU" smtClean="0"/>
              <a:t>2019. 11. 14.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6C2F-8F8E-49A3-8935-07E8725B907A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152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2A06-5EAB-42AE-880C-E24616F9F072}" type="datetimeFigureOut">
              <a:rPr lang="hu-HU" smtClean="0"/>
              <a:t>2019. 11. 14.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6C2F-8F8E-49A3-8935-07E8725B907A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060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2A06-5EAB-42AE-880C-E24616F9F072}" type="datetimeFigureOut">
              <a:rPr lang="hu-HU" smtClean="0"/>
              <a:t>2019. 11. 14.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6C2F-8F8E-49A3-8935-07E8725B907A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117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2A06-5EAB-42AE-880C-E24616F9F072}" type="datetimeFigureOut">
              <a:rPr lang="hu-HU" smtClean="0"/>
              <a:t>2019. 11. 14.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6C2F-8F8E-49A3-8935-07E8725B907A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721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2A06-5EAB-42AE-880C-E24616F9F072}" type="datetimeFigureOut">
              <a:rPr lang="hu-HU" smtClean="0"/>
              <a:t>2019. 11. 14.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6C2F-8F8E-49A3-8935-07E8725B90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25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2A06-5EAB-42AE-880C-E24616F9F072}" type="datetimeFigureOut">
              <a:rPr lang="hu-HU" smtClean="0"/>
              <a:t>2019. 11. 14.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6C2F-8F8E-49A3-8935-07E8725B907A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923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2A06-5EAB-42AE-880C-E24616F9F072}" type="datetimeFigureOut">
              <a:rPr lang="hu-HU" smtClean="0"/>
              <a:t>2019. 11. 14.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6C2F-8F8E-49A3-8935-07E8725B90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9007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2A06-5EAB-42AE-880C-E24616F9F072}" type="datetimeFigureOut">
              <a:rPr lang="hu-HU" smtClean="0"/>
              <a:t>2019. 11. 14.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6C2F-8F8E-49A3-8935-07E8725B907A}" type="slidenum">
              <a:rPr lang="hu-HU" smtClean="0"/>
              <a:t>‹#›</a:t>
            </a:fld>
            <a:endParaRPr lang="hu-H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064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2A06-5EAB-42AE-880C-E24616F9F072}" type="datetimeFigureOut">
              <a:rPr lang="hu-HU" smtClean="0"/>
              <a:t>2019. 11. 14.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6C2F-8F8E-49A3-8935-07E8725B907A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498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2A06-5EAB-42AE-880C-E24616F9F072}" type="datetimeFigureOut">
              <a:rPr lang="hu-HU" smtClean="0"/>
              <a:t>2019. 11. 14.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6C2F-8F8E-49A3-8935-07E8725B90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5228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2A06-5EAB-42AE-880C-E24616F9F072}" type="datetimeFigureOut">
              <a:rPr lang="hu-HU" smtClean="0"/>
              <a:t>2019. 11. 14.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6C2F-8F8E-49A3-8935-07E8725B907A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004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2A06-5EAB-42AE-880C-E24616F9F072}" type="datetimeFigureOut">
              <a:rPr lang="hu-HU" smtClean="0"/>
              <a:t>2019. 11. 14.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6C2F-8F8E-49A3-8935-07E8725B90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264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F112A06-5EAB-42AE-880C-E24616F9F072}" type="datetimeFigureOut">
              <a:rPr lang="hu-HU" smtClean="0"/>
              <a:t>2019. 11. 14.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B76C2F-8F8E-49A3-8935-07E8725B90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634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Webhelyek </a:t>
            </a:r>
            <a:r>
              <a:rPr lang="hu-HU" dirty="0" err="1"/>
              <a:t>metaadatolási</a:t>
            </a:r>
            <a:r>
              <a:rPr lang="hu-HU" dirty="0"/>
              <a:t> problémái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hu-HU" dirty="0"/>
          </a:p>
          <a:p>
            <a:r>
              <a:rPr lang="hu-HU" dirty="0"/>
              <a:t>Ilácsa Szabina</a:t>
            </a:r>
          </a:p>
          <a:p>
            <a:r>
              <a:rPr lang="hu-HU" dirty="0"/>
              <a:t>OSZK, Szabványosítási Iroda</a:t>
            </a:r>
          </a:p>
        </p:txBody>
      </p:sp>
    </p:spTree>
    <p:extLst>
      <p:ext uri="{BB962C8B-B14F-4D97-AF65-F5344CB8AC3E}">
        <p14:creationId xmlns:p14="http://schemas.microsoft.com/office/powerpoint/2010/main" val="301533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Hogyan tovább?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Következőben a modell konkrét adatokon való tesztelése</a:t>
            </a:r>
          </a:p>
          <a:p>
            <a:pPr lvl="0"/>
            <a:r>
              <a:rPr lang="hu-HU" dirty="0"/>
              <a:t>Értékelés és a szükséges módosítások elvégzése</a:t>
            </a:r>
          </a:p>
          <a:p>
            <a:pPr lvl="0"/>
            <a:r>
              <a:rPr lang="hu-HU" dirty="0"/>
              <a:t>Megfeleltetés szabványos adatcsereformátumokkal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93191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7151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264BD5D-436B-4491-A027-C0519A2A2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Webarchívum és </a:t>
            </a:r>
            <a:r>
              <a:rPr lang="hu-HU" dirty="0" err="1" smtClean="0"/>
              <a:t>metaadatok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6FB93E9-25A1-48A7-A0A2-3E7512C71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A webarchívum a webtartalmak közép- vagy hosszútávú megőrzésre szánt gyűjteménye.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 err="1"/>
              <a:t>Metaadatok</a:t>
            </a:r>
            <a:r>
              <a:rPr lang="hu-HU" dirty="0"/>
              <a:t> típusai:</a:t>
            </a:r>
          </a:p>
          <a:p>
            <a:pPr lvl="1"/>
            <a:r>
              <a:rPr lang="hu-HU" dirty="0"/>
              <a:t>Leíró</a:t>
            </a:r>
          </a:p>
          <a:p>
            <a:pPr lvl="1"/>
            <a:r>
              <a:rPr lang="hu-HU" dirty="0"/>
              <a:t>Adminisztratív</a:t>
            </a:r>
          </a:p>
          <a:p>
            <a:pPr lvl="2"/>
            <a:r>
              <a:rPr lang="hu-HU" dirty="0"/>
              <a:t>Technikai</a:t>
            </a:r>
          </a:p>
          <a:p>
            <a:pPr lvl="2"/>
            <a:r>
              <a:rPr lang="hu-HU" dirty="0"/>
              <a:t>Megőrzési</a:t>
            </a:r>
          </a:p>
          <a:p>
            <a:pPr lvl="2"/>
            <a:r>
              <a:rPr lang="hu-HU" dirty="0"/>
              <a:t>Jogi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51" y="3230869"/>
            <a:ext cx="4862146" cy="273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9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EFE382C-03C5-4864-9083-46A4ACEA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Levéltár ↔ Könyvtár</a:t>
            </a:r>
          </a:p>
        </p:txBody>
      </p:sp>
      <p:sp>
        <p:nvSpPr>
          <p:cNvPr id="8" name="Tartalom helye 7">
            <a:extLst>
              <a:ext uri="{FF2B5EF4-FFF2-40B4-BE49-F238E27FC236}">
                <a16:creationId xmlns:a16="http://schemas.microsoft.com/office/drawing/2014/main" id="{6871990E-32F0-4BB0-8ED4-713003B7E9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önmagában nem vagy csak nagyon nehezen értelmezhető, nem publikált egység</a:t>
            </a:r>
          </a:p>
          <a:p>
            <a:r>
              <a:rPr lang="hu-HU" dirty="0"/>
              <a:t>kontextus fontossága</a:t>
            </a:r>
          </a:p>
          <a:p>
            <a:r>
              <a:rPr lang="hu-HU" dirty="0"/>
              <a:t>csoportosítás és struktúra fontossága</a:t>
            </a:r>
          </a:p>
          <a:p>
            <a:r>
              <a:rPr lang="hu-HU" dirty="0"/>
              <a:t>segédletek</a:t>
            </a:r>
          </a:p>
        </p:txBody>
      </p:sp>
      <p:sp>
        <p:nvSpPr>
          <p:cNvPr id="9" name="Tartalom helye 8">
            <a:extLst>
              <a:ext uri="{FF2B5EF4-FFF2-40B4-BE49-F238E27FC236}">
                <a16:creationId xmlns:a16="http://schemas.microsoft.com/office/drawing/2014/main" id="{006002B5-6B3B-4CB7-B911-9759FCA174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/>
              <a:t>nagy példányszámú, publikált forrás</a:t>
            </a:r>
          </a:p>
          <a:p>
            <a:r>
              <a:rPr lang="hu-HU" dirty="0"/>
              <a:t>alapegység a dokumentum</a:t>
            </a:r>
          </a:p>
          <a:p>
            <a:r>
              <a:rPr lang="hu-HU" dirty="0"/>
              <a:t>a metaadatok alapján egyértelműen beazonosítható a forrás</a:t>
            </a:r>
          </a:p>
          <a:p>
            <a:r>
              <a:rPr lang="hu-HU" dirty="0"/>
              <a:t>a leírás intézményfüggetlen, </a:t>
            </a:r>
            <a:r>
              <a:rPr lang="hu-HU" dirty="0" err="1"/>
              <a:t>újrafelhasználható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0941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3346C9-486F-4B98-815C-F8C653BB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Levéltár ↔ Könyvtár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0423ED8-C631-4C0D-A5E6-327E9F2A2C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előre definiált kategóriák</a:t>
            </a:r>
          </a:p>
          <a:p>
            <a:r>
              <a:rPr lang="hu-HU" dirty="0"/>
              <a:t>szubjektív</a:t>
            </a:r>
          </a:p>
          <a:p>
            <a:r>
              <a:rPr lang="hu-HU" dirty="0"/>
              <a:t>inkább böngészhető, mint kereshető</a:t>
            </a:r>
          </a:p>
          <a:p>
            <a:r>
              <a:rPr lang="hu-HU" dirty="0"/>
              <a:t>az egyedi szint hiánya az archiváló számára is problémás lehet</a:t>
            </a:r>
          </a:p>
          <a:p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CD0674F-5DD4-4AB2-ABFE-88A21CED85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/>
              <a:t>többszempontú kereshetőség</a:t>
            </a:r>
          </a:p>
          <a:p>
            <a:r>
              <a:rPr lang="hu-HU" dirty="0"/>
              <a:t>saját „kategóriát” hozhatunk létre</a:t>
            </a:r>
          </a:p>
          <a:p>
            <a:r>
              <a:rPr lang="hu-HU" dirty="0"/>
              <a:t>több információ</a:t>
            </a:r>
          </a:p>
          <a:p>
            <a:r>
              <a:rPr lang="hu-HU" dirty="0"/>
              <a:t>nagy mennyiségű anyag feldolgozása problémás</a:t>
            </a:r>
          </a:p>
        </p:txBody>
      </p:sp>
    </p:spTree>
    <p:extLst>
      <p:ext uri="{BB962C8B-B14F-4D97-AF65-F5344CB8AC3E}">
        <p14:creationId xmlns:p14="http://schemas.microsoft.com/office/powerpoint/2010/main" val="361703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Milyen kategóriák vannak az MIÁ-</a:t>
            </a:r>
            <a:r>
              <a:rPr lang="hu-HU" dirty="0" err="1"/>
              <a:t>ban</a:t>
            </a:r>
            <a:r>
              <a:rPr lang="hu-HU" dirty="0"/>
              <a:t>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b="1" dirty="0"/>
              <a:t>Gyűjtemény</a:t>
            </a:r>
          </a:p>
          <a:p>
            <a:pPr lvl="1" algn="just"/>
            <a:r>
              <a:rPr lang="hu-HU" b="1" dirty="0"/>
              <a:t>tematikus</a:t>
            </a:r>
            <a:r>
              <a:rPr lang="hu-HU" dirty="0"/>
              <a:t> - a válogatás alapja valamilyen témakör, szakterület, művészeti ág, műfaj, intézménytípus</a:t>
            </a:r>
          </a:p>
          <a:p>
            <a:pPr lvl="1" algn="just"/>
            <a:r>
              <a:rPr lang="hu-HU" b="1" dirty="0"/>
              <a:t>esemény-alapú</a:t>
            </a:r>
            <a:r>
              <a:rPr lang="hu-HU" dirty="0"/>
              <a:t> - a válogatás alapja valamilyen rendezvény, országos vagy nemzetközi szintű esemény/eseménysorozat, évforduló, katasztrófa vagy egyéb vészhelyzet, botrány (ezen kívül máshol is mentenek csak részleteket?)</a:t>
            </a:r>
          </a:p>
          <a:p>
            <a:pPr lvl="1" algn="just"/>
            <a:r>
              <a:rPr lang="hu-HU" b="1" dirty="0"/>
              <a:t>intézmény-alapú</a:t>
            </a:r>
            <a:r>
              <a:rPr lang="hu-HU" dirty="0"/>
              <a:t> - a válogatás köre egy adott intézmény/szervezet/cég/csoport saját online tartalmaira és/vagy a róla szóló webhelyekre/weboldalakra terjed ki</a:t>
            </a:r>
          </a:p>
          <a:p>
            <a:pPr lvl="1" algn="just"/>
            <a:r>
              <a:rPr lang="hu-HU" b="1" dirty="0"/>
              <a:t>személy-alapú</a:t>
            </a:r>
            <a:r>
              <a:rPr lang="hu-HU" dirty="0"/>
              <a:t> - a válogatás köre egy vagy néhány személy saját online tartalmaira és/vagy a róla/róluk szóló webhelyekre/weboldalakra terjed ki</a:t>
            </a:r>
          </a:p>
          <a:p>
            <a:pPr lvl="1" algn="just"/>
            <a:r>
              <a:rPr lang="hu-HU" b="1" dirty="0"/>
              <a:t>földrajzi hely-alapú </a:t>
            </a:r>
            <a:r>
              <a:rPr lang="hu-HU" dirty="0"/>
              <a:t>- a válogatás köre egy jelenlegi vagy múltbeli földrajzi/közigazgatási egységgel vagy annak valamely elemével kapcsolatos webhelyekre/weboldalakra terjed ki</a:t>
            </a:r>
          </a:p>
          <a:p>
            <a:pPr lvl="1" algn="just"/>
            <a:r>
              <a:rPr lang="hu-HU" b="1" dirty="0"/>
              <a:t>vegyes</a:t>
            </a:r>
            <a:r>
              <a:rPr lang="hu-HU" dirty="0"/>
              <a:t> - a válogatásnál valamilyen egyéb szempont volt a lényeg és ezért a részgyűjtemény nem kötődik egy adott fogalomhoz vagy dologhoz</a:t>
            </a:r>
          </a:p>
          <a:p>
            <a:pPr lvl="1" algn="just"/>
            <a:r>
              <a:rPr lang="hu-HU" b="1" dirty="0" err="1"/>
              <a:t>domain</a:t>
            </a:r>
            <a:r>
              <a:rPr lang="hu-HU" b="1" dirty="0"/>
              <a:t> szintű </a:t>
            </a:r>
            <a:r>
              <a:rPr lang="hu-HU" dirty="0"/>
              <a:t>- az aratás a .hu </a:t>
            </a:r>
            <a:r>
              <a:rPr lang="hu-HU" dirty="0" err="1"/>
              <a:t>domain</a:t>
            </a:r>
            <a:r>
              <a:rPr lang="hu-HU" dirty="0"/>
              <a:t> jelentős részére terjed ki, más válogatási szempont nincs</a:t>
            </a:r>
          </a:p>
          <a:p>
            <a:r>
              <a:rPr lang="hu-HU" b="1" dirty="0"/>
              <a:t>Egyedi webhely</a:t>
            </a:r>
          </a:p>
        </p:txBody>
      </p:sp>
    </p:spTree>
    <p:extLst>
      <p:ext uri="{BB962C8B-B14F-4D97-AF65-F5344CB8AC3E}">
        <p14:creationId xmlns:p14="http://schemas.microsoft.com/office/powerpoint/2010/main" val="388764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278CEBBB-2FD0-4131-A1E3-5574874ADB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24254"/>
            <a:ext cx="10119945" cy="5583115"/>
          </a:xfrm>
        </p:spPr>
      </p:pic>
    </p:spTree>
    <p:extLst>
      <p:ext uri="{BB962C8B-B14F-4D97-AF65-F5344CB8AC3E}">
        <p14:creationId xmlns:p14="http://schemas.microsoft.com/office/powerpoint/2010/main" val="205699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78ED9D5-F103-4D89-ACD5-1EF82E0EA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Webarchiválás LRM-es megközelítésben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1E53C62-F7E1-446F-BD7D-BFE599D53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2 forrás (aktív oldal, archív oldal)</a:t>
            </a:r>
          </a:p>
          <a:p>
            <a:endParaRPr lang="hu-HU" dirty="0"/>
          </a:p>
          <a:p>
            <a:r>
              <a:rPr lang="hu-HU" dirty="0" smtClean="0"/>
              <a:t>Azonos kifejezési forma 2 megjelenési formája?</a:t>
            </a:r>
          </a:p>
          <a:p>
            <a:r>
              <a:rPr lang="hu-HU" dirty="0" smtClean="0"/>
              <a:t>Kifejezési forma definíciója: A </a:t>
            </a:r>
            <a:r>
              <a:rPr lang="hu-HU" dirty="0"/>
              <a:t>szellemi vagy művészi tartalmat hordozó jelek sajátos </a:t>
            </a:r>
            <a:r>
              <a:rPr lang="hu-HU" dirty="0" smtClean="0"/>
              <a:t>kombinációja</a:t>
            </a:r>
          </a:p>
          <a:p>
            <a:endParaRPr lang="hu-HU" dirty="0" smtClean="0"/>
          </a:p>
          <a:p>
            <a:r>
              <a:rPr lang="hu-HU" dirty="0" smtClean="0"/>
              <a:t>2 külön mű?</a:t>
            </a:r>
            <a:endParaRPr lang="hu-HU" dirty="0"/>
          </a:p>
          <a:p>
            <a:r>
              <a:rPr lang="hu-HU" dirty="0" smtClean="0"/>
              <a:t>Mű definíciója: Egy </a:t>
            </a:r>
            <a:r>
              <a:rPr lang="hu-HU" dirty="0"/>
              <a:t>önálló alkotás szellemi vagy művészi tartalma</a:t>
            </a:r>
          </a:p>
        </p:txBody>
      </p:sp>
    </p:spTree>
    <p:extLst>
      <p:ext uri="{BB962C8B-B14F-4D97-AF65-F5344CB8AC3E}">
        <p14:creationId xmlns:p14="http://schemas.microsoft.com/office/powerpoint/2010/main" val="77432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5585DB-0BF1-4F60-944B-4BCA5EEEF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csináltunk eddig?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2AD8C5A-BE4F-4EB3-9338-C81F783FD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u-HU" dirty="0"/>
              <a:t>A leíró szekcióba nem passzoló adatok áthelyezése</a:t>
            </a:r>
          </a:p>
          <a:p>
            <a:pPr lvl="0"/>
            <a:r>
              <a:rPr lang="hu-HU" dirty="0"/>
              <a:t>A meglévő adatok aktív/archív oldalhoz tartozásuk szétválasztása és ezen belül WEMI szintekhez sorolása</a:t>
            </a:r>
          </a:p>
          <a:p>
            <a:pPr lvl="0"/>
            <a:r>
              <a:rPr lang="hu-HU" dirty="0"/>
              <a:t>RDA megfelelő szinthez tartozó egyéb elemeinek áttekintése, használhatóságának </a:t>
            </a:r>
            <a:r>
              <a:rPr lang="hu-HU" dirty="0" smtClean="0"/>
              <a:t>megvitatása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5635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Milyen problémák merültek fel?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Nem egyértelmű határ a különböző típusú </a:t>
            </a:r>
            <a:r>
              <a:rPr lang="hu-HU" dirty="0" err="1"/>
              <a:t>metaadatok</a:t>
            </a:r>
            <a:r>
              <a:rPr lang="hu-HU" dirty="0"/>
              <a:t> között</a:t>
            </a:r>
          </a:p>
          <a:p>
            <a:r>
              <a:rPr lang="hu-HU" dirty="0"/>
              <a:t>Nincsenek nemzetközileg kiforrott jógyakorlatok</a:t>
            </a:r>
          </a:p>
          <a:p>
            <a:r>
              <a:rPr lang="hu-HU" dirty="0"/>
              <a:t>Folyamatos az </a:t>
            </a:r>
            <a:r>
              <a:rPr lang="hu-HU" dirty="0" smtClean="0"/>
              <a:t>analógiakeresés</a:t>
            </a:r>
          </a:p>
          <a:p>
            <a:pPr lvl="1"/>
            <a:r>
              <a:rPr lang="hu-HU" dirty="0" smtClean="0"/>
              <a:t>Milyen jellegű a forrás?</a:t>
            </a:r>
          </a:p>
          <a:p>
            <a:pPr lvl="1"/>
            <a:r>
              <a:rPr lang="hu-HU" dirty="0" smtClean="0"/>
              <a:t>Milyen funkciót tölt be az adott adatelem a forrásnál?</a:t>
            </a:r>
          </a:p>
          <a:p>
            <a:pPr lvl="1"/>
            <a:r>
              <a:rPr lang="hu-HU" dirty="0" smtClean="0"/>
              <a:t>Alkalmazható-e ez az adatelem erre a forrásra?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625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ku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u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u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1956</TotalTime>
  <Words>1936</Words>
  <Application>Microsoft Office PowerPoint</Application>
  <PresentationFormat>Szélesvásznú</PresentationFormat>
  <Paragraphs>159</Paragraphs>
  <Slides>11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Times New Roman</vt:lpstr>
      <vt:lpstr>Organikus</vt:lpstr>
      <vt:lpstr>Webhelyek metaadatolási problémái</vt:lpstr>
      <vt:lpstr>Webarchívum és metaadatok</vt:lpstr>
      <vt:lpstr>Levéltár ↔ Könyvtár</vt:lpstr>
      <vt:lpstr>Levéltár ↔ Könyvtár</vt:lpstr>
      <vt:lpstr>Milyen kategóriák vannak az MIÁ-ban?</vt:lpstr>
      <vt:lpstr>PowerPoint-bemutató</vt:lpstr>
      <vt:lpstr>Webarchiválás LRM-es megközelítésben</vt:lpstr>
      <vt:lpstr>Mit csináltunk eddig?</vt:lpstr>
      <vt:lpstr>Milyen problémák merültek fel?</vt:lpstr>
      <vt:lpstr>Hogyan tovább?</vt:lpstr>
      <vt:lpstr>Köszönöm a figyelmet!</vt:lpstr>
    </vt:vector>
  </TitlesOfParts>
  <Company>Országos Széchényi Könyvtár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Webhelyek metaadatolási problémái</dc:title>
  <dc:creator>Ilácsa Szabina</dc:creator>
  <cp:lastModifiedBy>Visky Ákos László</cp:lastModifiedBy>
  <cp:revision>30</cp:revision>
  <dcterms:created xsi:type="dcterms:W3CDTF">2019-11-05T12:58:31Z</dcterms:created>
  <dcterms:modified xsi:type="dcterms:W3CDTF">2019-11-14T15:41:06Z</dcterms:modified>
</cp:coreProperties>
</file>