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7" r:id="rId7"/>
    <p:sldId id="261" r:id="rId8"/>
    <p:sldId id="264" r:id="rId9"/>
    <p:sldId id="279" r:id="rId10"/>
    <p:sldId id="268" r:id="rId11"/>
    <p:sldId id="267" r:id="rId12"/>
    <p:sldId id="269" r:id="rId13"/>
    <p:sldId id="262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66" r:id="rId23"/>
    <p:sldId id="265" r:id="rId24"/>
    <p:sldId id="276" r:id="rId2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55AE70F-4B9F-B54C-B0FF-636FF0DAF84F}">
          <p14:sldIdLst>
            <p14:sldId id="256"/>
            <p14:sldId id="257"/>
            <p14:sldId id="258"/>
            <p14:sldId id="260"/>
            <p14:sldId id="259"/>
            <p14:sldId id="277"/>
            <p14:sldId id="261"/>
            <p14:sldId id="264"/>
            <p14:sldId id="279"/>
            <p14:sldId id="268"/>
            <p14:sldId id="267"/>
            <p14:sldId id="269"/>
            <p14:sldId id="262"/>
            <p14:sldId id="263"/>
            <p14:sldId id="270"/>
            <p14:sldId id="271"/>
            <p14:sldId id="272"/>
            <p14:sldId id="273"/>
            <p14:sldId id="274"/>
          </p14:sldIdLst>
        </p14:section>
        <p14:section name="Abschnitt ohne Titel" id="{055D6F63-B7F2-BD4D-A632-30BC32EAC65A}">
          <p14:sldIdLst>
            <p14:sldId id="275"/>
            <p14:sldId id="278"/>
            <p14:sldId id="266"/>
            <p14:sldId id="26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9860" autoAdjust="0"/>
  </p:normalViewPr>
  <p:slideViewPr>
    <p:cSldViewPr snapToGrid="0" snapToObjects="1">
      <p:cViewPr varScale="1">
        <p:scale>
          <a:sx n="97" d="100"/>
          <a:sy n="97" d="100"/>
        </p:scale>
        <p:origin x="-8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0E4-F623-CE47-8287-1E5A70B3F3F2}" type="datetimeFigureOut">
              <a:rPr lang="de-DE" smtClean="0"/>
              <a:t>13/10/17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238E-44B9-5D4F-A184-9C19A9FE7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17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Mastertextformat bearbeiten</a:t>
            </a:r>
          </a:p>
          <a:p>
            <a:pPr lvl="1"/>
            <a:r>
              <a:rPr lang="hu-HU" smtClean="0"/>
              <a:t>Zweite Ebene</a:t>
            </a:r>
          </a:p>
          <a:p>
            <a:pPr lvl="2"/>
            <a:r>
              <a:rPr lang="hu-HU" smtClean="0"/>
              <a:t>Dritte Ebene</a:t>
            </a:r>
          </a:p>
          <a:p>
            <a:pPr lvl="3"/>
            <a:r>
              <a:rPr lang="hu-HU" smtClean="0"/>
              <a:t>Vierte Ebene</a:t>
            </a:r>
          </a:p>
          <a:p>
            <a:pPr lvl="4"/>
            <a:r>
              <a:rPr lang="hu-HU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0E4-F623-CE47-8287-1E5A70B3F3F2}" type="datetimeFigureOut">
              <a:rPr lang="de-DE" smtClean="0"/>
              <a:t>13/10/17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238E-44B9-5D4F-A184-9C19A9FE7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14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Mastertextformat bearbeiten</a:t>
            </a:r>
          </a:p>
          <a:p>
            <a:pPr lvl="1"/>
            <a:r>
              <a:rPr lang="hu-HU" smtClean="0"/>
              <a:t>Zweite Ebene</a:t>
            </a:r>
          </a:p>
          <a:p>
            <a:pPr lvl="2"/>
            <a:r>
              <a:rPr lang="hu-HU" smtClean="0"/>
              <a:t>Dritte Ebene</a:t>
            </a:r>
          </a:p>
          <a:p>
            <a:pPr lvl="3"/>
            <a:r>
              <a:rPr lang="hu-HU" smtClean="0"/>
              <a:t>Vierte Ebene</a:t>
            </a:r>
          </a:p>
          <a:p>
            <a:pPr lvl="4"/>
            <a:r>
              <a:rPr lang="hu-HU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0E4-F623-CE47-8287-1E5A70B3F3F2}" type="datetimeFigureOut">
              <a:rPr lang="de-DE" smtClean="0"/>
              <a:t>13/10/17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238E-44B9-5D4F-A184-9C19A9FE7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60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0E4-F623-CE47-8287-1E5A70B3F3F2}" type="datetimeFigureOut">
              <a:rPr lang="de-DE" smtClean="0"/>
              <a:t>13/10/17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238E-44B9-5D4F-A184-9C19A9FE7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61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0E4-F623-CE47-8287-1E5A70B3F3F2}" type="datetimeFigureOut">
              <a:rPr lang="de-DE" smtClean="0"/>
              <a:t>13/10/17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238E-44B9-5D4F-A184-9C19A9FE7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19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Mastertextformat bearbeiten</a:t>
            </a:r>
          </a:p>
          <a:p>
            <a:pPr lvl="1"/>
            <a:r>
              <a:rPr lang="hu-HU" smtClean="0"/>
              <a:t>Zweite Ebene</a:t>
            </a:r>
          </a:p>
          <a:p>
            <a:pPr lvl="2"/>
            <a:r>
              <a:rPr lang="hu-HU" smtClean="0"/>
              <a:t>Dritte Ebene</a:t>
            </a:r>
          </a:p>
          <a:p>
            <a:pPr lvl="3"/>
            <a:r>
              <a:rPr lang="hu-HU" smtClean="0"/>
              <a:t>Vierte Ebene</a:t>
            </a:r>
          </a:p>
          <a:p>
            <a:pPr lvl="4"/>
            <a:r>
              <a:rPr lang="hu-HU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Mastertextformat bearbeiten</a:t>
            </a:r>
          </a:p>
          <a:p>
            <a:pPr lvl="1"/>
            <a:r>
              <a:rPr lang="hu-HU" smtClean="0"/>
              <a:t>Zweite Ebene</a:t>
            </a:r>
          </a:p>
          <a:p>
            <a:pPr lvl="2"/>
            <a:r>
              <a:rPr lang="hu-HU" smtClean="0"/>
              <a:t>Dritte Ebene</a:t>
            </a:r>
          </a:p>
          <a:p>
            <a:pPr lvl="3"/>
            <a:r>
              <a:rPr lang="hu-HU" smtClean="0"/>
              <a:t>Vierte Ebene</a:t>
            </a:r>
          </a:p>
          <a:p>
            <a:pPr lvl="4"/>
            <a:r>
              <a:rPr lang="hu-HU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0E4-F623-CE47-8287-1E5A70B3F3F2}" type="datetimeFigureOut">
              <a:rPr lang="de-DE" smtClean="0"/>
              <a:t>13/10/17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238E-44B9-5D4F-A184-9C19A9FE7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76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Mastertextformat bearbeiten</a:t>
            </a:r>
          </a:p>
          <a:p>
            <a:pPr lvl="1"/>
            <a:r>
              <a:rPr lang="hu-HU" smtClean="0"/>
              <a:t>Zweite Ebene</a:t>
            </a:r>
          </a:p>
          <a:p>
            <a:pPr lvl="2"/>
            <a:r>
              <a:rPr lang="hu-HU" smtClean="0"/>
              <a:t>Dritte Ebene</a:t>
            </a:r>
          </a:p>
          <a:p>
            <a:pPr lvl="3"/>
            <a:r>
              <a:rPr lang="hu-HU" smtClean="0"/>
              <a:t>Vierte Ebene</a:t>
            </a:r>
          </a:p>
          <a:p>
            <a:pPr lvl="4"/>
            <a:r>
              <a:rPr lang="hu-HU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Mastertextformat bearbeiten</a:t>
            </a:r>
          </a:p>
          <a:p>
            <a:pPr lvl="1"/>
            <a:r>
              <a:rPr lang="hu-HU" smtClean="0"/>
              <a:t>Zweite Ebene</a:t>
            </a:r>
          </a:p>
          <a:p>
            <a:pPr lvl="2"/>
            <a:r>
              <a:rPr lang="hu-HU" smtClean="0"/>
              <a:t>Dritte Ebene</a:t>
            </a:r>
          </a:p>
          <a:p>
            <a:pPr lvl="3"/>
            <a:r>
              <a:rPr lang="hu-HU" smtClean="0"/>
              <a:t>Vierte Ebene</a:t>
            </a:r>
          </a:p>
          <a:p>
            <a:pPr lvl="4"/>
            <a:r>
              <a:rPr lang="hu-HU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0E4-F623-CE47-8287-1E5A70B3F3F2}" type="datetimeFigureOut">
              <a:rPr lang="de-DE" smtClean="0"/>
              <a:t>13/10/17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238E-44B9-5D4F-A184-9C19A9FE7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02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0E4-F623-CE47-8287-1E5A70B3F3F2}" type="datetimeFigureOut">
              <a:rPr lang="de-DE" smtClean="0"/>
              <a:t>13/10/17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238E-44B9-5D4F-A184-9C19A9FE7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64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0E4-F623-CE47-8287-1E5A70B3F3F2}" type="datetimeFigureOut">
              <a:rPr lang="de-DE" smtClean="0"/>
              <a:t>13/10/17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238E-44B9-5D4F-A184-9C19A9FE7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52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Mastertextformat bearbeiten</a:t>
            </a:r>
          </a:p>
          <a:p>
            <a:pPr lvl="1"/>
            <a:r>
              <a:rPr lang="hu-HU" smtClean="0"/>
              <a:t>Zweite Ebene</a:t>
            </a:r>
          </a:p>
          <a:p>
            <a:pPr lvl="2"/>
            <a:r>
              <a:rPr lang="hu-HU" smtClean="0"/>
              <a:t>Dritte Ebene</a:t>
            </a:r>
          </a:p>
          <a:p>
            <a:pPr lvl="3"/>
            <a:r>
              <a:rPr lang="hu-HU" smtClean="0"/>
              <a:t>Vierte Ebene</a:t>
            </a:r>
          </a:p>
          <a:p>
            <a:pPr lvl="4"/>
            <a:r>
              <a:rPr lang="hu-HU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0E4-F623-CE47-8287-1E5A70B3F3F2}" type="datetimeFigureOut">
              <a:rPr lang="de-DE" smtClean="0"/>
              <a:t>13/10/17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238E-44B9-5D4F-A184-9C19A9FE7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36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0E4-F623-CE47-8287-1E5A70B3F3F2}" type="datetimeFigureOut">
              <a:rPr lang="de-DE" smtClean="0"/>
              <a:t>13/10/17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238E-44B9-5D4F-A184-9C19A9FE7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38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Mastertextformat bearbeiten</a:t>
            </a:r>
          </a:p>
          <a:p>
            <a:pPr lvl="1"/>
            <a:r>
              <a:rPr lang="hu-HU" smtClean="0"/>
              <a:t>Zweite Ebene</a:t>
            </a:r>
          </a:p>
          <a:p>
            <a:pPr lvl="2"/>
            <a:r>
              <a:rPr lang="hu-HU" smtClean="0"/>
              <a:t>Dritte Ebene</a:t>
            </a:r>
          </a:p>
          <a:p>
            <a:pPr lvl="3"/>
            <a:r>
              <a:rPr lang="hu-HU" smtClean="0"/>
              <a:t>Vierte Ebene</a:t>
            </a:r>
          </a:p>
          <a:p>
            <a:pPr lvl="4"/>
            <a:r>
              <a:rPr lang="hu-HU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700E4-F623-CE47-8287-1E5A70B3F3F2}" type="datetimeFigureOut">
              <a:rPr lang="de-DE" smtClean="0"/>
              <a:t>13/10/17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F238E-44B9-5D4F-A184-9C19A9FE77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10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ampis@petabyte-research.hu" TargetMode="External"/><Relationship Id="rId3" Type="http://schemas.openxmlformats.org/officeDocument/2006/relationships/hyperlink" Target="mailto:gk@hps.elte.h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web.petabyte-research.org/wordcloud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hu/slide/2647111/" TargetMode="External"/><Relationship Id="rId4" Type="http://schemas.openxmlformats.org/officeDocument/2006/relationships/hyperlink" Target="http://www.mtakszi.iif.hu/docs/esemenyek/Kampis%20Prez.ppt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ginfocom.hu/uploads/coginfocom2013/Program_CogInfoCom_2013_final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://www.petabyte-research.org" TargetMode="External"/><Relationship Id="rId5" Type="http://schemas.openxmlformats.org/officeDocument/2006/relationships/hyperlink" Target="http://www.futurict.szte.hu" TargetMode="External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kosztaly.oszk.hu/mia/MIA_wiki.html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eb.petabyte-research.org/sitelist/academic-sites.php" TargetMode="External"/><Relationship Id="rId4" Type="http://schemas.openxmlformats.org/officeDocument/2006/relationships/hyperlink" Target="http://web.petabyte-research.org/summary/academic-sites.php" TargetMode="External"/><Relationship Id="rId5" Type="http://schemas.openxmlformats.org/officeDocument/2006/relationships/hyperlink" Target="http://web.petabyte-research.org/mia/" TargetMode="External"/><Relationship Id="rId6" Type="http://schemas.openxmlformats.org/officeDocument/2006/relationships/hyperlink" Target="http://web.petabyte-research.org/sitelist/news.php" TargetMode="Externa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tabyte-research.or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eb.petabyte-research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 MIA </a:t>
            </a:r>
            <a:r>
              <a:rPr lang="de-DE" dirty="0" err="1"/>
              <a:t>pilot</a:t>
            </a:r>
            <a:r>
              <a:rPr lang="de-DE" dirty="0"/>
              <a:t> </a:t>
            </a:r>
            <a:r>
              <a:rPr lang="de-DE" dirty="0" err="1"/>
              <a:t>rövid</a:t>
            </a:r>
            <a:r>
              <a:rPr lang="de-DE" dirty="0"/>
              <a:t> </a:t>
            </a:r>
            <a:r>
              <a:rPr lang="de-DE" dirty="0" err="1" smtClean="0"/>
              <a:t>bemutatása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(2013-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2016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Kampis György</a:t>
            </a:r>
          </a:p>
          <a:p>
            <a:r>
              <a:rPr lang="de-DE" dirty="0" err="1" smtClean="0"/>
              <a:t>PetaByte</a:t>
            </a:r>
            <a:r>
              <a:rPr lang="de-DE" dirty="0" smtClean="0"/>
              <a:t> </a:t>
            </a:r>
            <a:r>
              <a:rPr lang="de-DE" dirty="0" err="1" smtClean="0"/>
              <a:t>Kft</a:t>
            </a:r>
            <a:r>
              <a:rPr lang="de-DE" dirty="0" smtClean="0"/>
              <a:t>. ; </a:t>
            </a:r>
            <a:r>
              <a:rPr lang="de-DE" dirty="0" err="1" smtClean="0"/>
              <a:t>egy.tan</a:t>
            </a:r>
            <a:r>
              <a:rPr lang="de-DE" dirty="0" smtClean="0"/>
              <a:t>., ELTE TTK</a:t>
            </a:r>
          </a:p>
          <a:p>
            <a:r>
              <a:rPr lang="de-DE" dirty="0" smtClean="0">
                <a:hlinkClick r:id="rId2"/>
              </a:rPr>
              <a:t>kampis@petabyte-research.hu</a:t>
            </a:r>
            <a:r>
              <a:rPr lang="de-DE" dirty="0" smtClean="0"/>
              <a:t>, </a:t>
            </a:r>
            <a:r>
              <a:rPr lang="de-DE" dirty="0" smtClean="0">
                <a:hlinkClick r:id="rId3"/>
              </a:rPr>
              <a:t>gk@hps.elte.hu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Adatok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1697" cy="4525963"/>
          </a:xfrm>
        </p:spPr>
        <p:txBody>
          <a:bodyPr>
            <a:normAutofit fontScale="85000" lnSpcReduction="10000"/>
          </a:bodyPr>
          <a:lstStyle/>
          <a:p>
            <a:pPr marL="342720" indent="-342720">
              <a:buClr>
                <a:srgbClr val="000000"/>
              </a:buClr>
            </a:pPr>
            <a:r>
              <a:rPr lang="hu-H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Az egyetemek és főiskolák anyaga </a:t>
            </a:r>
            <a:r>
              <a:rPr lang="en-US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53GB, </a:t>
            </a:r>
            <a:r>
              <a:rPr lang="hu-H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ebből a különböző szöveges formátumok</a:t>
            </a:r>
            <a:r>
              <a:rPr lang="en-US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(html, doc, </a:t>
            </a:r>
            <a:r>
              <a:rPr lang="en-US" sz="35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docx</a:t>
            </a:r>
            <a:r>
              <a:rPr lang="en-US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rtf, </a:t>
            </a:r>
            <a:r>
              <a:rPr lang="en-US" sz="35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pdf</a:t>
            </a:r>
            <a:r>
              <a:rPr lang="en-US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35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ps</a:t>
            </a:r>
            <a:r>
              <a:rPr lang="en-US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r>
              <a:rPr lang="hu-H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n-US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36GB. </a:t>
            </a:r>
            <a:endParaRPr lang="hu-HU" sz="35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>
              <a:buClr>
                <a:srgbClr val="000000"/>
              </a:buClr>
            </a:pPr>
            <a:r>
              <a:rPr lang="hu-H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Az </a:t>
            </a:r>
            <a:r>
              <a:rPr lang="hu-H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MTA kutatóintézetei anyagának teljes másolata </a:t>
            </a:r>
            <a:r>
              <a:rPr lang="en-US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33GB, </a:t>
            </a:r>
            <a:r>
              <a:rPr lang="hu-H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ebből a szöveg </a:t>
            </a:r>
            <a:r>
              <a:rPr lang="en-US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5GB</a:t>
            </a:r>
            <a:r>
              <a:rPr lang="en-US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r>
              <a:rPr lang="hu-H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Átlagos </a:t>
            </a:r>
            <a:r>
              <a:rPr lang="hu-H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méret</a:t>
            </a:r>
            <a:r>
              <a:rPr lang="de-DE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974 MB per</a:t>
            </a:r>
            <a:r>
              <a:rPr lang="hu-H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 </a:t>
            </a:r>
            <a:r>
              <a:rPr lang="de-DE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de-DE" sz="35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medi</a:t>
            </a:r>
            <a:r>
              <a:rPr lang="hu-H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á</a:t>
            </a:r>
            <a:r>
              <a:rPr lang="de-DE" sz="35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de-DE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137 MB)</a:t>
            </a:r>
            <a:endParaRPr lang="hu-HU" sz="3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>
              <a:buClr>
                <a:srgbClr val="000000"/>
              </a:buClr>
            </a:pPr>
            <a:r>
              <a:rPr lang="hu-H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Átlagos szövegméret</a:t>
            </a:r>
            <a:r>
              <a:rPr lang="de-DE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474 MB per</a:t>
            </a:r>
            <a:r>
              <a:rPr lang="hu-H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u-H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 </a:t>
            </a:r>
            <a:r>
              <a:rPr lang="de-DE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de-DE" sz="35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medi</a:t>
            </a:r>
            <a:r>
              <a:rPr lang="hu-H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á</a:t>
            </a:r>
            <a:r>
              <a:rPr lang="de-DE" sz="35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de-DE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47 MB)</a:t>
            </a:r>
            <a:endParaRPr lang="hu-HU" sz="3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>
              <a:buClr>
                <a:srgbClr val="000000"/>
              </a:buClr>
            </a:pPr>
            <a:r>
              <a:rPr lang="hu-H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Az adatok eloszlása „nagyjából” a hatványtörvényt követi </a:t>
            </a:r>
            <a:r>
              <a:rPr lang="hu-H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(i.e. </a:t>
            </a:r>
            <a:r>
              <a:rPr lang="de-DE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„</a:t>
            </a:r>
            <a:r>
              <a:rPr lang="de-DE" sz="35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szokott</a:t>
            </a:r>
            <a:r>
              <a:rPr lang="de-DE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“</a:t>
            </a:r>
            <a:r>
              <a:rPr lang="hu-H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erősen </a:t>
            </a:r>
            <a:r>
              <a:rPr lang="hu-H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ferde eloszlású) </a:t>
            </a:r>
          </a:p>
        </p:txBody>
      </p:sp>
    </p:spTree>
    <p:extLst>
      <p:ext uri="{BB962C8B-B14F-4D97-AF65-F5344CB8AC3E}">
        <p14:creationId xmlns:p14="http://schemas.microsoft.com/office/powerpoint/2010/main" val="196919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Adatok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Bild 4" descr="Macintosh HD:Users:kampis:Downloads:UNI meret.png"/>
          <p:cNvPicPr/>
          <p:nvPr/>
        </p:nvPicPr>
        <p:blipFill>
          <a:blip r:embed="rId2"/>
          <a:stretch/>
        </p:blipFill>
        <p:spPr>
          <a:xfrm>
            <a:off x="1834234" y="1221299"/>
            <a:ext cx="6731280" cy="273672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1834594" y="3958019"/>
            <a:ext cx="6730920" cy="2360520"/>
          </a:xfrm>
          <a:prstGeom prst="rect">
            <a:avLst/>
          </a:prstGeom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284411" y="5946609"/>
            <a:ext cx="154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MTA </a:t>
            </a:r>
            <a:r>
              <a:rPr lang="de-DE" dirty="0" err="1" smtClean="0"/>
              <a:t>intézetek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19851" y="3598608"/>
            <a:ext cx="81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Összes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312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Adatok</a:t>
            </a:r>
            <a:endParaRPr lang="de-DE" dirty="0"/>
          </a:p>
        </p:txBody>
      </p:sp>
      <p:pic>
        <p:nvPicPr>
          <p:cNvPr id="4" name="Picture 2"/>
          <p:cNvPicPr/>
          <p:nvPr/>
        </p:nvPicPr>
        <p:blipFill>
          <a:blip r:embed="rId2"/>
          <a:stretch/>
        </p:blipFill>
        <p:spPr>
          <a:xfrm>
            <a:off x="1853782" y="3996546"/>
            <a:ext cx="5961240" cy="2592360"/>
          </a:xfrm>
          <a:prstGeom prst="rect">
            <a:avLst/>
          </a:prstGeom>
          <a:ln>
            <a:noFill/>
          </a:ln>
        </p:spPr>
      </p:pic>
      <p:pic>
        <p:nvPicPr>
          <p:cNvPr id="5" name="Picture 3"/>
          <p:cNvPicPr/>
          <p:nvPr/>
        </p:nvPicPr>
        <p:blipFill>
          <a:blip r:embed="rId3"/>
          <a:stretch/>
        </p:blipFill>
        <p:spPr>
          <a:xfrm>
            <a:off x="1853782" y="1312026"/>
            <a:ext cx="5961240" cy="2684520"/>
          </a:xfrm>
          <a:prstGeom prst="rect">
            <a:avLst/>
          </a:prstGeom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303959" y="6215738"/>
            <a:ext cx="154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MTA </a:t>
            </a:r>
            <a:r>
              <a:rPr lang="de-DE" dirty="0" err="1" smtClean="0"/>
              <a:t>intézetek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39399" y="3627849"/>
            <a:ext cx="81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Összes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1797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Szófelhők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50" y="1713854"/>
            <a:ext cx="7309310" cy="471367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028634" y="1218001"/>
            <a:ext cx="454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hlinkClick r:id="rId3"/>
              </a:rPr>
              <a:t>http://web.petabyte-research.org/wordcloud/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7261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</a:t>
            </a:r>
            <a:r>
              <a:rPr lang="de-DE" dirty="0" err="1" smtClean="0"/>
              <a:t>rexit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58" y="1286791"/>
            <a:ext cx="8250881" cy="55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4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Tartalmi</a:t>
            </a:r>
            <a:r>
              <a:rPr lang="de-DE" dirty="0" smtClean="0"/>
              <a:t> </a:t>
            </a:r>
            <a:r>
              <a:rPr lang="de-DE" dirty="0" err="1" smtClean="0"/>
              <a:t>elemzés</a:t>
            </a:r>
            <a:r>
              <a:rPr lang="de-DE" dirty="0" smtClean="0"/>
              <a:t>: </a:t>
            </a:r>
            <a:r>
              <a:rPr lang="de-DE" dirty="0" err="1" smtClean="0"/>
              <a:t>trendek</a:t>
            </a:r>
            <a:endParaRPr lang="de-DE" dirty="0"/>
          </a:p>
        </p:txBody>
      </p:sp>
      <p:pic>
        <p:nvPicPr>
          <p:cNvPr id="4" name="Bild 3"/>
          <p:cNvPicPr/>
          <p:nvPr/>
        </p:nvPicPr>
        <p:blipFill>
          <a:blip r:embed="rId2"/>
          <a:stretch/>
        </p:blipFill>
        <p:spPr>
          <a:xfrm>
            <a:off x="972000" y="1537200"/>
            <a:ext cx="7200000" cy="4798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787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Tartalmi</a:t>
            </a:r>
            <a:r>
              <a:rPr lang="de-DE" dirty="0"/>
              <a:t> </a:t>
            </a:r>
            <a:r>
              <a:rPr lang="de-DE" dirty="0" err="1"/>
              <a:t>elemzés</a:t>
            </a:r>
            <a:r>
              <a:rPr lang="de-DE" dirty="0"/>
              <a:t>: </a:t>
            </a:r>
            <a:r>
              <a:rPr lang="de-DE" dirty="0" err="1"/>
              <a:t>trendek</a:t>
            </a:r>
            <a:endParaRPr lang="de-DE" dirty="0"/>
          </a:p>
        </p:txBody>
      </p:sp>
      <p:pic>
        <p:nvPicPr>
          <p:cNvPr id="4" name="Bild 3"/>
          <p:cNvPicPr/>
          <p:nvPr/>
        </p:nvPicPr>
        <p:blipFill>
          <a:blip r:embed="rId2"/>
          <a:stretch/>
        </p:blipFill>
        <p:spPr>
          <a:xfrm>
            <a:off x="972000" y="1537200"/>
            <a:ext cx="7200000" cy="4798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902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Tartalmi</a:t>
            </a:r>
            <a:r>
              <a:rPr lang="de-DE" dirty="0"/>
              <a:t> </a:t>
            </a:r>
            <a:r>
              <a:rPr lang="de-DE" dirty="0" err="1"/>
              <a:t>elemzés</a:t>
            </a:r>
            <a:r>
              <a:rPr lang="de-DE" dirty="0"/>
              <a:t>: </a:t>
            </a:r>
            <a:r>
              <a:rPr lang="de-DE" dirty="0" err="1"/>
              <a:t>trendek</a:t>
            </a:r>
            <a:endParaRPr lang="de-DE" dirty="0"/>
          </a:p>
        </p:txBody>
      </p:sp>
      <p:pic>
        <p:nvPicPr>
          <p:cNvPr id="4" name="Bild 3"/>
          <p:cNvPicPr/>
          <p:nvPr/>
        </p:nvPicPr>
        <p:blipFill>
          <a:blip r:embed="rId2"/>
          <a:stretch/>
        </p:blipFill>
        <p:spPr>
          <a:xfrm>
            <a:off x="1003750" y="1584825"/>
            <a:ext cx="7200000" cy="4798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60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Tartalmi</a:t>
            </a:r>
            <a:r>
              <a:rPr lang="de-DE" dirty="0"/>
              <a:t> </a:t>
            </a:r>
            <a:r>
              <a:rPr lang="de-DE" dirty="0" err="1"/>
              <a:t>elemzés</a:t>
            </a:r>
            <a:r>
              <a:rPr lang="de-DE" dirty="0"/>
              <a:t>: </a:t>
            </a:r>
            <a:r>
              <a:rPr lang="de-DE" dirty="0" err="1"/>
              <a:t>trendek</a:t>
            </a:r>
            <a:endParaRPr lang="de-DE" dirty="0"/>
          </a:p>
        </p:txBody>
      </p:sp>
      <p:pic>
        <p:nvPicPr>
          <p:cNvPr id="3" name="Bild 2" descr="PastedGraphic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92" y="1417638"/>
            <a:ext cx="7329779" cy="48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0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Site-ok</a:t>
            </a:r>
            <a:endParaRPr lang="de-DE" dirty="0"/>
          </a:p>
        </p:txBody>
      </p:sp>
      <p:pic>
        <p:nvPicPr>
          <p:cNvPr id="4" name="Bild 3"/>
          <p:cNvPicPr/>
          <p:nvPr/>
        </p:nvPicPr>
        <p:blipFill>
          <a:blip r:embed="rId2"/>
          <a:stretch/>
        </p:blipFill>
        <p:spPr>
          <a:xfrm>
            <a:off x="72000" y="1501200"/>
            <a:ext cx="9000000" cy="5281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62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Absztrakt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A </a:t>
            </a:r>
            <a:r>
              <a:rPr lang="de-DE" dirty="0" err="1"/>
              <a:t>PetaByte</a:t>
            </a:r>
            <a:r>
              <a:rPr lang="de-DE" dirty="0"/>
              <a:t> </a:t>
            </a:r>
            <a:r>
              <a:rPr lang="de-DE" dirty="0" err="1"/>
              <a:t>Nonprofit</a:t>
            </a:r>
            <a:r>
              <a:rPr lang="de-DE" dirty="0"/>
              <a:t> </a:t>
            </a:r>
            <a:r>
              <a:rPr lang="de-DE" dirty="0" err="1"/>
              <a:t>Kutatási</a:t>
            </a:r>
            <a:r>
              <a:rPr lang="de-DE" dirty="0"/>
              <a:t> </a:t>
            </a:r>
            <a:r>
              <a:rPr lang="de-DE" dirty="0" err="1"/>
              <a:t>Kft</a:t>
            </a:r>
            <a:r>
              <a:rPr lang="de-DE" dirty="0"/>
              <a:t> 2013-tól </a:t>
            </a:r>
            <a:r>
              <a:rPr lang="de-DE" dirty="0" err="1"/>
              <a:t>kezdődően</a:t>
            </a:r>
            <a:r>
              <a:rPr lang="de-DE" dirty="0"/>
              <a:t> a MIA </a:t>
            </a:r>
            <a:r>
              <a:rPr lang="de-DE" dirty="0" err="1"/>
              <a:t>nemzeti</a:t>
            </a:r>
            <a:r>
              <a:rPr lang="de-DE" dirty="0"/>
              <a:t> </a:t>
            </a:r>
            <a:r>
              <a:rPr lang="de-DE" dirty="0" err="1"/>
              <a:t>archívum</a:t>
            </a:r>
            <a:r>
              <a:rPr lang="de-DE" dirty="0"/>
              <a:t> </a:t>
            </a:r>
            <a:r>
              <a:rPr lang="de-DE" dirty="0" err="1"/>
              <a:t>kialakítasanak</a:t>
            </a:r>
            <a:r>
              <a:rPr lang="de-DE" dirty="0"/>
              <a:t> </a:t>
            </a:r>
            <a:r>
              <a:rPr lang="de-DE" dirty="0" err="1"/>
              <a:t>feltételeit</a:t>
            </a:r>
            <a:r>
              <a:rPr lang="de-DE" dirty="0"/>
              <a:t> </a:t>
            </a:r>
            <a:r>
              <a:rPr lang="de-DE" dirty="0" err="1"/>
              <a:t>egy</a:t>
            </a:r>
            <a:r>
              <a:rPr lang="de-DE" dirty="0"/>
              <a:t> </a:t>
            </a:r>
            <a:r>
              <a:rPr lang="de-DE" dirty="0" err="1"/>
              <a:t>pilot</a:t>
            </a:r>
            <a:r>
              <a:rPr lang="de-DE" dirty="0"/>
              <a:t> </a:t>
            </a:r>
            <a:r>
              <a:rPr lang="de-DE" dirty="0" err="1"/>
              <a:t>projekt</a:t>
            </a:r>
            <a:r>
              <a:rPr lang="de-DE" dirty="0"/>
              <a:t> </a:t>
            </a:r>
            <a:r>
              <a:rPr lang="de-DE" dirty="0" err="1"/>
              <a:t>keretében</a:t>
            </a:r>
            <a:r>
              <a:rPr lang="de-DE" dirty="0"/>
              <a:t> </a:t>
            </a:r>
            <a:r>
              <a:rPr lang="de-DE" dirty="0" err="1"/>
              <a:t>vizsgálta</a:t>
            </a:r>
            <a:r>
              <a:rPr lang="de-DE" dirty="0" smtClean="0"/>
              <a:t>, </a:t>
            </a:r>
            <a:r>
              <a:rPr lang="de-DE" dirty="0" err="1" smtClean="0"/>
              <a:t>ennek</a:t>
            </a:r>
            <a:r>
              <a:rPr lang="de-DE" dirty="0" smtClean="0"/>
              <a:t> </a:t>
            </a:r>
            <a:r>
              <a:rPr lang="de-DE" dirty="0" err="1"/>
              <a:t>érdekében</a:t>
            </a:r>
            <a:r>
              <a:rPr lang="de-DE" dirty="0"/>
              <a:t> </a:t>
            </a:r>
            <a:r>
              <a:rPr lang="de-DE" dirty="0" err="1"/>
              <a:t>felvettük</a:t>
            </a:r>
            <a:r>
              <a:rPr lang="de-DE" dirty="0"/>
              <a:t> a </a:t>
            </a:r>
            <a:r>
              <a:rPr lang="de-DE" dirty="0" err="1"/>
              <a:t>kapcsolatot</a:t>
            </a:r>
            <a:r>
              <a:rPr lang="de-DE" dirty="0"/>
              <a:t> a MIA </a:t>
            </a:r>
            <a:r>
              <a:rPr lang="de-DE" dirty="0" err="1"/>
              <a:t>eredeti</a:t>
            </a:r>
            <a:r>
              <a:rPr lang="de-DE" dirty="0"/>
              <a:t> </a:t>
            </a:r>
            <a:r>
              <a:rPr lang="de-DE" dirty="0" err="1"/>
              <a:t>kezdeményezőivel</a:t>
            </a:r>
            <a:r>
              <a:rPr lang="de-DE" dirty="0"/>
              <a:t> </a:t>
            </a:r>
            <a:r>
              <a:rPr lang="de-DE" dirty="0" err="1"/>
              <a:t>és</a:t>
            </a:r>
            <a:r>
              <a:rPr lang="de-DE" dirty="0"/>
              <a:t> </a:t>
            </a:r>
            <a:r>
              <a:rPr lang="de-DE" dirty="0" err="1"/>
              <a:t>az</a:t>
            </a:r>
            <a:r>
              <a:rPr lang="de-DE" dirty="0"/>
              <a:t> </a:t>
            </a:r>
            <a:r>
              <a:rPr lang="de-DE" dirty="0" err="1"/>
              <a:t>akkori</a:t>
            </a:r>
            <a:r>
              <a:rPr lang="de-DE" dirty="0"/>
              <a:t> NIIF-</a:t>
            </a:r>
            <a:r>
              <a:rPr lang="de-DE" dirty="0" err="1"/>
              <a:t>fel</a:t>
            </a:r>
            <a:r>
              <a:rPr lang="de-DE" dirty="0"/>
              <a:t>, </a:t>
            </a:r>
            <a:r>
              <a:rPr lang="de-DE" dirty="0" err="1"/>
              <a:t>számos</a:t>
            </a:r>
            <a:r>
              <a:rPr lang="de-DE" dirty="0"/>
              <a:t> </a:t>
            </a:r>
            <a:r>
              <a:rPr lang="de-DE" dirty="0" err="1"/>
              <a:t>fejlesztést</a:t>
            </a:r>
            <a:r>
              <a:rPr lang="de-DE" dirty="0"/>
              <a:t> </a:t>
            </a:r>
            <a:r>
              <a:rPr lang="de-DE" dirty="0" err="1"/>
              <a:t>és</a:t>
            </a:r>
            <a:r>
              <a:rPr lang="de-DE" dirty="0"/>
              <a:t> </a:t>
            </a:r>
            <a:r>
              <a:rPr lang="de-DE" dirty="0" err="1"/>
              <a:t>előkísérletet</a:t>
            </a:r>
            <a:r>
              <a:rPr lang="de-DE" dirty="0"/>
              <a:t> </a:t>
            </a:r>
            <a:r>
              <a:rPr lang="de-DE" dirty="0" err="1"/>
              <a:t>végeztünk</a:t>
            </a:r>
            <a:r>
              <a:rPr lang="de-DE" dirty="0"/>
              <a:t>, </a:t>
            </a:r>
            <a:r>
              <a:rPr lang="de-DE" dirty="0" err="1"/>
              <a:t>egyeztetéseket</a:t>
            </a:r>
            <a:r>
              <a:rPr lang="de-DE" dirty="0"/>
              <a:t> </a:t>
            </a:r>
            <a:r>
              <a:rPr lang="de-DE" dirty="0" err="1"/>
              <a:t>folytattunk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err="1" smtClean="0"/>
              <a:t>Műszaki</a:t>
            </a:r>
            <a:r>
              <a:rPr lang="de-DE" dirty="0" smtClean="0"/>
              <a:t> </a:t>
            </a:r>
            <a:r>
              <a:rPr lang="de-DE" dirty="0" err="1"/>
              <a:t>oldalon</a:t>
            </a:r>
            <a:r>
              <a:rPr lang="de-DE" dirty="0"/>
              <a:t> a </a:t>
            </a:r>
            <a:r>
              <a:rPr lang="de-DE" dirty="0" err="1"/>
              <a:t>Heritrix</a:t>
            </a:r>
            <a:r>
              <a:rPr lang="de-DE" dirty="0"/>
              <a:t> </a:t>
            </a:r>
            <a:r>
              <a:rPr lang="de-DE" dirty="0" err="1"/>
              <a:t>crawler</a:t>
            </a:r>
            <a:r>
              <a:rPr lang="de-DE" dirty="0"/>
              <a:t> </a:t>
            </a:r>
            <a:r>
              <a:rPr lang="de-DE" dirty="0" err="1"/>
              <a:t>sorozatos</a:t>
            </a:r>
            <a:r>
              <a:rPr lang="de-DE" dirty="0"/>
              <a:t> </a:t>
            </a:r>
            <a:r>
              <a:rPr lang="de-DE" dirty="0" err="1"/>
              <a:t>módósításával</a:t>
            </a:r>
            <a:r>
              <a:rPr lang="de-DE" dirty="0"/>
              <a:t>, </a:t>
            </a:r>
            <a:r>
              <a:rPr lang="de-DE" dirty="0" err="1"/>
              <a:t>továbbfejlesztésével</a:t>
            </a:r>
            <a:r>
              <a:rPr lang="de-DE" dirty="0"/>
              <a:t> </a:t>
            </a:r>
            <a:r>
              <a:rPr lang="de-DE" dirty="0" err="1" smtClean="0"/>
              <a:t>próbálkoztunk</a:t>
            </a:r>
            <a:r>
              <a:rPr lang="de-DE" dirty="0" smtClean="0"/>
              <a:t>.</a:t>
            </a:r>
          </a:p>
          <a:p>
            <a:r>
              <a:rPr lang="de-DE" dirty="0" smtClean="0"/>
              <a:t>A </a:t>
            </a:r>
            <a:r>
              <a:rPr lang="de-DE" dirty="0" err="1"/>
              <a:t>tesztbe</a:t>
            </a:r>
            <a:r>
              <a:rPr lang="de-DE" dirty="0"/>
              <a:t> a NIIF HBONE </a:t>
            </a:r>
            <a:r>
              <a:rPr lang="de-DE" dirty="0" err="1"/>
              <a:t>akkori</a:t>
            </a:r>
            <a:r>
              <a:rPr lang="de-DE" dirty="0"/>
              <a:t> 500 </a:t>
            </a:r>
            <a:r>
              <a:rPr lang="de-DE" dirty="0" err="1"/>
              <a:t>résztvevőjét</a:t>
            </a:r>
            <a:r>
              <a:rPr lang="de-DE" dirty="0"/>
              <a:t> </a:t>
            </a:r>
            <a:r>
              <a:rPr lang="de-DE" dirty="0" err="1"/>
              <a:t>vontuk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, </a:t>
            </a:r>
            <a:r>
              <a:rPr lang="de-DE" dirty="0" err="1"/>
              <a:t>önkényesen</a:t>
            </a:r>
            <a:r>
              <a:rPr lang="de-DE" dirty="0"/>
              <a:t> </a:t>
            </a:r>
            <a:r>
              <a:rPr lang="de-DE" dirty="0" err="1"/>
              <a:t>és</a:t>
            </a:r>
            <a:r>
              <a:rPr lang="de-DE" dirty="0"/>
              <a:t> </a:t>
            </a:r>
            <a:r>
              <a:rPr lang="de-DE" dirty="0" err="1"/>
              <a:t>longitudinálisan</a:t>
            </a:r>
            <a:r>
              <a:rPr lang="de-DE" dirty="0"/>
              <a:t> </a:t>
            </a:r>
            <a:r>
              <a:rPr lang="de-DE" dirty="0" err="1"/>
              <a:t>gyűjtve</a:t>
            </a:r>
            <a:r>
              <a:rPr lang="de-DE" dirty="0"/>
              <a:t> </a:t>
            </a:r>
            <a:r>
              <a:rPr lang="de-DE" dirty="0" err="1"/>
              <a:t>és</a:t>
            </a:r>
            <a:r>
              <a:rPr lang="de-DE" dirty="0"/>
              <a:t> </a:t>
            </a:r>
            <a:r>
              <a:rPr lang="de-DE" dirty="0" err="1"/>
              <a:t>elemezve</a:t>
            </a:r>
            <a:r>
              <a:rPr lang="de-DE" dirty="0"/>
              <a:t> </a:t>
            </a:r>
            <a:r>
              <a:rPr lang="de-DE" dirty="0" err="1"/>
              <a:t>az</a:t>
            </a:r>
            <a:r>
              <a:rPr lang="de-DE" dirty="0"/>
              <a:t> </a:t>
            </a:r>
            <a:r>
              <a:rPr lang="de-DE" dirty="0" err="1"/>
              <a:t>adatokat</a:t>
            </a:r>
            <a:r>
              <a:rPr lang="de-DE" dirty="0"/>
              <a:t>. </a:t>
            </a:r>
            <a:r>
              <a:rPr lang="de-DE" dirty="0" err="1"/>
              <a:t>Ezeken</a:t>
            </a:r>
            <a:r>
              <a:rPr lang="de-DE" dirty="0"/>
              <a:t> </a:t>
            </a:r>
            <a:r>
              <a:rPr lang="de-DE" dirty="0" err="1"/>
              <a:t>felül</a:t>
            </a:r>
            <a:r>
              <a:rPr lang="de-DE" dirty="0"/>
              <a:t> a </a:t>
            </a:r>
            <a:r>
              <a:rPr lang="de-DE" dirty="0" err="1"/>
              <a:t>hír</a:t>
            </a:r>
            <a:r>
              <a:rPr lang="de-DE" dirty="0"/>
              <a:t> site-ok </a:t>
            </a:r>
            <a:r>
              <a:rPr lang="de-DE" dirty="0" err="1"/>
              <a:t>archiválását</a:t>
            </a:r>
            <a:r>
              <a:rPr lang="de-DE" dirty="0"/>
              <a:t> </a:t>
            </a:r>
            <a:r>
              <a:rPr lang="de-DE" dirty="0" err="1"/>
              <a:t>végeztük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smtClean="0"/>
              <a:t>A </a:t>
            </a:r>
            <a:r>
              <a:rPr lang="de-DE" dirty="0" err="1"/>
              <a:t>pilot</a:t>
            </a:r>
            <a:r>
              <a:rPr lang="de-DE" dirty="0"/>
              <a:t> </a:t>
            </a:r>
            <a:r>
              <a:rPr lang="de-DE" dirty="0" err="1"/>
              <a:t>néhány</a:t>
            </a:r>
            <a:r>
              <a:rPr lang="de-DE" dirty="0"/>
              <a:t> </a:t>
            </a:r>
            <a:r>
              <a:rPr lang="de-DE" dirty="0" err="1"/>
              <a:t>év</a:t>
            </a:r>
            <a:r>
              <a:rPr lang="de-DE" dirty="0"/>
              <a:t> </a:t>
            </a:r>
            <a:r>
              <a:rPr lang="de-DE" dirty="0" err="1"/>
              <a:t>alatt</a:t>
            </a:r>
            <a:r>
              <a:rPr lang="de-DE" dirty="0"/>
              <a:t> 16-17 TB </a:t>
            </a:r>
            <a:r>
              <a:rPr lang="de-DE" dirty="0" err="1"/>
              <a:t>adatot</a:t>
            </a:r>
            <a:r>
              <a:rPr lang="de-DE" dirty="0"/>
              <a:t> </a:t>
            </a:r>
            <a:r>
              <a:rPr lang="de-DE" dirty="0" err="1"/>
              <a:t>produkált</a:t>
            </a:r>
            <a:r>
              <a:rPr lang="de-DE" dirty="0"/>
              <a:t>, </a:t>
            </a:r>
            <a:r>
              <a:rPr lang="de-DE" dirty="0" err="1"/>
              <a:t>nagyobb</a:t>
            </a:r>
            <a:r>
              <a:rPr lang="de-DE" dirty="0"/>
              <a:t> </a:t>
            </a:r>
            <a:r>
              <a:rPr lang="de-DE" dirty="0" err="1"/>
              <a:t>tárolóhely</a:t>
            </a:r>
            <a:r>
              <a:rPr lang="de-DE" dirty="0"/>
              <a:t> </a:t>
            </a:r>
            <a:r>
              <a:rPr lang="de-DE" dirty="0" err="1"/>
              <a:t>hiányában</a:t>
            </a:r>
            <a:r>
              <a:rPr lang="de-DE" dirty="0"/>
              <a:t> a </a:t>
            </a:r>
            <a:r>
              <a:rPr lang="de-DE" dirty="0" err="1"/>
              <a:t>gyűjtést</a:t>
            </a:r>
            <a:r>
              <a:rPr lang="de-DE" dirty="0"/>
              <a:t> (</a:t>
            </a:r>
            <a:r>
              <a:rPr lang="de-DE" dirty="0" err="1"/>
              <a:t>és</a:t>
            </a:r>
            <a:r>
              <a:rPr lang="de-DE" dirty="0"/>
              <a:t> </a:t>
            </a:r>
            <a:r>
              <a:rPr lang="de-DE" dirty="0" err="1"/>
              <a:t>ezért</a:t>
            </a:r>
            <a:r>
              <a:rPr lang="de-DE" dirty="0"/>
              <a:t> a </a:t>
            </a:r>
            <a:r>
              <a:rPr lang="de-DE" dirty="0" err="1"/>
              <a:t>fejlesztést</a:t>
            </a:r>
            <a:r>
              <a:rPr lang="de-DE" dirty="0"/>
              <a:t>) </a:t>
            </a:r>
            <a:r>
              <a:rPr lang="de-DE" dirty="0" err="1"/>
              <a:t>nagyrészt</a:t>
            </a:r>
            <a:r>
              <a:rPr lang="de-DE" dirty="0"/>
              <a:t> </a:t>
            </a:r>
            <a:r>
              <a:rPr lang="de-DE" dirty="0" err="1"/>
              <a:t>leállítottuk</a:t>
            </a:r>
            <a:r>
              <a:rPr lang="de-DE" dirty="0"/>
              <a:t> 2015-16- </a:t>
            </a:r>
            <a:r>
              <a:rPr lang="de-DE" dirty="0" err="1"/>
              <a:t>ban</a:t>
            </a:r>
            <a:r>
              <a:rPr lang="de-DE" dirty="0"/>
              <a:t>. </a:t>
            </a:r>
            <a:endParaRPr lang="de-DE" dirty="0" smtClean="0"/>
          </a:p>
          <a:p>
            <a:r>
              <a:rPr lang="de-DE" dirty="0" smtClean="0"/>
              <a:t>A </a:t>
            </a:r>
            <a:r>
              <a:rPr lang="de-DE" dirty="0" err="1" smtClean="0"/>
              <a:t>pilot</a:t>
            </a:r>
            <a:r>
              <a:rPr lang="de-DE" dirty="0" smtClean="0"/>
              <a:t> </a:t>
            </a:r>
            <a:r>
              <a:rPr lang="de-DE" dirty="0" err="1" smtClean="0"/>
              <a:t>tanulságait</a:t>
            </a:r>
            <a:r>
              <a:rPr lang="de-DE" dirty="0" smtClean="0"/>
              <a:t> </a:t>
            </a:r>
            <a:r>
              <a:rPr lang="de-DE" dirty="0" err="1" smtClean="0"/>
              <a:t>néhány</a:t>
            </a:r>
            <a:r>
              <a:rPr lang="de-DE" dirty="0" smtClean="0"/>
              <a:t> </a:t>
            </a:r>
            <a:r>
              <a:rPr lang="de-DE" dirty="0" err="1" smtClean="0"/>
              <a:t>közleményben</a:t>
            </a:r>
            <a:r>
              <a:rPr lang="de-DE" dirty="0" smtClean="0"/>
              <a:t> </a:t>
            </a:r>
            <a:r>
              <a:rPr lang="de-DE" dirty="0" err="1" smtClean="0"/>
              <a:t>foglaltuk</a:t>
            </a:r>
            <a:r>
              <a:rPr lang="de-DE" dirty="0" smtClean="0"/>
              <a:t> </a:t>
            </a:r>
            <a:r>
              <a:rPr lang="de-DE" dirty="0" err="1" smtClean="0"/>
              <a:t>össze</a:t>
            </a:r>
            <a:r>
              <a:rPr lang="de-DE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0529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Publikációk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0007" y="1600200"/>
            <a:ext cx="8840240" cy="4525963"/>
          </a:xfrm>
        </p:spPr>
        <p:txBody>
          <a:bodyPr>
            <a:normAutofit fontScale="92500" lnSpcReduction="20000"/>
          </a:bodyPr>
          <a:lstStyle/>
          <a:p>
            <a:r>
              <a:rPr lang="de-DE" sz="2000" dirty="0" err="1"/>
              <a:t>Gulyás</a:t>
            </a:r>
            <a:r>
              <a:rPr lang="de-DE" sz="2000" dirty="0"/>
              <a:t>, L</a:t>
            </a:r>
            <a:r>
              <a:rPr lang="de-DE" sz="2000" dirty="0" smtClean="0"/>
              <a:t>., </a:t>
            </a:r>
            <a:r>
              <a:rPr lang="de-DE" sz="2000" dirty="0" err="1" smtClean="0"/>
              <a:t>and</a:t>
            </a:r>
            <a:r>
              <a:rPr lang="de-DE" sz="2000" dirty="0" smtClean="0"/>
              <a:t> Gy. Kampis (2013): </a:t>
            </a:r>
            <a:r>
              <a:rPr lang="de-DE" sz="2000" dirty="0"/>
              <a:t>Big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small</a:t>
            </a:r>
            <a:r>
              <a:rPr lang="de-DE" sz="2000" dirty="0"/>
              <a:t>,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changes</a:t>
            </a:r>
            <a:r>
              <a:rPr lang="de-DE" sz="2000" dirty="0"/>
              <a:t> </a:t>
            </a:r>
            <a:r>
              <a:rPr lang="de-DE" sz="2000" dirty="0" err="1"/>
              <a:t>slowly</a:t>
            </a:r>
            <a:r>
              <a:rPr lang="de-DE" sz="2000" dirty="0"/>
              <a:t> in </a:t>
            </a:r>
            <a:r>
              <a:rPr lang="de-DE" sz="2000" dirty="0" err="1" smtClean="0"/>
              <a:t>Hungary</a:t>
            </a:r>
            <a:r>
              <a:rPr lang="de-DE" sz="2000" dirty="0" smtClean="0"/>
              <a:t>, </a:t>
            </a:r>
            <a:r>
              <a:rPr lang="de-DE" sz="2000" dirty="0" err="1" smtClean="0"/>
              <a:t>CogInfoComm</a:t>
            </a:r>
            <a:r>
              <a:rPr lang="de-DE" sz="2000" dirty="0" smtClean="0"/>
              <a:t> </a:t>
            </a:r>
            <a:r>
              <a:rPr lang="de-DE" sz="2000" dirty="0" err="1" smtClean="0"/>
              <a:t>konferencia</a:t>
            </a:r>
            <a:r>
              <a:rPr lang="de-DE" sz="2000" dirty="0"/>
              <a:t>, Budapest, </a:t>
            </a:r>
            <a:r>
              <a:rPr lang="de-DE" sz="2000" dirty="0">
                <a:hlinkClick r:id="rId2"/>
              </a:rPr>
              <a:t>http://www.coginfocom.hu/uploads/coginfocom2013/</a:t>
            </a:r>
            <a:r>
              <a:rPr lang="de-DE" sz="2000" dirty="0" smtClean="0">
                <a:hlinkClick r:id="rId2"/>
              </a:rPr>
              <a:t>Program_CogInfoCom_2013_final.pdf</a:t>
            </a:r>
            <a:r>
              <a:rPr lang="de-DE" sz="2000" dirty="0" smtClean="0"/>
              <a:t> </a:t>
            </a:r>
          </a:p>
          <a:p>
            <a:endParaRPr lang="de-DE" sz="2000" dirty="0" smtClean="0"/>
          </a:p>
          <a:p>
            <a:r>
              <a:rPr lang="de-DE" sz="2000" dirty="0" err="1" smtClean="0"/>
              <a:t>Gulyás</a:t>
            </a:r>
            <a:r>
              <a:rPr lang="de-DE" sz="2000" dirty="0"/>
              <a:t>, L., </a:t>
            </a:r>
            <a:r>
              <a:rPr lang="de-DE" sz="2000" dirty="0" err="1"/>
              <a:t>Jurányi</a:t>
            </a:r>
            <a:r>
              <a:rPr lang="de-DE" sz="2000" dirty="0"/>
              <a:t>, Z., </a:t>
            </a:r>
            <a:r>
              <a:rPr lang="de-DE" sz="2000" dirty="0" err="1"/>
              <a:t>Soós</a:t>
            </a:r>
            <a:r>
              <a:rPr lang="de-DE" sz="2000" dirty="0"/>
              <a:t>, S., &amp; Kampis, G. (</a:t>
            </a:r>
            <a:r>
              <a:rPr lang="de-DE" sz="2000" dirty="0" smtClean="0"/>
              <a:t>2014)</a:t>
            </a:r>
            <a:r>
              <a:rPr lang="de-DE" sz="2000" dirty="0"/>
              <a:t>. Can web </a:t>
            </a:r>
            <a:r>
              <a:rPr lang="de-DE" sz="2000" dirty="0" err="1"/>
              <a:t>presence</a:t>
            </a:r>
            <a:r>
              <a:rPr lang="de-DE" sz="2000" dirty="0"/>
              <a:t> </a:t>
            </a:r>
            <a:r>
              <a:rPr lang="de-DE" sz="2000" dirty="0" err="1"/>
              <a:t>predict</a:t>
            </a:r>
            <a:r>
              <a:rPr lang="de-DE" sz="2000" dirty="0"/>
              <a:t> </a:t>
            </a:r>
            <a:r>
              <a:rPr lang="de-DE" sz="2000" dirty="0" err="1"/>
              <a:t>academic</a:t>
            </a:r>
            <a:r>
              <a:rPr lang="de-DE" sz="2000" dirty="0"/>
              <a:t> </a:t>
            </a:r>
            <a:r>
              <a:rPr lang="de-DE" sz="2000" dirty="0" err="1"/>
              <a:t>performance</a:t>
            </a:r>
            <a:r>
              <a:rPr lang="de-DE" sz="2000" dirty="0"/>
              <a:t>?: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case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Eötvös</a:t>
            </a:r>
            <a:r>
              <a:rPr lang="de-DE" sz="2000" dirty="0"/>
              <a:t> </a:t>
            </a:r>
            <a:r>
              <a:rPr lang="de-DE" sz="2000" dirty="0" err="1"/>
              <a:t>university</a:t>
            </a:r>
            <a:r>
              <a:rPr lang="de-DE" sz="2000" dirty="0"/>
              <a:t>. In </a:t>
            </a:r>
            <a:r>
              <a:rPr lang="de-DE" sz="2000" i="1" dirty="0" err="1"/>
              <a:t>Proceedings</a:t>
            </a:r>
            <a:r>
              <a:rPr lang="de-DE" sz="2000" i="1" dirty="0"/>
              <a:t> </a:t>
            </a:r>
            <a:r>
              <a:rPr lang="de-DE" sz="2000" i="1" dirty="0" err="1"/>
              <a:t>of</a:t>
            </a:r>
            <a:r>
              <a:rPr lang="de-DE" sz="2000" i="1" dirty="0"/>
              <a:t> </a:t>
            </a:r>
            <a:r>
              <a:rPr lang="de-DE" sz="2000" i="1" dirty="0" err="1"/>
              <a:t>the</a:t>
            </a:r>
            <a:r>
              <a:rPr lang="de-DE" sz="2000" i="1" dirty="0"/>
              <a:t> 23rd International Conference on World Wide Web</a:t>
            </a:r>
            <a:r>
              <a:rPr lang="de-DE" sz="2000" dirty="0"/>
              <a:t> (pp. 1183-1188). ACM.</a:t>
            </a:r>
            <a:endParaRPr lang="de-DE" sz="2000" dirty="0" smtClean="0">
              <a:latin typeface="Times New Roman"/>
              <a:ea typeface="ＭＳ Ｐゴシック" charset="0"/>
              <a:cs typeface="Times New Roman"/>
            </a:endParaRPr>
          </a:p>
          <a:p>
            <a:endParaRPr lang="de-DE" sz="2000" dirty="0" smtClean="0">
              <a:latin typeface="Times New Roman"/>
              <a:ea typeface="ＭＳ Ｐゴシック" charset="0"/>
              <a:cs typeface="Times New Roman"/>
            </a:endParaRPr>
          </a:p>
          <a:p>
            <a:r>
              <a:rPr lang="de-DE" sz="2000" dirty="0" err="1" smtClean="0">
                <a:latin typeface="Times New Roman"/>
                <a:ea typeface="ＭＳ Ｐゴシック" charset="0"/>
                <a:cs typeface="Times New Roman"/>
              </a:rPr>
              <a:t>Gulyás</a:t>
            </a:r>
            <a:r>
              <a:rPr lang="de-DE" sz="2000" dirty="0" smtClean="0">
                <a:latin typeface="Times New Roman"/>
                <a:ea typeface="ＭＳ Ｐゴシック" charset="0"/>
                <a:cs typeface="Times New Roman"/>
              </a:rPr>
              <a:t> L. (2014): Magyar </a:t>
            </a:r>
            <a:r>
              <a:rPr lang="de-DE" sz="2000" dirty="0">
                <a:latin typeface="Times New Roman"/>
                <a:ea typeface="ＭＳ Ｐゴシック" charset="0"/>
                <a:cs typeface="Times New Roman"/>
              </a:rPr>
              <a:t>Internet </a:t>
            </a:r>
            <a:r>
              <a:rPr lang="de-DE" sz="2000" dirty="0" err="1">
                <a:latin typeface="Times New Roman"/>
                <a:ea typeface="ＭＳ Ｐゴシック" charset="0"/>
                <a:cs typeface="Times New Roman"/>
              </a:rPr>
              <a:t>Archívum</a:t>
            </a:r>
            <a:r>
              <a:rPr lang="de-DE" sz="2000" dirty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de-DE" sz="2000" dirty="0" err="1">
                <a:latin typeface="Times New Roman"/>
                <a:ea typeface="ＭＳ Ｐゴシック" charset="0"/>
                <a:cs typeface="Times New Roman"/>
              </a:rPr>
              <a:t>pilot</a:t>
            </a:r>
            <a:r>
              <a:rPr lang="de-DE" sz="2000" dirty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de-DE" sz="2000" dirty="0" err="1">
                <a:latin typeface="Times New Roman"/>
                <a:ea typeface="ＭＳ Ｐゴシック" charset="0"/>
                <a:cs typeface="Times New Roman"/>
              </a:rPr>
              <a:t>és</a:t>
            </a:r>
            <a:r>
              <a:rPr lang="de-DE" sz="2000" dirty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de-DE" sz="2000" dirty="0" err="1" smtClean="0">
                <a:latin typeface="Times New Roman"/>
                <a:ea typeface="ＭＳ Ｐゴシック" charset="0"/>
                <a:cs typeface="Times New Roman"/>
              </a:rPr>
              <a:t>elemzés</a:t>
            </a:r>
            <a:r>
              <a:rPr lang="de-DE" sz="2000" dirty="0" smtClean="0">
                <a:latin typeface="Times New Roman"/>
                <a:ea typeface="ＭＳ Ｐゴシック" charset="0"/>
                <a:cs typeface="Times New Roman"/>
              </a:rPr>
              <a:t>, </a:t>
            </a:r>
            <a:r>
              <a:rPr lang="de-DE" sz="2000" dirty="0" err="1" smtClean="0">
                <a:latin typeface="Times New Roman"/>
                <a:ea typeface="ＭＳ Ｐゴシック" charset="0"/>
                <a:cs typeface="Times New Roman"/>
              </a:rPr>
              <a:t>Futurict</a:t>
            </a:r>
            <a:r>
              <a:rPr lang="de-DE" sz="2000" dirty="0" smtClean="0">
                <a:latin typeface="Times New Roman"/>
                <a:ea typeface="ＭＳ Ｐゴシック" charset="0"/>
                <a:cs typeface="Times New Roman"/>
              </a:rPr>
              <a:t> TÁMOP </a:t>
            </a:r>
            <a:r>
              <a:rPr lang="de-DE" sz="2000" dirty="0" err="1" smtClean="0">
                <a:latin typeface="Times New Roman"/>
                <a:ea typeface="ＭＳ Ｐゴシック" charset="0"/>
                <a:cs typeface="Times New Roman"/>
              </a:rPr>
              <a:t>konferencia</a:t>
            </a:r>
            <a:r>
              <a:rPr lang="de-DE" sz="2000" dirty="0" smtClean="0">
                <a:latin typeface="Times New Roman"/>
                <a:ea typeface="ＭＳ Ｐゴシック" charset="0"/>
                <a:cs typeface="Times New Roman"/>
              </a:rPr>
              <a:t>, </a:t>
            </a:r>
            <a:r>
              <a:rPr lang="de-DE" sz="2000" dirty="0" err="1" smtClean="0">
                <a:latin typeface="Times New Roman"/>
                <a:ea typeface="ＭＳ Ｐゴシック" charset="0"/>
                <a:cs typeface="Times New Roman"/>
              </a:rPr>
              <a:t>április</a:t>
            </a:r>
            <a:r>
              <a:rPr lang="de-DE" sz="2000" dirty="0" smtClean="0">
                <a:latin typeface="Times New Roman"/>
                <a:ea typeface="ＭＳ Ｐゴシック" charset="0"/>
                <a:cs typeface="Times New Roman"/>
              </a:rPr>
              <a:t> 14. </a:t>
            </a:r>
            <a:r>
              <a:rPr lang="de-DE" sz="2000" dirty="0">
                <a:latin typeface="Times New Roman"/>
                <a:ea typeface="ＭＳ Ｐゴシック" charset="0"/>
                <a:cs typeface="Times New Roman"/>
              </a:rPr>
              <a:t>, </a:t>
            </a:r>
            <a:r>
              <a:rPr lang="de-DE" sz="2000" dirty="0">
                <a:latin typeface="Times New Roman"/>
                <a:ea typeface="ＭＳ Ｐゴシック" charset="0"/>
                <a:cs typeface="Times New Roman"/>
                <a:hlinkClick r:id="rId3"/>
              </a:rPr>
              <a:t>http://slideplayer.hu/slide/2647111</a:t>
            </a:r>
            <a:r>
              <a:rPr lang="de-DE" sz="2000" dirty="0" smtClean="0">
                <a:latin typeface="Times New Roman"/>
                <a:ea typeface="ＭＳ Ｐゴシック" charset="0"/>
                <a:cs typeface="Times New Roman"/>
                <a:hlinkClick r:id="rId3"/>
              </a:rPr>
              <a:t>/</a:t>
            </a:r>
            <a:r>
              <a:rPr lang="de-DE" sz="2000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Charley Wu, </a:t>
            </a:r>
            <a:r>
              <a:rPr lang="en-US" sz="2000" dirty="0" err="1">
                <a:latin typeface="Times New Roman"/>
                <a:cs typeface="Times New Roman"/>
              </a:rPr>
              <a:t>Zsolt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Jurányi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Laszlo </a:t>
            </a:r>
            <a:r>
              <a:rPr lang="en-US" sz="2000" dirty="0" err="1" smtClean="0">
                <a:latin typeface="Times New Roman"/>
                <a:cs typeface="Times New Roman"/>
              </a:rPr>
              <a:t>Gulyas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George </a:t>
            </a:r>
            <a:r>
              <a:rPr lang="en-US" sz="2000" dirty="0" smtClean="0">
                <a:latin typeface="Times New Roman"/>
                <a:cs typeface="Times New Roman"/>
              </a:rPr>
              <a:t>Kampis (2016):</a:t>
            </a:r>
            <a:r>
              <a:rPr lang="en-US" sz="2000" baseline="30000" dirty="0" smtClean="0">
                <a:latin typeface="Times New Roman"/>
                <a:cs typeface="Times New Roman"/>
              </a:rPr>
              <a:t> </a:t>
            </a:r>
            <a:r>
              <a:rPr lang="de-DE" sz="2000" dirty="0" err="1">
                <a:latin typeface="Times New Roman"/>
                <a:cs typeface="Times New Roman"/>
              </a:rPr>
              <a:t>Blindfolded</a:t>
            </a:r>
            <a:r>
              <a:rPr lang="de-DE" sz="2000" dirty="0">
                <a:latin typeface="Times New Roman"/>
                <a:cs typeface="Times New Roman"/>
              </a:rPr>
              <a:t> </a:t>
            </a:r>
            <a:r>
              <a:rPr lang="de-DE" sz="2000" dirty="0" smtClean="0">
                <a:latin typeface="Times New Roman"/>
                <a:cs typeface="Times New Roman"/>
              </a:rPr>
              <a:t>NLP: </a:t>
            </a:r>
            <a:r>
              <a:rPr lang="en-US" sz="2000" dirty="0" smtClean="0">
                <a:latin typeface="Times New Roman"/>
                <a:cs typeface="Times New Roman"/>
              </a:rPr>
              <a:t>Unsupervised </a:t>
            </a:r>
            <a:r>
              <a:rPr lang="en-US" sz="2000" dirty="0">
                <a:latin typeface="Times New Roman"/>
                <a:cs typeface="Times New Roman"/>
              </a:rPr>
              <a:t>Learning for Automatically Generating Topic </a:t>
            </a:r>
            <a:r>
              <a:rPr lang="en-US" sz="2000" dirty="0" smtClean="0">
                <a:latin typeface="Times New Roman"/>
                <a:cs typeface="Times New Roman"/>
              </a:rPr>
              <a:t>Labels, “Identification</a:t>
            </a:r>
            <a:r>
              <a:rPr lang="en-US" sz="2000" dirty="0">
                <a:latin typeface="Times New Roman"/>
                <a:cs typeface="Times New Roman"/>
              </a:rPr>
              <a:t>, location and temporal evolution of </a:t>
            </a:r>
            <a:r>
              <a:rPr lang="en-US" sz="2000" dirty="0" smtClean="0">
                <a:latin typeface="Times New Roman"/>
                <a:cs typeface="Times New Roman"/>
              </a:rPr>
              <a:t>topics”, MTAK </a:t>
            </a:r>
            <a:r>
              <a:rPr lang="en-US" sz="2000" dirty="0" err="1" smtClean="0">
                <a:latin typeface="Times New Roman"/>
                <a:cs typeface="Times New Roman"/>
              </a:rPr>
              <a:t>konferencia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aug</a:t>
            </a:r>
            <a:r>
              <a:rPr lang="en-US" sz="2000" dirty="0" smtClean="0">
                <a:latin typeface="Times New Roman"/>
                <a:cs typeface="Times New Roman"/>
              </a:rPr>
              <a:t> 29.,</a:t>
            </a:r>
            <a:r>
              <a:rPr lang="de-DE" sz="2000" dirty="0" smtClean="0">
                <a:latin typeface="Times New Roman"/>
                <a:cs typeface="Times New Roman"/>
                <a:hlinkClick r:id="rId4"/>
              </a:rPr>
              <a:t>www.mtakszi.iif.hu</a:t>
            </a:r>
            <a:r>
              <a:rPr lang="de-DE" sz="2000" dirty="0">
                <a:latin typeface="Times New Roman"/>
                <a:cs typeface="Times New Roman"/>
                <a:hlinkClick r:id="rId4"/>
              </a:rPr>
              <a:t>/docs/esemenyek/Kampis%</a:t>
            </a:r>
            <a:r>
              <a:rPr lang="de-DE" sz="2000" dirty="0" smtClean="0">
                <a:latin typeface="Times New Roman"/>
                <a:cs typeface="Times New Roman"/>
                <a:hlinkClick r:id="rId4"/>
              </a:rPr>
              <a:t>20Prez.pptx</a:t>
            </a:r>
            <a:r>
              <a:rPr lang="de-DE" sz="2000" dirty="0" smtClean="0">
                <a:latin typeface="Times New Roman"/>
                <a:cs typeface="Times New Roman"/>
              </a:rPr>
              <a:t> </a:t>
            </a:r>
            <a:endParaRPr lang="de-DE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436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Értékelés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8970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 smtClean="0"/>
              <a:t>Sikeres</a:t>
            </a:r>
            <a:r>
              <a:rPr lang="de-DE" dirty="0" smtClean="0"/>
              <a:t> </a:t>
            </a:r>
            <a:r>
              <a:rPr lang="de-DE" dirty="0" err="1" smtClean="0"/>
              <a:t>volt</a:t>
            </a:r>
            <a:r>
              <a:rPr lang="de-DE" dirty="0" smtClean="0"/>
              <a:t>, </a:t>
            </a:r>
            <a:r>
              <a:rPr lang="de-DE" dirty="0" err="1" smtClean="0"/>
              <a:t>használható</a:t>
            </a:r>
            <a:r>
              <a:rPr lang="de-DE" dirty="0" smtClean="0"/>
              <a:t> </a:t>
            </a:r>
            <a:r>
              <a:rPr lang="de-DE" dirty="0" err="1" smtClean="0"/>
              <a:t>adatok</a:t>
            </a:r>
            <a:r>
              <a:rPr lang="de-DE" dirty="0" smtClean="0"/>
              <a:t> (</a:t>
            </a:r>
            <a:r>
              <a:rPr lang="de-DE" dirty="0" err="1" smtClean="0"/>
              <a:t>kompromisszumok</a:t>
            </a:r>
            <a:r>
              <a:rPr lang="de-DE" dirty="0" smtClean="0"/>
              <a:t> </a:t>
            </a:r>
            <a:r>
              <a:rPr lang="de-DE" dirty="0" err="1" smtClean="0"/>
              <a:t>révén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Tárhely</a:t>
            </a:r>
            <a:r>
              <a:rPr lang="de-DE" dirty="0"/>
              <a:t>... (</a:t>
            </a:r>
            <a:r>
              <a:rPr lang="de-DE" dirty="0" err="1"/>
              <a:t>longit</a:t>
            </a:r>
            <a:r>
              <a:rPr lang="de-DE" dirty="0"/>
              <a:t>. </a:t>
            </a:r>
            <a:r>
              <a:rPr lang="de-DE" dirty="0" err="1"/>
              <a:t>miatt</a:t>
            </a:r>
            <a:r>
              <a:rPr lang="de-DE" dirty="0"/>
              <a:t> „</a:t>
            </a:r>
            <a:r>
              <a:rPr lang="de-DE" dirty="0" err="1"/>
              <a:t>betelt</a:t>
            </a:r>
            <a:r>
              <a:rPr lang="de-DE" dirty="0"/>
              <a:t>“, 17TB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Megszaladó</a:t>
            </a:r>
            <a:r>
              <a:rPr lang="de-DE" dirty="0" smtClean="0"/>
              <a:t> </a:t>
            </a:r>
            <a:r>
              <a:rPr lang="de-DE" dirty="0" err="1" smtClean="0"/>
              <a:t>erőforrásigények</a:t>
            </a:r>
            <a:r>
              <a:rPr lang="de-DE" dirty="0" smtClean="0"/>
              <a:t>...</a:t>
            </a:r>
          </a:p>
          <a:p>
            <a:r>
              <a:rPr lang="de-DE" dirty="0" err="1" smtClean="0"/>
              <a:t>Amikre</a:t>
            </a:r>
            <a:r>
              <a:rPr lang="de-DE" dirty="0" smtClean="0"/>
              <a:t> </a:t>
            </a:r>
            <a:r>
              <a:rPr lang="de-DE" dirty="0" err="1" smtClean="0"/>
              <a:t>nem</a:t>
            </a:r>
            <a:r>
              <a:rPr lang="de-DE" dirty="0" smtClean="0"/>
              <a:t> </a:t>
            </a:r>
            <a:r>
              <a:rPr lang="de-DE" dirty="0" err="1" smtClean="0"/>
              <a:t>gondoltunk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pl</a:t>
            </a:r>
            <a:r>
              <a:rPr lang="de-DE" dirty="0" smtClean="0"/>
              <a:t> </a:t>
            </a:r>
            <a:r>
              <a:rPr lang="de-DE" dirty="0" err="1" smtClean="0"/>
              <a:t>browser</a:t>
            </a:r>
            <a:r>
              <a:rPr lang="de-DE" dirty="0" smtClean="0"/>
              <a:t> </a:t>
            </a:r>
            <a:r>
              <a:rPr lang="de-DE" dirty="0" err="1" smtClean="0"/>
              <a:t>verziók</a:t>
            </a:r>
            <a:r>
              <a:rPr lang="de-DE" dirty="0" smtClean="0"/>
              <a:t>, </a:t>
            </a:r>
            <a:r>
              <a:rPr lang="de-DE" dirty="0" err="1" smtClean="0"/>
              <a:t>flash</a:t>
            </a:r>
            <a:r>
              <a:rPr lang="de-DE" smtClean="0"/>
              <a:t>...)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Hogyan</a:t>
            </a:r>
            <a:r>
              <a:rPr lang="de-DE" dirty="0" smtClean="0"/>
              <a:t> </a:t>
            </a:r>
            <a:r>
              <a:rPr lang="de-DE" dirty="0" err="1" smtClean="0"/>
              <a:t>tovább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2016 MIA </a:t>
            </a:r>
            <a:r>
              <a:rPr lang="de-DE" dirty="0" err="1" smtClean="0"/>
              <a:t>pilot</a:t>
            </a:r>
            <a:r>
              <a:rPr lang="de-DE" dirty="0" smtClean="0"/>
              <a:t> </a:t>
            </a:r>
            <a:r>
              <a:rPr lang="de-DE" dirty="0" err="1" smtClean="0"/>
              <a:t>fejlesztései</a:t>
            </a:r>
            <a:r>
              <a:rPr lang="de-DE" dirty="0" smtClean="0"/>
              <a:t> </a:t>
            </a:r>
            <a:r>
              <a:rPr lang="de-DE" dirty="0" err="1" smtClean="0"/>
              <a:t>leálltak</a:t>
            </a:r>
            <a:endParaRPr lang="de-DE" dirty="0"/>
          </a:p>
          <a:p>
            <a:pPr lvl="1"/>
            <a:r>
              <a:rPr lang="de-DE" dirty="0" err="1" smtClean="0"/>
              <a:t>Adatokat</a:t>
            </a:r>
            <a:r>
              <a:rPr lang="de-DE" dirty="0" smtClean="0"/>
              <a:t> </a:t>
            </a:r>
            <a:r>
              <a:rPr lang="de-DE" dirty="0" err="1" smtClean="0"/>
              <a:t>őrizzük</a:t>
            </a:r>
            <a:endParaRPr lang="de-DE" dirty="0" smtClean="0"/>
          </a:p>
          <a:p>
            <a:pPr lvl="1"/>
            <a:r>
              <a:rPr lang="de-DE" dirty="0" smtClean="0"/>
              <a:t>News </a:t>
            </a:r>
            <a:r>
              <a:rPr lang="de-DE" dirty="0" err="1" smtClean="0"/>
              <a:t>megy</a:t>
            </a:r>
            <a:r>
              <a:rPr lang="de-DE" dirty="0" smtClean="0"/>
              <a:t> </a:t>
            </a:r>
            <a:r>
              <a:rPr lang="de-DE" dirty="0" err="1" smtClean="0"/>
              <a:t>tovább</a:t>
            </a:r>
            <a:r>
              <a:rPr lang="de-DE" dirty="0" smtClean="0"/>
              <a:t>, </a:t>
            </a:r>
            <a:r>
              <a:rPr lang="de-DE" dirty="0" err="1" smtClean="0"/>
              <a:t>napi</a:t>
            </a:r>
            <a:r>
              <a:rPr lang="de-DE" dirty="0" smtClean="0"/>
              <a:t> </a:t>
            </a:r>
            <a:r>
              <a:rPr lang="de-DE" dirty="0" err="1" smtClean="0"/>
              <a:t>aratással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25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Tanulságok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Törvényi</a:t>
            </a:r>
            <a:r>
              <a:rPr lang="de-DE" dirty="0" smtClean="0"/>
              <a:t> </a:t>
            </a:r>
            <a:r>
              <a:rPr lang="de-DE" dirty="0" err="1" smtClean="0"/>
              <a:t>háttér</a:t>
            </a:r>
            <a:r>
              <a:rPr lang="de-DE" dirty="0" smtClean="0"/>
              <a:t> </a:t>
            </a:r>
            <a:r>
              <a:rPr lang="de-DE" dirty="0" err="1" smtClean="0"/>
              <a:t>szükséges</a:t>
            </a:r>
            <a:r>
              <a:rPr lang="de-DE" dirty="0" smtClean="0"/>
              <a:t> (</a:t>
            </a:r>
            <a:r>
              <a:rPr lang="de-DE" dirty="0" err="1" smtClean="0"/>
              <a:t>addig</a:t>
            </a:r>
            <a:r>
              <a:rPr lang="de-DE" dirty="0" smtClean="0"/>
              <a:t> „</a:t>
            </a:r>
            <a:r>
              <a:rPr lang="de-DE" dirty="0" err="1" smtClean="0"/>
              <a:t>zsákbanfutás</a:t>
            </a:r>
            <a:r>
              <a:rPr lang="de-DE" dirty="0" smtClean="0"/>
              <a:t>“); </a:t>
            </a:r>
            <a:r>
              <a:rPr lang="de-DE" dirty="0" err="1" smtClean="0"/>
              <a:t>kötelespéldány</a:t>
            </a:r>
            <a:r>
              <a:rPr lang="de-DE" dirty="0" smtClean="0"/>
              <a:t>? </a:t>
            </a:r>
            <a:r>
              <a:rPr lang="de-DE" dirty="0" err="1" smtClean="0"/>
              <a:t>Közzététel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Ez</a:t>
            </a:r>
            <a:r>
              <a:rPr lang="de-DE" dirty="0" smtClean="0"/>
              <a:t> a </a:t>
            </a:r>
            <a:r>
              <a:rPr lang="de-DE" dirty="0" err="1" smtClean="0"/>
              <a:t>műszaki</a:t>
            </a:r>
            <a:r>
              <a:rPr lang="de-DE" dirty="0" smtClean="0"/>
              <a:t> </a:t>
            </a:r>
            <a:r>
              <a:rPr lang="de-DE" dirty="0" err="1" smtClean="0"/>
              <a:t>problémákat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megoldhatja</a:t>
            </a:r>
            <a:r>
              <a:rPr lang="de-DE" dirty="0" smtClean="0"/>
              <a:t> (</a:t>
            </a:r>
            <a:r>
              <a:rPr lang="de-DE" dirty="0" err="1" smtClean="0"/>
              <a:t>előírt</a:t>
            </a:r>
            <a:r>
              <a:rPr lang="de-DE" dirty="0" smtClean="0"/>
              <a:t> </a:t>
            </a:r>
            <a:r>
              <a:rPr lang="de-DE" dirty="0" err="1" smtClean="0"/>
              <a:t>formátum</a:t>
            </a:r>
            <a:r>
              <a:rPr lang="de-DE" dirty="0" smtClean="0"/>
              <a:t> etc.) de </a:t>
            </a:r>
            <a:r>
              <a:rPr lang="de-DE" dirty="0" err="1" smtClean="0"/>
              <a:t>csak</a:t>
            </a:r>
            <a:r>
              <a:rPr lang="de-DE" dirty="0" smtClean="0"/>
              <a:t> A JÖVŐ FELÉ</a:t>
            </a:r>
          </a:p>
          <a:p>
            <a:r>
              <a:rPr lang="de-DE" dirty="0" err="1" smtClean="0"/>
              <a:t>Adattípusok</a:t>
            </a:r>
            <a:r>
              <a:rPr lang="de-DE" dirty="0" smtClean="0"/>
              <a:t> </a:t>
            </a:r>
            <a:r>
              <a:rPr lang="de-DE" dirty="0" err="1" smtClean="0"/>
              <a:t>kizárása</a:t>
            </a:r>
            <a:r>
              <a:rPr lang="de-DE" dirty="0" smtClean="0"/>
              <a:t> (</a:t>
            </a:r>
            <a:r>
              <a:rPr lang="de-DE" dirty="0" err="1" smtClean="0"/>
              <a:t>előzetes</a:t>
            </a:r>
            <a:r>
              <a:rPr lang="de-DE" dirty="0" smtClean="0"/>
              <a:t> „</a:t>
            </a:r>
            <a:r>
              <a:rPr lang="de-DE" dirty="0" err="1" smtClean="0"/>
              <a:t>tisztítás</a:t>
            </a:r>
            <a:r>
              <a:rPr lang="de-DE" dirty="0" smtClean="0"/>
              <a:t>“)</a:t>
            </a:r>
          </a:p>
          <a:p>
            <a:r>
              <a:rPr lang="de-DE" dirty="0" smtClean="0"/>
              <a:t>A </a:t>
            </a:r>
            <a:r>
              <a:rPr lang="de-DE" dirty="0" err="1" smtClean="0"/>
              <a:t>longitudinális</a:t>
            </a:r>
            <a:r>
              <a:rPr lang="de-DE" dirty="0" smtClean="0"/>
              <a:t> </a:t>
            </a:r>
            <a:r>
              <a:rPr lang="de-DE" dirty="0" err="1" smtClean="0"/>
              <a:t>letöltésnek</a:t>
            </a:r>
            <a:r>
              <a:rPr lang="de-DE" dirty="0" smtClean="0"/>
              <a:t> </a:t>
            </a:r>
            <a:r>
              <a:rPr lang="de-DE" dirty="0" err="1" smtClean="0"/>
              <a:t>és</a:t>
            </a:r>
            <a:r>
              <a:rPr lang="de-DE" dirty="0" smtClean="0"/>
              <a:t> </a:t>
            </a:r>
            <a:r>
              <a:rPr lang="de-DE" dirty="0" err="1" smtClean="0"/>
              <a:t>elemzésnek</a:t>
            </a:r>
            <a:r>
              <a:rPr lang="de-DE" dirty="0" smtClean="0"/>
              <a:t> van </a:t>
            </a:r>
            <a:r>
              <a:rPr lang="de-DE" smtClean="0"/>
              <a:t>létjogosultsága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23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Munkacsapat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480" indent="-285480">
              <a:buClr>
                <a:srgbClr val="000000"/>
              </a:buClr>
            </a:pPr>
            <a:r>
              <a:rPr lang="hu-H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Jurányi Zsolt, BSc, PetaByte Nonprofit Kft.</a:t>
            </a:r>
            <a:endParaRPr lang="hu-HU" sz="4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480" indent="-285480">
              <a:buClr>
                <a:srgbClr val="000000"/>
              </a:buClr>
            </a:pPr>
            <a:r>
              <a:rPr lang="hu-H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Bálint 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Balázs, </a:t>
            </a:r>
            <a:r>
              <a:rPr lang="hu-H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MSc, PetaByte Nonprofit Kft.</a:t>
            </a:r>
          </a:p>
          <a:p>
            <a:pPr marL="285480" indent="-285480">
              <a:buClr>
                <a:srgbClr val="000000"/>
              </a:buClr>
            </a:pPr>
            <a:r>
              <a:rPr lang="hu-H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Pálmai 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Attila, </a:t>
            </a:r>
            <a:r>
              <a:rPr lang="hu-H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BSc, PetaByte Nonprofit Kft.</a:t>
            </a:r>
            <a:endParaRPr lang="hu-H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480" indent="-285480">
              <a:buClr>
                <a:srgbClr val="000000"/>
              </a:buClr>
            </a:pPr>
            <a:r>
              <a:rPr lang="hu-H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Keszthelyi 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Gabriella, ELTE PhD hallg.</a:t>
            </a:r>
            <a:endParaRPr lang="hu-HU" sz="4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480" indent="-285480">
              <a:buClr>
                <a:srgbClr val="000000"/>
              </a:buClr>
            </a:pPr>
            <a:r>
              <a:rPr lang="hu-H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Gulyás László, ELTE egy.adj.</a:t>
            </a:r>
            <a:endParaRPr lang="hu-HU" sz="4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480" indent="-285480">
              <a:buClr>
                <a:srgbClr val="000000"/>
              </a:buClr>
            </a:pPr>
            <a:r>
              <a:rPr lang="hu-H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Kampis 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György, ELTE egy.tan.</a:t>
            </a:r>
            <a:endParaRPr lang="hu-HU" sz="4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de-DE" dirty="0"/>
          </a:p>
        </p:txBody>
      </p:sp>
      <p:pic>
        <p:nvPicPr>
          <p:cNvPr id="4" name="Bild 4"/>
          <p:cNvPicPr/>
          <p:nvPr/>
        </p:nvPicPr>
        <p:blipFill>
          <a:blip r:embed="rId2"/>
          <a:stretch/>
        </p:blipFill>
        <p:spPr>
          <a:xfrm>
            <a:off x="1715008" y="5424698"/>
            <a:ext cx="825480" cy="806400"/>
          </a:xfrm>
          <a:prstGeom prst="rect">
            <a:avLst/>
          </a:prstGeom>
          <a:ln>
            <a:noFill/>
          </a:ln>
        </p:spPr>
      </p:pic>
      <p:pic>
        <p:nvPicPr>
          <p:cNvPr id="5" name="Bild 5"/>
          <p:cNvPicPr/>
          <p:nvPr/>
        </p:nvPicPr>
        <p:blipFill>
          <a:blip r:embed="rId3"/>
          <a:stretch/>
        </p:blipFill>
        <p:spPr>
          <a:xfrm>
            <a:off x="4216276" y="5278146"/>
            <a:ext cx="1151280" cy="1152720"/>
          </a:xfrm>
          <a:prstGeom prst="rect">
            <a:avLst/>
          </a:prstGeom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783807" y="6126163"/>
            <a:ext cx="283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4"/>
              </a:rPr>
              <a:t>www.petabyte-research.org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563888" y="5308025"/>
            <a:ext cx="2798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hlinkClick r:id="rId5"/>
              </a:rPr>
              <a:t>http://www.futurict.szte.hu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096" y="5754672"/>
            <a:ext cx="2441856" cy="19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9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Köszönöm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28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MIA </a:t>
            </a:r>
            <a:r>
              <a:rPr lang="de-DE" dirty="0" err="1" smtClean="0"/>
              <a:t>és</a:t>
            </a:r>
            <a:r>
              <a:rPr lang="de-DE" dirty="0" smtClean="0"/>
              <a:t> MIA </a:t>
            </a:r>
            <a:r>
              <a:rPr lang="de-DE" dirty="0" err="1" smtClean="0"/>
              <a:t>pilot</a:t>
            </a:r>
            <a:r>
              <a:rPr lang="de-DE" dirty="0" smtClean="0"/>
              <a:t> </a:t>
            </a:r>
            <a:r>
              <a:rPr lang="de-DE" dirty="0" err="1" smtClean="0"/>
              <a:t>előzmények</a:t>
            </a:r>
            <a:r>
              <a:rPr lang="de-DE" dirty="0" smtClean="0"/>
              <a:t>... </a:t>
            </a:r>
            <a:r>
              <a:rPr lang="de-DE" dirty="0" err="1"/>
              <a:t>é</a:t>
            </a:r>
            <a:r>
              <a:rPr lang="de-DE" dirty="0" err="1" smtClean="0"/>
              <a:t>s</a:t>
            </a:r>
            <a:r>
              <a:rPr lang="de-DE" dirty="0" smtClean="0"/>
              <a:t> </a:t>
            </a:r>
            <a:r>
              <a:rPr lang="de-DE" dirty="0" err="1" smtClean="0"/>
              <a:t>ma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9050"/>
          </a:xfrm>
        </p:spPr>
        <p:txBody>
          <a:bodyPr>
            <a:normAutofit fontScale="85000" lnSpcReduction="20000"/>
          </a:bodyPr>
          <a:lstStyle/>
          <a:p>
            <a:r>
              <a:rPr lang="de-DE" dirty="0" err="1" smtClean="0"/>
              <a:t>Drótos</a:t>
            </a:r>
            <a:r>
              <a:rPr lang="de-DE" dirty="0" smtClean="0"/>
              <a:t> L. (2006), </a:t>
            </a:r>
            <a:r>
              <a:rPr lang="de-DE" dirty="0" err="1" smtClean="0"/>
              <a:t>Kokas</a:t>
            </a:r>
            <a:r>
              <a:rPr lang="de-DE" dirty="0" smtClean="0"/>
              <a:t> K. (2009, 2012), SZTE EK (</a:t>
            </a:r>
            <a:r>
              <a:rPr lang="de-DE" dirty="0" err="1" smtClean="0"/>
              <a:t>Monok</a:t>
            </a:r>
            <a:r>
              <a:rPr lang="de-DE" dirty="0" smtClean="0"/>
              <a:t> I. 2009)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sz="2000" dirty="0" smtClean="0"/>
              <a:t>„A http://</a:t>
            </a:r>
            <a:r>
              <a:rPr lang="de-DE" sz="2000" dirty="0" err="1" smtClean="0"/>
              <a:t>archive-hu.com</a:t>
            </a:r>
            <a:r>
              <a:rPr lang="de-DE" sz="2000" dirty="0" smtClean="0"/>
              <a:t> </a:t>
            </a:r>
            <a:r>
              <a:rPr lang="de-DE" sz="2000" dirty="0" err="1" smtClean="0"/>
              <a:t>címen</a:t>
            </a:r>
            <a:r>
              <a:rPr lang="de-DE" sz="2000" dirty="0" smtClean="0"/>
              <a:t> </a:t>
            </a:r>
            <a:r>
              <a:rPr lang="de-DE" sz="2000" dirty="0" err="1" smtClean="0"/>
              <a:t>indult</a:t>
            </a:r>
            <a:r>
              <a:rPr lang="de-DE" sz="2000" dirty="0" smtClean="0"/>
              <a:t> 1-2 </a:t>
            </a:r>
            <a:r>
              <a:rPr lang="de-DE" sz="2000" dirty="0" err="1" smtClean="0"/>
              <a:t>éve</a:t>
            </a:r>
            <a:r>
              <a:rPr lang="de-DE" sz="2000" dirty="0" smtClean="0"/>
              <a:t> [</a:t>
            </a:r>
            <a:r>
              <a:rPr lang="de-DE" sz="2000" dirty="0" err="1" smtClean="0"/>
              <a:t>tehat</a:t>
            </a:r>
            <a:r>
              <a:rPr lang="de-DE" sz="2000" dirty="0" smtClean="0"/>
              <a:t> </a:t>
            </a:r>
            <a:r>
              <a:rPr lang="de-DE" sz="2000" dirty="0" err="1" smtClean="0"/>
              <a:t>kb</a:t>
            </a:r>
            <a:r>
              <a:rPr lang="de-DE" sz="2000" dirty="0" smtClean="0"/>
              <a:t>. 2011-ben?] </a:t>
            </a:r>
            <a:r>
              <a:rPr lang="de-DE" sz="2000" dirty="0" err="1" smtClean="0"/>
              <a:t>egy</a:t>
            </a:r>
            <a:r>
              <a:rPr lang="de-DE" sz="2000" dirty="0" smtClean="0"/>
              <a:t> </a:t>
            </a:r>
            <a:r>
              <a:rPr lang="de-DE" sz="2000" dirty="0" err="1" smtClean="0"/>
              <a:t>magyar</a:t>
            </a:r>
            <a:r>
              <a:rPr lang="de-DE" sz="2000" dirty="0" smtClean="0"/>
              <a:t> </a:t>
            </a:r>
            <a:r>
              <a:rPr lang="de-DE" sz="2000" dirty="0" err="1" smtClean="0"/>
              <a:t>webarchívum</a:t>
            </a:r>
            <a:r>
              <a:rPr lang="de-DE" sz="2000" dirty="0" smtClean="0"/>
              <a:t>, de </a:t>
            </a:r>
            <a:r>
              <a:rPr lang="de-DE" sz="2000" dirty="0" err="1" smtClean="0"/>
              <a:t>ez</a:t>
            </a:r>
            <a:r>
              <a:rPr lang="de-DE" sz="2000" dirty="0" smtClean="0"/>
              <a:t> </a:t>
            </a:r>
            <a:r>
              <a:rPr lang="de-DE" sz="2000" dirty="0" err="1" smtClean="0"/>
              <a:t>egy</a:t>
            </a:r>
            <a:r>
              <a:rPr lang="de-DE" sz="2000" dirty="0" smtClean="0"/>
              <a:t> </a:t>
            </a:r>
            <a:r>
              <a:rPr lang="de-DE" sz="2000" dirty="0" err="1" smtClean="0"/>
              <a:t>külföldi</a:t>
            </a:r>
            <a:r>
              <a:rPr lang="de-DE" sz="2000" dirty="0" smtClean="0"/>
              <a:t> </a:t>
            </a:r>
            <a:r>
              <a:rPr lang="de-DE" sz="2000" dirty="0" err="1" smtClean="0"/>
              <a:t>projekt</a:t>
            </a:r>
            <a:r>
              <a:rPr lang="de-DE" sz="2000" dirty="0" smtClean="0"/>
              <a:t>, </a:t>
            </a:r>
            <a:r>
              <a:rPr lang="de-DE" sz="2000" dirty="0" err="1" smtClean="0"/>
              <a:t>nem</a:t>
            </a:r>
            <a:r>
              <a:rPr lang="de-DE" sz="2000" dirty="0" smtClean="0"/>
              <a:t> </a:t>
            </a:r>
            <a:r>
              <a:rPr lang="de-DE" sz="2000" dirty="0" err="1" smtClean="0"/>
              <a:t>tudok</a:t>
            </a:r>
            <a:r>
              <a:rPr lang="de-DE" sz="2000" dirty="0" smtClean="0"/>
              <a:t> </a:t>
            </a:r>
            <a:r>
              <a:rPr lang="de-DE" sz="2000" dirty="0" err="1" smtClean="0"/>
              <a:t>róla</a:t>
            </a:r>
            <a:r>
              <a:rPr lang="de-DE" sz="2000" dirty="0" smtClean="0"/>
              <a:t> </a:t>
            </a:r>
            <a:r>
              <a:rPr lang="de-DE" sz="2000" dirty="0" err="1" smtClean="0"/>
              <a:t>semmit</a:t>
            </a:r>
            <a:r>
              <a:rPr lang="de-DE" sz="2000" dirty="0" smtClean="0"/>
              <a:t>.“</a:t>
            </a:r>
          </a:p>
          <a:p>
            <a:r>
              <a:rPr lang="de-DE" dirty="0" smtClean="0"/>
              <a:t>OSZK (</a:t>
            </a:r>
            <a:r>
              <a:rPr lang="de-DE" dirty="0" err="1" smtClean="0"/>
              <a:t>Moldován</a:t>
            </a:r>
            <a:r>
              <a:rPr lang="de-DE" dirty="0" smtClean="0"/>
              <a:t> I., </a:t>
            </a:r>
            <a:r>
              <a:rPr lang="de-DE" dirty="0" err="1" smtClean="0"/>
              <a:t>Vonderviszt</a:t>
            </a:r>
            <a:r>
              <a:rPr lang="de-DE" dirty="0" smtClean="0"/>
              <a:t> L.), MTAK (</a:t>
            </a:r>
            <a:r>
              <a:rPr lang="de-DE" dirty="0" err="1" smtClean="0"/>
              <a:t>Monok</a:t>
            </a:r>
            <a:r>
              <a:rPr lang="de-DE" dirty="0" smtClean="0"/>
              <a:t> I.)</a:t>
            </a:r>
          </a:p>
          <a:p>
            <a:r>
              <a:rPr lang="de-DE" dirty="0" smtClean="0"/>
              <a:t>ELTE (Ritter D.), NIIF (</a:t>
            </a:r>
            <a:r>
              <a:rPr lang="de-DE" dirty="0" err="1" smtClean="0"/>
              <a:t>Stefán</a:t>
            </a:r>
            <a:r>
              <a:rPr lang="de-DE" dirty="0" smtClean="0"/>
              <a:t> P.)</a:t>
            </a:r>
          </a:p>
          <a:p>
            <a:r>
              <a:rPr lang="de-DE" dirty="0" smtClean="0"/>
              <a:t>.....</a:t>
            </a:r>
          </a:p>
          <a:p>
            <a:r>
              <a:rPr lang="de-DE" dirty="0" smtClean="0"/>
              <a:t>Ma: </a:t>
            </a:r>
            <a:r>
              <a:rPr lang="de-DE" dirty="0" smtClean="0">
                <a:hlinkClick r:id="rId2"/>
              </a:rPr>
              <a:t>http://mekosztaly.oszk.hu/mia/MIA_wiki.html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654" y="2399024"/>
            <a:ext cx="5050156" cy="18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5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Motiváció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5852" cy="4525963"/>
          </a:xfrm>
        </p:spPr>
        <p:txBody>
          <a:bodyPr/>
          <a:lstStyle/>
          <a:p>
            <a:r>
              <a:rPr lang="de-DE" dirty="0" smtClean="0"/>
              <a:t>„Big Data“ (2012-3)</a:t>
            </a:r>
          </a:p>
          <a:p>
            <a:r>
              <a:rPr lang="de-DE" dirty="0" err="1" smtClean="0"/>
              <a:t>Előtte</a:t>
            </a:r>
            <a:r>
              <a:rPr lang="de-DE" dirty="0" smtClean="0"/>
              <a:t>: </a:t>
            </a:r>
            <a:r>
              <a:rPr lang="de-DE" dirty="0" err="1" smtClean="0"/>
              <a:t>WoS</a:t>
            </a:r>
            <a:r>
              <a:rPr lang="de-DE" dirty="0" smtClean="0"/>
              <a:t> ISI (Thomson Reuters) </a:t>
            </a:r>
            <a:r>
              <a:rPr lang="de-DE" dirty="0" err="1" smtClean="0"/>
              <a:t>teljes</a:t>
            </a:r>
            <a:r>
              <a:rPr lang="de-DE" dirty="0" smtClean="0"/>
              <a:t> </a:t>
            </a:r>
            <a:r>
              <a:rPr lang="de-DE" dirty="0" err="1" smtClean="0"/>
              <a:t>magyar</a:t>
            </a:r>
            <a:r>
              <a:rPr lang="de-DE" dirty="0" smtClean="0"/>
              <a:t> </a:t>
            </a:r>
            <a:r>
              <a:rPr lang="de-DE" dirty="0" err="1" smtClean="0"/>
              <a:t>anyag</a:t>
            </a:r>
            <a:r>
              <a:rPr lang="de-DE" dirty="0" smtClean="0"/>
              <a:t> </a:t>
            </a:r>
            <a:r>
              <a:rPr lang="de-DE" dirty="0" err="1" smtClean="0"/>
              <a:t>letöltése</a:t>
            </a:r>
            <a:r>
              <a:rPr lang="de-DE" dirty="0" smtClean="0"/>
              <a:t> </a:t>
            </a:r>
            <a:r>
              <a:rPr lang="de-DE" dirty="0" err="1" smtClean="0"/>
              <a:t>és</a:t>
            </a:r>
            <a:r>
              <a:rPr lang="de-DE" dirty="0" smtClean="0"/>
              <a:t> </a:t>
            </a:r>
            <a:r>
              <a:rPr lang="de-DE" dirty="0" err="1" smtClean="0"/>
              <a:t>elemzése</a:t>
            </a:r>
            <a:r>
              <a:rPr lang="de-DE" dirty="0" smtClean="0"/>
              <a:t> 1975-2012</a:t>
            </a:r>
          </a:p>
          <a:p>
            <a:r>
              <a:rPr lang="de-DE" dirty="0" err="1"/>
              <a:t>N</a:t>
            </a:r>
            <a:r>
              <a:rPr lang="de-DE" dirty="0" err="1" smtClean="0"/>
              <a:t>em</a:t>
            </a:r>
            <a:r>
              <a:rPr lang="de-DE" dirty="0" smtClean="0"/>
              <a:t> </a:t>
            </a:r>
            <a:r>
              <a:rPr lang="de-DE" dirty="0" err="1" smtClean="0"/>
              <a:t>volt</a:t>
            </a:r>
            <a:r>
              <a:rPr lang="de-DE" dirty="0" smtClean="0"/>
              <a:t> </a:t>
            </a:r>
            <a:r>
              <a:rPr lang="de-DE" dirty="0" err="1" smtClean="0"/>
              <a:t>elég</a:t>
            </a:r>
            <a:r>
              <a:rPr lang="de-DE" dirty="0" smtClean="0"/>
              <a:t> </a:t>
            </a:r>
            <a:r>
              <a:rPr lang="de-DE" dirty="0" err="1" smtClean="0"/>
              <a:t>nagy</a:t>
            </a:r>
            <a:r>
              <a:rPr lang="de-DE" dirty="0" smtClean="0"/>
              <a:t> a </a:t>
            </a:r>
            <a:r>
              <a:rPr lang="de-DE" dirty="0" err="1" smtClean="0"/>
              <a:t>műszaki</a:t>
            </a:r>
            <a:r>
              <a:rPr lang="de-DE" dirty="0" smtClean="0"/>
              <a:t>/</a:t>
            </a:r>
            <a:r>
              <a:rPr lang="de-DE" dirty="0" err="1" smtClean="0"/>
              <a:t>tudományos</a:t>
            </a:r>
            <a:r>
              <a:rPr lang="de-DE" dirty="0" smtClean="0"/>
              <a:t> </a:t>
            </a:r>
            <a:r>
              <a:rPr lang="de-DE" dirty="0" err="1" smtClean="0"/>
              <a:t>kihívás</a:t>
            </a:r>
            <a:endParaRPr lang="de-DE" dirty="0" smtClean="0"/>
          </a:p>
          <a:p>
            <a:r>
              <a:rPr lang="de-DE" dirty="0" err="1" smtClean="0"/>
              <a:t>Crawling</a:t>
            </a:r>
            <a:r>
              <a:rPr lang="de-DE" dirty="0" smtClean="0"/>
              <a:t>... </a:t>
            </a:r>
            <a:r>
              <a:rPr lang="de-DE" dirty="0" err="1" smtClean="0"/>
              <a:t>Jurányi</a:t>
            </a:r>
            <a:r>
              <a:rPr lang="de-DE" dirty="0" smtClean="0"/>
              <a:t> Zsolt </a:t>
            </a:r>
            <a:r>
              <a:rPr lang="de-DE" dirty="0" err="1" smtClean="0"/>
              <a:t>szakdolgozata</a:t>
            </a:r>
            <a:r>
              <a:rPr lang="de-DE" dirty="0" smtClean="0"/>
              <a:t> 2012-ben</a:t>
            </a:r>
          </a:p>
          <a:p>
            <a:endParaRPr lang="de-DE" dirty="0"/>
          </a:p>
          <a:p>
            <a:r>
              <a:rPr lang="de-DE" dirty="0" smtClean="0"/>
              <a:t>....(</a:t>
            </a:r>
            <a:r>
              <a:rPr lang="de-DE" dirty="0" err="1"/>
              <a:t>R</a:t>
            </a:r>
            <a:r>
              <a:rPr lang="de-DE" dirty="0" err="1" smtClean="0"/>
              <a:t>eferenciak</a:t>
            </a:r>
            <a:r>
              <a:rPr lang="de-DE" dirty="0" smtClean="0"/>
              <a:t>), </a:t>
            </a:r>
            <a:r>
              <a:rPr lang="de-DE" dirty="0" err="1" smtClean="0"/>
              <a:t>projektek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4886198"/>
            <a:ext cx="57785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1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Jogi </a:t>
            </a:r>
            <a:r>
              <a:rPr lang="de-DE" dirty="0" err="1" smtClean="0"/>
              <a:t>és</a:t>
            </a:r>
            <a:r>
              <a:rPr lang="de-DE" dirty="0" smtClean="0"/>
              <a:t> </a:t>
            </a:r>
            <a:r>
              <a:rPr lang="de-DE" dirty="0" err="1" smtClean="0"/>
              <a:t>műszaki</a:t>
            </a:r>
            <a:r>
              <a:rPr lang="de-DE" dirty="0" smtClean="0"/>
              <a:t> </a:t>
            </a:r>
            <a:r>
              <a:rPr lang="de-DE" dirty="0" err="1" smtClean="0"/>
              <a:t>problémák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90237" cy="4525963"/>
          </a:xfrm>
        </p:spPr>
        <p:txBody>
          <a:bodyPr>
            <a:normAutofit lnSpcReduction="10000"/>
          </a:bodyPr>
          <a:lstStyle/>
          <a:p>
            <a:r>
              <a:rPr lang="de-DE" sz="2400" dirty="0" err="1" smtClean="0"/>
              <a:t>Kiragadva</a:t>
            </a:r>
            <a:r>
              <a:rPr lang="de-DE" sz="2400" dirty="0" smtClean="0"/>
              <a:t> </a:t>
            </a:r>
            <a:r>
              <a:rPr lang="de-DE" sz="2400" dirty="0" err="1" smtClean="0"/>
              <a:t>néhányat</a:t>
            </a:r>
            <a:r>
              <a:rPr lang="de-DE" sz="2400" dirty="0" smtClean="0"/>
              <a:t>....</a:t>
            </a:r>
          </a:p>
          <a:p>
            <a:endParaRPr lang="de-DE" sz="2400" dirty="0"/>
          </a:p>
          <a:p>
            <a:r>
              <a:rPr lang="de-DE" sz="2400" dirty="0" smtClean="0"/>
              <a:t>Jogi: </a:t>
            </a:r>
            <a:r>
              <a:rPr lang="de-DE" sz="2400" dirty="0" err="1" smtClean="0"/>
              <a:t>milyen</a:t>
            </a:r>
            <a:r>
              <a:rPr lang="de-DE" sz="2400" dirty="0" smtClean="0"/>
              <a:t> </a:t>
            </a:r>
            <a:r>
              <a:rPr lang="de-DE" sz="2400" dirty="0" err="1" smtClean="0"/>
              <a:t>jogon</a:t>
            </a:r>
            <a:r>
              <a:rPr lang="de-DE" sz="2400" dirty="0" smtClean="0"/>
              <a:t>? (</a:t>
            </a:r>
            <a:r>
              <a:rPr lang="de-DE" sz="2400" dirty="0" err="1" smtClean="0"/>
              <a:t>Önkényesen</a:t>
            </a:r>
            <a:r>
              <a:rPr lang="de-DE" sz="2400" dirty="0" smtClean="0"/>
              <a:t>.)</a:t>
            </a:r>
          </a:p>
          <a:p>
            <a:r>
              <a:rPr lang="de-DE" sz="2400" dirty="0" err="1" smtClean="0"/>
              <a:t>Megosztható-e</a:t>
            </a:r>
            <a:r>
              <a:rPr lang="de-DE" sz="2400" dirty="0" smtClean="0"/>
              <a:t>? (</a:t>
            </a:r>
            <a:r>
              <a:rPr lang="de-DE" sz="2400" dirty="0" err="1" smtClean="0"/>
              <a:t>Nem</a:t>
            </a:r>
            <a:r>
              <a:rPr lang="de-DE" sz="2400" dirty="0" smtClean="0"/>
              <a:t>.)</a:t>
            </a:r>
          </a:p>
          <a:p>
            <a:r>
              <a:rPr lang="de-DE" sz="2400" dirty="0" err="1" smtClean="0"/>
              <a:t>Garanciák</a:t>
            </a:r>
            <a:r>
              <a:rPr lang="de-DE" sz="2400" dirty="0" smtClean="0"/>
              <a:t> (</a:t>
            </a:r>
            <a:r>
              <a:rPr lang="de-DE" sz="2400" dirty="0" err="1" smtClean="0"/>
              <a:t>Nincsenek</a:t>
            </a:r>
            <a:r>
              <a:rPr lang="de-DE" sz="2400" dirty="0" smtClean="0"/>
              <a:t>, „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get</a:t>
            </a:r>
            <a:r>
              <a:rPr lang="de-DE" sz="2400" dirty="0" smtClean="0"/>
              <a:t> </a:t>
            </a: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paid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“.)</a:t>
            </a:r>
          </a:p>
          <a:p>
            <a:endParaRPr lang="de-DE" sz="2400" dirty="0"/>
          </a:p>
          <a:p>
            <a:r>
              <a:rPr lang="de-DE" sz="2400" dirty="0" err="1" smtClean="0"/>
              <a:t>Adattisztítás</a:t>
            </a:r>
            <a:r>
              <a:rPr lang="de-DE" sz="2400" dirty="0" smtClean="0"/>
              <a:t> (</a:t>
            </a:r>
            <a:r>
              <a:rPr lang="de-DE" sz="2400" dirty="0" err="1" smtClean="0"/>
              <a:t>sok</a:t>
            </a:r>
            <a:r>
              <a:rPr lang="de-DE" sz="2400" dirty="0" smtClean="0"/>
              <a:t> </a:t>
            </a:r>
            <a:r>
              <a:rPr lang="de-DE" sz="2400" dirty="0" err="1" smtClean="0"/>
              <a:t>kézimunka</a:t>
            </a:r>
            <a:r>
              <a:rPr lang="de-DE" sz="2400" dirty="0" smtClean="0"/>
              <a:t>...)</a:t>
            </a:r>
          </a:p>
          <a:p>
            <a:r>
              <a:rPr lang="de-DE" sz="2400" dirty="0" smtClean="0"/>
              <a:t>CMS </a:t>
            </a:r>
            <a:r>
              <a:rPr lang="de-DE" sz="2400" dirty="0" err="1" smtClean="0"/>
              <a:t>kezelés</a:t>
            </a:r>
            <a:r>
              <a:rPr lang="de-DE" sz="2400" dirty="0" smtClean="0"/>
              <a:t>, </a:t>
            </a:r>
            <a:r>
              <a:rPr lang="de-DE" sz="2400" dirty="0" err="1" smtClean="0"/>
              <a:t>időbélyegek</a:t>
            </a:r>
            <a:endParaRPr lang="de-DE" sz="2400" dirty="0" smtClean="0"/>
          </a:p>
          <a:p>
            <a:r>
              <a:rPr lang="de-DE" sz="2400" dirty="0" err="1" smtClean="0"/>
              <a:t>Belső</a:t>
            </a:r>
            <a:r>
              <a:rPr lang="de-DE" sz="2400" dirty="0" smtClean="0"/>
              <a:t> </a:t>
            </a:r>
            <a:r>
              <a:rPr lang="de-DE" sz="2400" dirty="0" err="1" smtClean="0"/>
              <a:t>linkek</a:t>
            </a:r>
            <a:r>
              <a:rPr lang="de-DE" sz="2400" dirty="0" smtClean="0"/>
              <a:t> </a:t>
            </a:r>
            <a:r>
              <a:rPr lang="de-DE" sz="2400" dirty="0" err="1" smtClean="0"/>
              <a:t>inkozisztens</a:t>
            </a:r>
            <a:r>
              <a:rPr lang="de-DE" sz="2400" dirty="0" smtClean="0"/>
              <a:t> </a:t>
            </a:r>
            <a:r>
              <a:rPr lang="de-DE" sz="2400" dirty="0" err="1" smtClean="0"/>
              <a:t>kezelése</a:t>
            </a:r>
            <a:r>
              <a:rPr lang="de-DE" sz="2400" dirty="0" smtClean="0"/>
              <a:t> (</a:t>
            </a:r>
            <a:r>
              <a:rPr lang="de-DE" sz="2400" dirty="0" err="1" smtClean="0"/>
              <a:t>pl.</a:t>
            </a:r>
            <a:r>
              <a:rPr lang="de-DE" sz="2400" dirty="0" smtClean="0"/>
              <a:t> </a:t>
            </a:r>
            <a:r>
              <a:rPr lang="de-DE" sz="2400" dirty="0" err="1"/>
              <a:t>s</a:t>
            </a:r>
            <a:r>
              <a:rPr lang="de-DE" sz="2400" dirty="0" err="1" smtClean="0"/>
              <a:t>zéteső</a:t>
            </a:r>
            <a:r>
              <a:rPr lang="de-DE" sz="2400" dirty="0" smtClean="0"/>
              <a:t> </a:t>
            </a:r>
            <a:r>
              <a:rPr lang="de-DE" sz="2400" dirty="0" err="1" smtClean="0"/>
              <a:t>feszítőfák</a:t>
            </a:r>
            <a:r>
              <a:rPr lang="de-DE" sz="2400" dirty="0" smtClean="0"/>
              <a:t>)</a:t>
            </a:r>
          </a:p>
          <a:p>
            <a:r>
              <a:rPr lang="de-DE" sz="2400" dirty="0" err="1" smtClean="0"/>
              <a:t>Kitiltások</a:t>
            </a:r>
            <a:r>
              <a:rPr lang="de-DE" sz="2400" dirty="0" smtClean="0"/>
              <a:t> (</a:t>
            </a:r>
            <a:r>
              <a:rPr lang="de-DE" sz="2400" dirty="0" err="1" smtClean="0"/>
              <a:t>levelezéssel</a:t>
            </a:r>
            <a:r>
              <a:rPr lang="de-DE" sz="2400" dirty="0" smtClean="0"/>
              <a:t> </a:t>
            </a:r>
            <a:r>
              <a:rPr lang="de-DE" sz="2400" dirty="0" err="1" smtClean="0"/>
              <a:t>kezeltük</a:t>
            </a:r>
            <a:r>
              <a:rPr lang="de-DE" sz="2400" dirty="0" smtClean="0"/>
              <a:t>, </a:t>
            </a:r>
            <a:r>
              <a:rPr lang="de-DE" sz="2400" dirty="0" err="1" smtClean="0"/>
              <a:t>nem</a:t>
            </a:r>
            <a:r>
              <a:rPr lang="de-DE" sz="2400" dirty="0" smtClean="0"/>
              <a:t> </a:t>
            </a:r>
            <a:r>
              <a:rPr lang="de-DE" sz="2400" dirty="0" err="1" smtClean="0"/>
              <a:t>pl.</a:t>
            </a:r>
            <a:r>
              <a:rPr lang="de-DE" sz="2400" dirty="0" smtClean="0"/>
              <a:t> Thor-</a:t>
            </a:r>
            <a:r>
              <a:rPr lang="de-DE" sz="2400" dirty="0" err="1" smtClean="0"/>
              <a:t>ral</a:t>
            </a:r>
            <a:r>
              <a:rPr lang="de-DE" sz="2400" dirty="0" smtClean="0"/>
              <a:t>...)</a:t>
            </a:r>
          </a:p>
          <a:p>
            <a:r>
              <a:rPr lang="de-DE" sz="2400" dirty="0" smtClean="0"/>
              <a:t>„</a:t>
            </a:r>
            <a:r>
              <a:rPr lang="de-DE" sz="2400" dirty="0" err="1" smtClean="0"/>
              <a:t>azt</a:t>
            </a:r>
            <a:r>
              <a:rPr lang="de-DE" sz="2400" dirty="0" smtClean="0"/>
              <a:t> </a:t>
            </a:r>
            <a:r>
              <a:rPr lang="de-DE" sz="2400" dirty="0" err="1" smtClean="0"/>
              <a:t>és</a:t>
            </a:r>
            <a:r>
              <a:rPr lang="de-DE" sz="2400" dirty="0" smtClean="0"/>
              <a:t> </a:t>
            </a:r>
            <a:r>
              <a:rPr lang="de-DE" sz="2400" dirty="0" err="1" smtClean="0"/>
              <a:t>úgy</a:t>
            </a:r>
            <a:r>
              <a:rPr lang="de-DE" sz="2400" dirty="0" smtClean="0"/>
              <a:t>, </a:t>
            </a:r>
            <a:r>
              <a:rPr lang="de-DE" sz="2400" dirty="0" err="1" smtClean="0"/>
              <a:t>amit</a:t>
            </a:r>
            <a:r>
              <a:rPr lang="de-DE" sz="2400" dirty="0" smtClean="0"/>
              <a:t> </a:t>
            </a:r>
            <a:r>
              <a:rPr lang="de-DE" sz="2400" dirty="0" err="1" smtClean="0"/>
              <a:t>és</a:t>
            </a:r>
            <a:r>
              <a:rPr lang="de-DE" sz="2400" dirty="0" smtClean="0"/>
              <a:t> </a:t>
            </a:r>
            <a:r>
              <a:rPr lang="de-DE" sz="2400" dirty="0" err="1" smtClean="0"/>
              <a:t>ahogy</a:t>
            </a:r>
            <a:r>
              <a:rPr lang="de-DE" sz="2400" dirty="0" smtClean="0"/>
              <a:t>“; </a:t>
            </a:r>
            <a:r>
              <a:rPr lang="de-DE" sz="2400" dirty="0" err="1" smtClean="0"/>
              <a:t>ez</a:t>
            </a:r>
            <a:r>
              <a:rPr lang="de-DE" sz="2400" dirty="0" smtClean="0"/>
              <a:t> </a:t>
            </a:r>
            <a:r>
              <a:rPr lang="de-DE" sz="2400" dirty="0" err="1" smtClean="0"/>
              <a:t>elég</a:t>
            </a:r>
            <a:r>
              <a:rPr lang="de-DE" sz="2400" dirty="0" smtClean="0"/>
              <a:t> </a:t>
            </a:r>
            <a:r>
              <a:rPr lang="de-DE" sz="2400" dirty="0" err="1" smtClean="0"/>
              <a:t>jó</a:t>
            </a:r>
            <a:r>
              <a:rPr lang="de-DE" sz="2400" dirty="0" smtClean="0"/>
              <a:t> (WA: </a:t>
            </a:r>
            <a:r>
              <a:rPr lang="de-DE" sz="2400" dirty="0" err="1" smtClean="0"/>
              <a:t>sweet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lowdown</a:t>
            </a:r>
            <a:r>
              <a:rPr lang="de-DE" sz="2400" dirty="0" smtClean="0"/>
              <a:t>)</a:t>
            </a:r>
          </a:p>
          <a:p>
            <a:endParaRPr lang="de-DE" sz="2000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3666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Mit? URL-</a:t>
            </a:r>
            <a:r>
              <a:rPr lang="de-DE" dirty="0" err="1" smtClean="0"/>
              <a:t>ek</a:t>
            </a:r>
            <a:r>
              <a:rPr lang="de-DE" dirty="0" smtClean="0"/>
              <a:t>...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53" y="1741507"/>
            <a:ext cx="6615072" cy="41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6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7388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/>
              <a:t>NIIF 500 (</a:t>
            </a:r>
            <a:r>
              <a:rPr lang="de-DE" dirty="0" err="1" smtClean="0"/>
              <a:t>ill</a:t>
            </a:r>
            <a:r>
              <a:rPr lang="de-DE" dirty="0" smtClean="0"/>
              <a:t>. 402) + MTA </a:t>
            </a:r>
            <a:r>
              <a:rPr lang="de-DE" dirty="0" err="1" smtClean="0"/>
              <a:t>intézetei</a:t>
            </a:r>
            <a:endParaRPr lang="de-DE" dirty="0" smtClean="0"/>
          </a:p>
          <a:p>
            <a:r>
              <a:rPr lang="de-DE" dirty="0" err="1" smtClean="0"/>
              <a:t>Hír</a:t>
            </a:r>
            <a:r>
              <a:rPr lang="de-DE" dirty="0" smtClean="0"/>
              <a:t> site-ok (</a:t>
            </a:r>
            <a:r>
              <a:rPr lang="de-DE" dirty="0" smtClean="0">
                <a:sym typeface="Wingdings"/>
              </a:rPr>
              <a:t>domain-</a:t>
            </a:r>
            <a:r>
              <a:rPr lang="de-DE" dirty="0" err="1" smtClean="0">
                <a:sym typeface="Wingdings"/>
              </a:rPr>
              <a:t>ek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száma</a:t>
            </a:r>
            <a:r>
              <a:rPr lang="de-DE" dirty="0" smtClean="0">
                <a:sym typeface="Wingdings"/>
              </a:rPr>
              <a:t> 139 – 4965)</a:t>
            </a:r>
          </a:p>
          <a:p>
            <a:endParaRPr lang="de-DE" dirty="0" smtClean="0">
              <a:sym typeface="Wingdings"/>
            </a:endParaRPr>
          </a:p>
          <a:p>
            <a:r>
              <a:rPr lang="de-DE" dirty="0" err="1" smtClean="0">
                <a:sym typeface="Wingdings"/>
              </a:rPr>
              <a:t>Mik</a:t>
            </a:r>
            <a:r>
              <a:rPr lang="de-DE" dirty="0" smtClean="0">
                <a:sym typeface="Wingdings"/>
              </a:rPr>
              <a:t> a </a:t>
            </a:r>
            <a:r>
              <a:rPr lang="de-DE" dirty="0" err="1" smtClean="0">
                <a:sym typeface="Wingdings"/>
              </a:rPr>
              <a:t>magyar</a:t>
            </a:r>
            <a:r>
              <a:rPr lang="de-DE" dirty="0" smtClean="0">
                <a:sym typeface="Wingdings"/>
              </a:rPr>
              <a:t> site-ok?</a:t>
            </a:r>
          </a:p>
          <a:p>
            <a:pPr lvl="1"/>
            <a:r>
              <a:rPr lang="de-DE" dirty="0" smtClean="0">
                <a:sym typeface="Wingdings"/>
              </a:rPr>
              <a:t>Magyar .hu URL? (de cf. </a:t>
            </a:r>
            <a:r>
              <a:rPr lang="de-DE" dirty="0" smtClean="0">
                <a:sym typeface="Wingdings"/>
                <a:hlinkClick r:id="rId2"/>
              </a:rPr>
              <a:t>http://petabyte-research.org</a:t>
            </a:r>
            <a:r>
              <a:rPr lang="de-DE" dirty="0" smtClean="0">
                <a:sym typeface="Wingdings"/>
              </a:rPr>
              <a:t>)  </a:t>
            </a:r>
          </a:p>
          <a:p>
            <a:pPr lvl="1"/>
            <a:r>
              <a:rPr lang="de-DE" dirty="0" smtClean="0">
                <a:sym typeface="Wingdings"/>
              </a:rPr>
              <a:t>Magyar </a:t>
            </a:r>
            <a:r>
              <a:rPr lang="de-DE" dirty="0" err="1" smtClean="0">
                <a:sym typeface="Wingdings"/>
              </a:rPr>
              <a:t>nyelvű</a:t>
            </a:r>
            <a:r>
              <a:rPr lang="de-DE" dirty="0" smtClean="0">
                <a:sym typeface="Wingdings"/>
              </a:rPr>
              <a:t> (</a:t>
            </a:r>
            <a:r>
              <a:rPr lang="de-DE" dirty="0" err="1" smtClean="0">
                <a:sym typeface="Wingdings"/>
              </a:rPr>
              <a:t>is</a:t>
            </a:r>
            <a:r>
              <a:rPr lang="de-DE" dirty="0" smtClean="0">
                <a:sym typeface="Wingdings"/>
              </a:rPr>
              <a:t>)? (</a:t>
            </a:r>
            <a:r>
              <a:rPr lang="de-DE" dirty="0" err="1" smtClean="0">
                <a:sym typeface="Wingdings"/>
              </a:rPr>
              <a:t>Vancouvertol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Youtube-ig</a:t>
            </a:r>
            <a:r>
              <a:rPr lang="de-DE" dirty="0" smtClean="0">
                <a:sym typeface="Wingdings"/>
              </a:rPr>
              <a:t>..) </a:t>
            </a:r>
          </a:p>
          <a:p>
            <a:pPr lvl="1"/>
            <a:r>
              <a:rPr lang="de-DE" dirty="0" err="1" smtClean="0">
                <a:sym typeface="Wingdings"/>
              </a:rPr>
              <a:t>Nem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keressük</a:t>
            </a:r>
            <a:r>
              <a:rPr lang="de-DE" dirty="0" smtClean="0">
                <a:sym typeface="Wingdings"/>
              </a:rPr>
              <a:t>... .HU </a:t>
            </a:r>
            <a:r>
              <a:rPr lang="de-DE" dirty="0" err="1" smtClean="0">
                <a:sym typeface="Wingdings"/>
              </a:rPr>
              <a:t>domainek</a:t>
            </a:r>
            <a:endParaRPr lang="de-DE" dirty="0" smtClean="0">
              <a:sym typeface="Wingdings"/>
            </a:endParaRPr>
          </a:p>
          <a:p>
            <a:endParaRPr lang="de-DE" dirty="0" smtClean="0"/>
          </a:p>
          <a:p>
            <a:r>
              <a:rPr lang="de-DE" dirty="0" smtClean="0"/>
              <a:t>ISO, </a:t>
            </a:r>
            <a:r>
              <a:rPr lang="de-DE" dirty="0" err="1" smtClean="0"/>
              <a:t>gz</a:t>
            </a:r>
            <a:r>
              <a:rPr lang="de-DE" dirty="0" smtClean="0"/>
              <a:t>, </a:t>
            </a:r>
            <a:r>
              <a:rPr lang="de-DE" dirty="0" err="1"/>
              <a:t>jar</a:t>
            </a:r>
            <a:r>
              <a:rPr lang="de-DE" dirty="0"/>
              <a:t>, mp3, </a:t>
            </a:r>
            <a:r>
              <a:rPr lang="de-DE" dirty="0" err="1"/>
              <a:t>ogg</a:t>
            </a:r>
            <a:r>
              <a:rPr lang="de-DE" dirty="0"/>
              <a:t>, </a:t>
            </a:r>
            <a:r>
              <a:rPr lang="de-DE" dirty="0" err="1"/>
              <a:t>ppt</a:t>
            </a:r>
            <a:r>
              <a:rPr lang="de-DE" dirty="0"/>
              <a:t>, rar, </a:t>
            </a:r>
            <a:r>
              <a:rPr lang="de-DE" dirty="0" err="1"/>
              <a:t>wav</a:t>
            </a:r>
            <a:r>
              <a:rPr lang="de-DE" dirty="0"/>
              <a:t>, </a:t>
            </a:r>
            <a:r>
              <a:rPr lang="de-DE" dirty="0" err="1"/>
              <a:t>xls</a:t>
            </a:r>
            <a:r>
              <a:rPr lang="de-DE" dirty="0"/>
              <a:t>, </a:t>
            </a:r>
            <a:r>
              <a:rPr lang="de-DE" dirty="0" err="1"/>
              <a:t>xlsx</a:t>
            </a:r>
            <a:r>
              <a:rPr lang="de-DE" dirty="0"/>
              <a:t>, </a:t>
            </a:r>
            <a:r>
              <a:rPr lang="de-DE" dirty="0" err="1" smtClean="0"/>
              <a:t>zip</a:t>
            </a:r>
            <a:r>
              <a:rPr lang="de-DE" dirty="0" smtClean="0"/>
              <a:t>: </a:t>
            </a:r>
            <a:r>
              <a:rPr lang="de-DE" dirty="0" err="1" smtClean="0"/>
              <a:t>kizártuk</a:t>
            </a:r>
            <a:endParaRPr lang="de-DE" dirty="0" smtClean="0"/>
          </a:p>
          <a:p>
            <a:r>
              <a:rPr lang="de-DE" dirty="0" err="1" smtClean="0"/>
              <a:t>Videók</a:t>
            </a:r>
            <a:r>
              <a:rPr lang="de-DE" dirty="0" smtClean="0"/>
              <a:t>: </a:t>
            </a:r>
            <a:r>
              <a:rPr lang="de-DE" dirty="0" err="1" smtClean="0"/>
              <a:t>ezeket</a:t>
            </a:r>
            <a:r>
              <a:rPr lang="de-DE" dirty="0" smtClean="0"/>
              <a:t> </a:t>
            </a:r>
            <a:r>
              <a:rPr lang="de-DE" dirty="0" err="1" smtClean="0"/>
              <a:t>megengedtük</a:t>
            </a:r>
            <a:r>
              <a:rPr lang="de-DE" dirty="0" smtClean="0"/>
              <a:t>...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Site </a:t>
            </a:r>
            <a:r>
              <a:rPr lang="de-DE" dirty="0" err="1" smtClean="0"/>
              <a:t>list</a:t>
            </a:r>
            <a:r>
              <a:rPr lang="de-DE" dirty="0" smtClean="0"/>
              <a:t>: </a:t>
            </a:r>
            <a:r>
              <a:rPr lang="de-DE" u="sng" dirty="0" smtClean="0">
                <a:hlinkClick r:id="rId3"/>
              </a:rPr>
              <a:t>http://web.petabyte-research.org/sitelist/academic-sites.php</a:t>
            </a:r>
          </a:p>
          <a:p>
            <a:r>
              <a:rPr lang="de-DE" dirty="0" err="1" smtClean="0"/>
              <a:t>Mirror</a:t>
            </a:r>
            <a:r>
              <a:rPr lang="de-DE" dirty="0" smtClean="0"/>
              <a:t> </a:t>
            </a:r>
            <a:r>
              <a:rPr lang="de-DE" dirty="0" err="1" smtClean="0"/>
              <a:t>archívum</a:t>
            </a:r>
            <a:r>
              <a:rPr lang="de-DE" dirty="0" smtClean="0"/>
              <a:t> </a:t>
            </a:r>
            <a:r>
              <a:rPr lang="de-DE" dirty="0" err="1" smtClean="0"/>
              <a:t>példányai</a:t>
            </a:r>
            <a:r>
              <a:rPr lang="de-DE" dirty="0" smtClean="0"/>
              <a:t>: </a:t>
            </a:r>
            <a:r>
              <a:rPr lang="de-DE" u="sng" dirty="0" smtClean="0">
                <a:hlinkClick r:id="rId4"/>
              </a:rPr>
              <a:t>http://web.petabyte-research.org/summary/academic-sites.php</a:t>
            </a:r>
          </a:p>
          <a:p>
            <a:r>
              <a:rPr lang="de-DE" dirty="0" smtClean="0"/>
              <a:t>ARC </a:t>
            </a:r>
            <a:r>
              <a:rPr lang="de-DE" dirty="0" err="1" smtClean="0"/>
              <a:t>archívum</a:t>
            </a:r>
            <a:r>
              <a:rPr lang="de-DE" dirty="0" smtClean="0"/>
              <a:t> </a:t>
            </a:r>
            <a:r>
              <a:rPr lang="de-DE" dirty="0" err="1" smtClean="0"/>
              <a:t>példányai</a:t>
            </a:r>
            <a:r>
              <a:rPr lang="de-DE" dirty="0" smtClean="0"/>
              <a:t>: </a:t>
            </a:r>
            <a:r>
              <a:rPr lang="de-DE" u="sng" dirty="0" smtClean="0">
                <a:hlinkClick r:id="rId5"/>
              </a:rPr>
              <a:t>http://web.petabyte-research.org/mia/</a:t>
            </a:r>
          </a:p>
          <a:p>
            <a:r>
              <a:rPr lang="de-DE" dirty="0" err="1" smtClean="0"/>
              <a:t>Hírsite</a:t>
            </a:r>
            <a:r>
              <a:rPr lang="de-DE" dirty="0" smtClean="0"/>
              <a:t>-ok </a:t>
            </a:r>
            <a:r>
              <a:rPr lang="de-DE" dirty="0" err="1" smtClean="0"/>
              <a:t>listája</a:t>
            </a:r>
            <a:r>
              <a:rPr lang="de-DE" dirty="0" smtClean="0"/>
              <a:t>: </a:t>
            </a:r>
            <a:r>
              <a:rPr lang="de-DE" u="sng" dirty="0" smtClean="0">
                <a:hlinkClick r:id="rId6"/>
              </a:rPr>
              <a:t>http://web.petabyte-research.org/sitelist/news.php </a:t>
            </a:r>
            <a:endParaRPr lang="de-DE" dirty="0" smtClean="0">
              <a:sym typeface="Wingdings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4690" y="1094681"/>
            <a:ext cx="3125473" cy="16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6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Hogyan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Hard</a:t>
            </a:r>
            <a:r>
              <a:rPr lang="hu-H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Dell T710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server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(2x4 </a:t>
            </a:r>
            <a:r>
              <a:rPr lang="de-D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core</a:t>
            </a:r>
            <a:r>
              <a:rPr lang="de-D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Xeon E5520, 48GB RAM, 2TB HDD</a:t>
            </a:r>
            <a:r>
              <a:rPr lang="de-D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r>
              <a:rPr lang="hu-H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; Dell PowerEdge R720, </a:t>
            </a:r>
            <a:endParaRPr lang="de-DE" dirty="0" smtClean="0"/>
          </a:p>
          <a:p>
            <a:r>
              <a:rPr lang="de-DE" dirty="0" err="1" smtClean="0"/>
              <a:t>Heritrix</a:t>
            </a:r>
            <a:r>
              <a:rPr lang="de-DE" dirty="0" smtClean="0"/>
              <a:t> (BL, </a:t>
            </a:r>
            <a:r>
              <a:rPr lang="de-DE" dirty="0" err="1" smtClean="0"/>
              <a:t>nyílt</a:t>
            </a:r>
            <a:r>
              <a:rPr lang="de-DE" dirty="0" smtClean="0"/>
              <a:t> </a:t>
            </a:r>
            <a:r>
              <a:rPr lang="de-DE" dirty="0" err="1" smtClean="0"/>
              <a:t>forrású</a:t>
            </a:r>
            <a:r>
              <a:rPr lang="de-DE" dirty="0" smtClean="0"/>
              <a:t>) </a:t>
            </a:r>
            <a:r>
              <a:rPr lang="de-DE" dirty="0" err="1" smtClean="0"/>
              <a:t>saját</a:t>
            </a:r>
            <a:r>
              <a:rPr lang="de-DE" dirty="0" smtClean="0"/>
              <a:t> </a:t>
            </a:r>
            <a:r>
              <a:rPr lang="de-DE" dirty="0" err="1" smtClean="0"/>
              <a:t>verziói</a:t>
            </a:r>
            <a:endParaRPr lang="de-DE" dirty="0" smtClean="0"/>
          </a:p>
          <a:p>
            <a:r>
              <a:rPr lang="de-DE" dirty="0" smtClean="0"/>
              <a:t>News: WGET </a:t>
            </a:r>
            <a:r>
              <a:rPr lang="de-DE" dirty="0" smtClean="0">
                <a:sym typeface="Wingdings"/>
              </a:rPr>
              <a:t></a:t>
            </a:r>
            <a:endParaRPr lang="de-DE" dirty="0" smtClean="0"/>
          </a:p>
          <a:p>
            <a:r>
              <a:rPr lang="de-DE" dirty="0" err="1" smtClean="0"/>
              <a:t>Longitudinális</a:t>
            </a:r>
            <a:r>
              <a:rPr lang="de-DE" dirty="0" smtClean="0"/>
              <a:t> </a:t>
            </a:r>
            <a:r>
              <a:rPr lang="de-DE" dirty="0" err="1" smtClean="0"/>
              <a:t>letöltés</a:t>
            </a:r>
            <a:r>
              <a:rPr lang="de-DE" dirty="0" smtClean="0"/>
              <a:t> (</a:t>
            </a:r>
            <a:r>
              <a:rPr lang="de-DE" dirty="0" err="1" smtClean="0"/>
              <a:t>praktikusan</a:t>
            </a:r>
            <a:r>
              <a:rPr lang="de-DE" dirty="0" smtClean="0"/>
              <a:t>: </a:t>
            </a:r>
            <a:r>
              <a:rPr lang="de-DE" dirty="0" err="1" smtClean="0"/>
              <a:t>ciklikus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Kísérlet</a:t>
            </a:r>
            <a:r>
              <a:rPr lang="de-DE" dirty="0" smtClean="0"/>
              <a:t>: </a:t>
            </a:r>
            <a:r>
              <a:rPr lang="de-DE" dirty="0" err="1" smtClean="0"/>
              <a:t>csak</a:t>
            </a:r>
            <a:r>
              <a:rPr lang="de-DE" dirty="0" smtClean="0"/>
              <a:t> a </a:t>
            </a:r>
            <a:r>
              <a:rPr lang="de-DE" dirty="0" err="1" smtClean="0"/>
              <a:t>különbség</a:t>
            </a:r>
            <a:r>
              <a:rPr lang="de-DE" dirty="0" smtClean="0"/>
              <a:t> </a:t>
            </a:r>
            <a:r>
              <a:rPr lang="de-DE" dirty="0" err="1" smtClean="0"/>
              <a:t>tárolása</a:t>
            </a:r>
            <a:endParaRPr lang="de-DE" dirty="0" smtClean="0"/>
          </a:p>
          <a:p>
            <a:r>
              <a:rPr lang="de-DE" dirty="0" err="1" smtClean="0"/>
              <a:t>Előszűrések</a:t>
            </a:r>
            <a:r>
              <a:rPr lang="de-DE" dirty="0" smtClean="0"/>
              <a:t> </a:t>
            </a:r>
            <a:r>
              <a:rPr lang="de-DE" dirty="0" err="1" smtClean="0"/>
              <a:t>után</a:t>
            </a:r>
            <a:r>
              <a:rPr lang="de-DE" dirty="0" smtClean="0"/>
              <a:t> „</a:t>
            </a:r>
            <a:r>
              <a:rPr lang="de-DE" dirty="0" err="1" smtClean="0"/>
              <a:t>vakon</a:t>
            </a:r>
            <a:r>
              <a:rPr lang="de-DE" dirty="0" smtClean="0"/>
              <a:t>“ (</a:t>
            </a:r>
            <a:r>
              <a:rPr lang="de-DE" dirty="0" err="1" smtClean="0"/>
              <a:t>verziók</a:t>
            </a:r>
            <a:r>
              <a:rPr lang="de-DE" dirty="0" smtClean="0"/>
              <a:t>, „</a:t>
            </a:r>
            <a:r>
              <a:rPr lang="de-DE" dirty="0" err="1" smtClean="0"/>
              <a:t>szemét</a:t>
            </a:r>
            <a:r>
              <a:rPr lang="de-DE" dirty="0" smtClean="0"/>
              <a:t>“..)</a:t>
            </a:r>
          </a:p>
          <a:p>
            <a:r>
              <a:rPr lang="de-DE" dirty="0" err="1" smtClean="0"/>
              <a:t>Csak</a:t>
            </a:r>
            <a:r>
              <a:rPr lang="de-DE" dirty="0" smtClean="0"/>
              <a:t> </a:t>
            </a:r>
            <a:r>
              <a:rPr lang="de-DE" dirty="0" err="1" smtClean="0"/>
              <a:t>harvesting</a:t>
            </a:r>
            <a:r>
              <a:rPr lang="de-DE" dirty="0" smtClean="0"/>
              <a:t> </a:t>
            </a:r>
            <a:r>
              <a:rPr lang="de-DE" dirty="0" err="1" smtClean="0"/>
              <a:t>és</a:t>
            </a:r>
            <a:r>
              <a:rPr lang="de-DE" dirty="0" smtClean="0"/>
              <a:t> (</a:t>
            </a:r>
            <a:r>
              <a:rPr lang="de-DE" dirty="0" err="1" smtClean="0"/>
              <a:t>némi</a:t>
            </a:r>
            <a:r>
              <a:rPr lang="de-DE" dirty="0" smtClean="0"/>
              <a:t>) </a:t>
            </a:r>
            <a:r>
              <a:rPr lang="de-DE" dirty="0" err="1" smtClean="0"/>
              <a:t>adatfeldolg</a:t>
            </a:r>
            <a:r>
              <a:rPr lang="de-DE" dirty="0" smtClean="0"/>
              <a:t>. </a:t>
            </a:r>
          </a:p>
          <a:p>
            <a:pPr lvl="1"/>
            <a:r>
              <a:rPr lang="de-DE" dirty="0" err="1" smtClean="0"/>
              <a:t>Nem</a:t>
            </a:r>
            <a:r>
              <a:rPr lang="de-DE" dirty="0" smtClean="0"/>
              <a:t>: </a:t>
            </a:r>
            <a:r>
              <a:rPr lang="de-DE" dirty="0" err="1" smtClean="0"/>
              <a:t>katalogizálás</a:t>
            </a:r>
            <a:r>
              <a:rPr lang="de-DE" dirty="0" smtClean="0"/>
              <a:t>, </a:t>
            </a:r>
            <a:r>
              <a:rPr lang="de-DE" dirty="0" err="1" smtClean="0"/>
              <a:t>értékelés</a:t>
            </a:r>
            <a:r>
              <a:rPr lang="de-DE" dirty="0" smtClean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60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Az</a:t>
            </a:r>
            <a:r>
              <a:rPr lang="de-DE" dirty="0" smtClean="0"/>
              <a:t> </a:t>
            </a:r>
            <a:r>
              <a:rPr lang="de-DE" dirty="0" err="1" smtClean="0"/>
              <a:t>eredmény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724" y="1191557"/>
            <a:ext cx="2800656" cy="566644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844504" y="3627047"/>
            <a:ext cx="360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/>
              </a:rPr>
              <a:t>http://web.petabyte-research.org</a:t>
            </a:r>
            <a:r>
              <a:rPr lang="de-DE" dirty="0" smtClean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603912" y="4070895"/>
            <a:ext cx="160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Jelszó</a:t>
            </a:r>
            <a:r>
              <a:rPr lang="de-DE" dirty="0" smtClean="0"/>
              <a:t> </a:t>
            </a:r>
            <a:r>
              <a:rPr lang="de-DE" dirty="0" err="1" smtClean="0"/>
              <a:t>mögött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523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Microsoft Macintosh PowerPoint</Application>
  <PresentationFormat>Bildschirmpräsentation (4:3)</PresentationFormat>
  <Paragraphs>122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Office-Design</vt:lpstr>
      <vt:lpstr>A MIA pilot rövid bemutatása (2013-2016)</vt:lpstr>
      <vt:lpstr>Absztrakt</vt:lpstr>
      <vt:lpstr>MIA és MIA pilot előzmények... és ma</vt:lpstr>
      <vt:lpstr>Motiváció</vt:lpstr>
      <vt:lpstr>Jogi és műszaki problémák</vt:lpstr>
      <vt:lpstr>Mit? URL-ek...</vt:lpstr>
      <vt:lpstr>Mit?</vt:lpstr>
      <vt:lpstr>Hogyan?</vt:lpstr>
      <vt:lpstr>Az eredmény</vt:lpstr>
      <vt:lpstr>Adatok</vt:lpstr>
      <vt:lpstr>Adatok </vt:lpstr>
      <vt:lpstr>Adatok</vt:lpstr>
      <vt:lpstr>Szófelhők</vt:lpstr>
      <vt:lpstr>Brexit</vt:lpstr>
      <vt:lpstr>Tartalmi elemzés: trendek</vt:lpstr>
      <vt:lpstr>Tartalmi elemzés: trendek</vt:lpstr>
      <vt:lpstr>Tartalmi elemzés: trendek</vt:lpstr>
      <vt:lpstr>Tartalmi elemzés: trendek</vt:lpstr>
      <vt:lpstr>Site-ok</vt:lpstr>
      <vt:lpstr>Publikációk</vt:lpstr>
      <vt:lpstr>Értékelés</vt:lpstr>
      <vt:lpstr>Tanulságok</vt:lpstr>
      <vt:lpstr>Munkacsapat</vt:lpstr>
      <vt:lpstr>Köszönöm!</vt:lpstr>
    </vt:vector>
  </TitlesOfParts>
  <Company>DFKI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MIA pilot rövid bemutatása (2013-)</dc:title>
  <dc:creator>George Kampis</dc:creator>
  <cp:lastModifiedBy>George Kampis</cp:lastModifiedBy>
  <cp:revision>62</cp:revision>
  <dcterms:created xsi:type="dcterms:W3CDTF">2017-10-11T12:36:55Z</dcterms:created>
  <dcterms:modified xsi:type="dcterms:W3CDTF">2017-10-13T09:34:38Z</dcterms:modified>
</cp:coreProperties>
</file>