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471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BDACCF5-8839-43AF-9865-C91429C91030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hu-HU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 anchor="t"/>
          <a:lstStyle>
            <a:lvl1pPr algn="r">
              <a:defRPr b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41134C20-4550-4296-9804-1B3A4E50AEC6}" type="slidenum">
              <a:rPr lang="hu-HU"/>
              <a:pPr/>
              <a:t>‹#›</a:t>
            </a:fld>
            <a:endParaRPr lang="hu-HU"/>
          </a:p>
        </p:txBody>
      </p:sp>
      <p:grpSp>
        <p:nvGrpSpPr>
          <p:cNvPr id="41991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41992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993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994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F9F1F0-203E-4544-A4FD-929B7E5B12B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1C4F6F-E2CD-44E8-A552-332BD55144E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2FC3BA-FBA8-432E-8104-A8E661A6930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3DEB88-1CFC-466B-9C96-93C8C898BBB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61DE6E-76B5-4A94-8251-47BD26EB333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35FD3C-42BA-411B-B932-445A58334E3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51AA76-E585-4194-948C-F17E1069F38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683CF7-5113-474E-83EA-0A6181BACDC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BD65E0-26BA-4FB8-B233-58EF7F986D3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3DF737-EAFB-4933-9710-063421748B1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hu-H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u-HU" sz="2400">
              <a:latin typeface="Times New Roman" pitchFamily="18" charset="0"/>
            </a:endParaRP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u-HU" sz="2400">
              <a:latin typeface="Times New Roman" pitchFamily="18" charset="0"/>
            </a:endParaRP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u-HU" sz="2400">
              <a:latin typeface="Times New Roman" pitchFamily="18" charset="0"/>
            </a:endParaRP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36513" y="6356350"/>
            <a:ext cx="2133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fld id="{68396154-46D6-4F04-AABD-106330515213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szk.h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lab.dk/services/courses/" TargetMode="External"/><Relationship Id="rId2" Type="http://schemas.openxmlformats.org/officeDocument/2006/relationships/hyperlink" Target="http://mekosztaly.oszk.hu/mi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tpreserve.org/about-us/working-groups/training-working-group/" TargetMode="External"/><Relationship Id="rId4" Type="http://schemas.openxmlformats.org/officeDocument/2006/relationships/hyperlink" Target="http://www.netlab.dk/wp-content/uploads/2016/10/Nielsen_Using_Web_Archives_in_Research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51000"/>
            <a:ext cx="7772400" cy="854075"/>
          </a:xfrm>
          <a:noFill/>
        </p:spPr>
        <p:txBody>
          <a:bodyPr anchor="ctr">
            <a:spAutoFit/>
          </a:bodyPr>
          <a:lstStyle/>
          <a:p>
            <a:r>
              <a:rPr lang="hu-HU" sz="2800" b="1"/>
              <a:t>Drótos László – Németh Márton</a:t>
            </a:r>
            <a:br>
              <a:rPr lang="hu-HU" sz="2800" b="1"/>
            </a:br>
            <a:r>
              <a:rPr lang="hu-HU" sz="2200"/>
              <a:t>(Országos Széchényi Könyvtár)</a:t>
            </a:r>
            <a:endParaRPr lang="hu-HU" sz="2200" b="1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270250"/>
            <a:ext cx="8351837" cy="838200"/>
          </a:xfrm>
          <a:noFill/>
        </p:spPr>
        <p:txBody>
          <a:bodyPr>
            <a:spAutoFit/>
          </a:bodyPr>
          <a:lstStyle/>
          <a:p>
            <a:r>
              <a:rPr lang="hu-HU" sz="49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webarchiválás oktatása</a:t>
            </a:r>
            <a:endParaRPr lang="hu-HU" sz="49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2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717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368425" y="4905375"/>
            <a:ext cx="640873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u-HU" sz="2800">
                <a:solidFill>
                  <a:schemeClr val="folHlink"/>
                </a:solidFill>
                <a:latin typeface="Arial" charset="0"/>
              </a:rPr>
              <a:t>NETWORKSHOP 2018 </a:t>
            </a:r>
          </a:p>
          <a:p>
            <a:pPr algn="ctr"/>
            <a:r>
              <a:rPr lang="hu-HU" sz="2800">
                <a:solidFill>
                  <a:schemeClr val="folHlink"/>
                </a:solidFill>
                <a:latin typeface="Arial" charset="0"/>
              </a:rPr>
              <a:t>Eszterházy Károly Egyetem, Eger</a:t>
            </a:r>
          </a:p>
          <a:p>
            <a:pPr algn="ctr"/>
            <a:r>
              <a:rPr lang="hu-HU" sz="2800">
                <a:solidFill>
                  <a:schemeClr val="folHlink"/>
                </a:solidFill>
                <a:latin typeface="Arial" charset="0"/>
              </a:rPr>
              <a:t> 2018. április 4-6.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029F80-D9ED-405B-96A0-CA72716EF74F}" type="slidenum">
              <a:rPr lang="hu-HU"/>
              <a:pPr/>
              <a:t>10</a:t>
            </a:fld>
            <a:endParaRPr lang="hu-HU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2063" y="249238"/>
            <a:ext cx="7558087" cy="6275387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4450"/>
            <a:ext cx="7558088" cy="629761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6163" y="219075"/>
            <a:ext cx="7558087" cy="645001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1700" y="225425"/>
            <a:ext cx="7558088" cy="637222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404813"/>
            <a:ext cx="7916862" cy="59690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8" y="1700213"/>
            <a:ext cx="8277225" cy="446087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C9A11B-2233-43F8-8C6C-28B9035B1C45}" type="slidenum">
              <a:rPr lang="hu-HU"/>
              <a:pPr/>
              <a:t>11</a:t>
            </a:fld>
            <a:endParaRPr lang="hu-HU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60350"/>
            <a:ext cx="7916863" cy="648493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15888"/>
            <a:ext cx="7916862" cy="652145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025" y="115888"/>
            <a:ext cx="7558088" cy="6167437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188913"/>
            <a:ext cx="7558087" cy="6570662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9FA31-624E-4C8B-8803-BE20D05BD67E}" type="slidenum">
              <a:rPr lang="hu-HU"/>
              <a:pPr/>
              <a:t>12</a:t>
            </a:fld>
            <a:endParaRPr lang="hu-HU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Ajánlott források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95825"/>
          </a:xfrm>
          <a:noFill/>
        </p:spPr>
        <p:txBody>
          <a:bodyPr>
            <a:spAutoFit/>
          </a:bodyPr>
          <a:lstStyle/>
          <a:p>
            <a:r>
              <a:rPr lang="hu-HU"/>
              <a:t>OSZK webaratás </a:t>
            </a:r>
            <a:r>
              <a:rPr lang="en-US"/>
              <a:t>pilot </a:t>
            </a:r>
            <a:r>
              <a:rPr lang="hu-HU"/>
              <a:t>projekt</a:t>
            </a:r>
            <a:r>
              <a:rPr lang="en-US"/>
              <a:t>:</a:t>
            </a:r>
            <a:r>
              <a:rPr lang="hu-HU"/>
              <a:t/>
            </a:r>
            <a:br>
              <a:rPr lang="hu-HU"/>
            </a:br>
            <a:r>
              <a:rPr lang="hu-HU">
                <a:hlinkClick r:id="rId2"/>
              </a:rPr>
              <a:t>http://mekosztaly.oszk.hu/mia</a:t>
            </a:r>
            <a:endParaRPr lang="en-US"/>
          </a:p>
          <a:p>
            <a:r>
              <a:rPr lang="en-US"/>
              <a:t>NetLab Online Course in Web Archives and </a:t>
            </a:r>
            <a:br>
              <a:rPr lang="en-US"/>
            </a:br>
            <a:r>
              <a:rPr lang="en-US"/>
              <a:t>Web Archiving:</a:t>
            </a:r>
            <a:br>
              <a:rPr lang="en-US"/>
            </a:br>
            <a:r>
              <a:rPr lang="hu-HU">
                <a:hlinkClick r:id="rId3"/>
              </a:rPr>
              <a:t>http://www.netlab.dk/services/courses/</a:t>
            </a:r>
            <a:r>
              <a:rPr lang="en-US"/>
              <a:t> </a:t>
            </a:r>
          </a:p>
          <a:p>
            <a:r>
              <a:rPr lang="hu-HU"/>
              <a:t>Janne Nielsen: Using the </a:t>
            </a:r>
            <a:r>
              <a:rPr lang="en-US"/>
              <a:t>w</a:t>
            </a:r>
            <a:r>
              <a:rPr lang="hu-HU"/>
              <a:t>eb </a:t>
            </a:r>
            <a:r>
              <a:rPr lang="en-US"/>
              <a:t>a</a:t>
            </a:r>
            <a:r>
              <a:rPr lang="hu-HU"/>
              <a:t>rchives in </a:t>
            </a:r>
            <a:r>
              <a:rPr lang="en-US"/>
              <a:t>r</a:t>
            </a:r>
            <a:r>
              <a:rPr lang="hu-HU"/>
              <a:t>esearch</a:t>
            </a:r>
            <a:r>
              <a:rPr lang="en-US"/>
              <a:t>:</a:t>
            </a:r>
            <a:br>
              <a:rPr lang="en-US"/>
            </a:br>
            <a:r>
              <a:rPr lang="hu-HU">
                <a:hlinkClick r:id="rId4"/>
              </a:rPr>
              <a:t>http://www.netlab.dk/wp-content/uploads/2016/10/</a:t>
            </a:r>
            <a:r>
              <a:rPr lang="en-US">
                <a:hlinkClick r:id="rId4"/>
              </a:rPr>
              <a:t> </a:t>
            </a:r>
            <a:r>
              <a:rPr lang="hu-HU">
                <a:hlinkClick r:id="rId4"/>
              </a:rPr>
              <a:t>Nielsen_Using_Web_Archives_in_Research.pdf</a:t>
            </a:r>
            <a:r>
              <a:rPr lang="hu-HU"/>
              <a:t> </a:t>
            </a:r>
          </a:p>
          <a:p>
            <a:r>
              <a:rPr lang="en-US"/>
              <a:t>IIPC Training Working Group:</a:t>
            </a:r>
            <a:br>
              <a:rPr lang="en-US"/>
            </a:br>
            <a:r>
              <a:rPr lang="hu-HU">
                <a:hlinkClick r:id="rId5"/>
              </a:rPr>
              <a:t>http://netpreserve.org/about-us/working-groups/</a:t>
            </a:r>
            <a:r>
              <a:rPr lang="en-US">
                <a:hlinkClick r:id="rId5"/>
              </a:rPr>
              <a:t> </a:t>
            </a:r>
            <a:r>
              <a:rPr lang="hu-HU">
                <a:hlinkClick r:id="rId5"/>
              </a:rPr>
              <a:t>training-working-group/</a:t>
            </a:r>
            <a:r>
              <a:rPr lang="hu-HU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476250"/>
            <a:ext cx="7772400" cy="2127250"/>
          </a:xfrm>
        </p:spPr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K</a:t>
            </a:r>
            <a:r>
              <a:rPr lang="hu-HU">
                <a:solidFill>
                  <a:schemeClr val="bg2"/>
                </a:solidFill>
              </a:rPr>
              <a:t>öszönjük a figyelmet!</a:t>
            </a:r>
            <a:r>
              <a:rPr lang="hu-HU"/>
              <a:t/>
            </a:r>
            <a:br>
              <a:rPr lang="hu-HU"/>
            </a:br>
            <a:r>
              <a:rPr lang="hu-HU" sz="2200"/>
              <a:t/>
            </a:r>
            <a:br>
              <a:rPr lang="hu-HU" sz="2200"/>
            </a:br>
            <a:r>
              <a:rPr lang="hu-HU" sz="2600"/>
              <a:t>Kapcsolati e-mail cím: mia@mek.oszk.hu </a:t>
            </a:r>
          </a:p>
        </p:txBody>
      </p:sp>
      <p:pic>
        <p:nvPicPr>
          <p:cNvPr id="58377" name="Picture 9" descr="https://i.imgur.com/YH1xBez.gif"/>
          <p:cNvPicPr>
            <a:picLocks noChangeAspect="1" noChangeArrowheads="1" noCrop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74838" y="3379788"/>
            <a:ext cx="5395912" cy="2863850"/>
          </a:xfrm>
          <a:noFill/>
          <a:ln/>
        </p:spPr>
      </p:pic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0" y="6518275"/>
            <a:ext cx="9144000" cy="3667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Házi feladat: Töltsük le az Internetet, amíg </a:t>
            </a:r>
            <a:r>
              <a:rPr lang="en-US"/>
              <a:t>m</a:t>
            </a:r>
            <a:r>
              <a:rPr lang="hu-HU"/>
              <a:t>ég nem késő...   </a:t>
            </a:r>
            <a:r>
              <a:rPr lang="en-US"/>
              <a:t>;</a:t>
            </a:r>
            <a:r>
              <a:rPr lang="hu-HU"/>
              <a:t>-)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2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  <p:bldP spid="583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FD11E5-7142-4E22-B5F3-63E0573D68E2}" type="slidenum">
              <a:rPr lang="hu-HU"/>
              <a:pPr/>
              <a:t>2</a:t>
            </a:fld>
            <a:endParaRPr lang="hu-HU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Miről lesz szó?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30725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US"/>
              <a:t>Meg kell tanulnunk meg</a:t>
            </a:r>
            <a:r>
              <a:rPr lang="hu-HU"/>
              <a:t>őrizni az internetet</a:t>
            </a:r>
          </a:p>
          <a:p>
            <a:pPr>
              <a:spcAft>
                <a:spcPct val="30000"/>
              </a:spcAft>
            </a:pPr>
            <a:r>
              <a:rPr lang="hu-HU"/>
              <a:t>Webarchiválás-oktatási tervek az OSZK-ban</a:t>
            </a:r>
          </a:p>
          <a:p>
            <a:pPr>
              <a:spcAft>
                <a:spcPct val="30000"/>
              </a:spcAft>
            </a:pPr>
            <a:r>
              <a:rPr lang="hu-HU"/>
              <a:t>A dán NetLab online kurzusának tapasztalatai</a:t>
            </a:r>
          </a:p>
          <a:p>
            <a:pPr>
              <a:spcAft>
                <a:spcPct val="30000"/>
              </a:spcAft>
            </a:pPr>
            <a:r>
              <a:rPr lang="hu-HU"/>
              <a:t>Az IIPC Training Working Group tevékenysége</a:t>
            </a:r>
          </a:p>
          <a:p>
            <a:pPr>
              <a:spcAft>
                <a:spcPct val="30000"/>
              </a:spcAft>
            </a:pPr>
            <a:r>
              <a:rPr lang="hu-HU"/>
              <a:t>Ajánlott források</a:t>
            </a:r>
          </a:p>
        </p:txBody>
      </p:sp>
      <p:pic>
        <p:nvPicPr>
          <p:cNvPr id="43012" name="Picture 4" descr="j03012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4365625"/>
            <a:ext cx="1830388" cy="156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62284C-FBC7-4D54-9744-B1AE06771295}" type="slidenum">
              <a:rPr lang="hu-HU"/>
              <a:pPr/>
              <a:t>3</a:t>
            </a:fld>
            <a:endParaRPr lang="hu-HU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07413" cy="1139825"/>
          </a:xfrm>
        </p:spPr>
        <p:txBody>
          <a:bodyPr/>
          <a:lstStyle/>
          <a:p>
            <a:r>
              <a:rPr lang="hu-HU" sz="3000"/>
              <a:t>Meg kell tanulnunk megőrizni az internetet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98950"/>
          </a:xfrm>
          <a:noFill/>
        </p:spPr>
        <p:txBody>
          <a:bodyPr>
            <a:spAutoFit/>
          </a:bodyPr>
          <a:lstStyle/>
          <a:p>
            <a:r>
              <a:rPr lang="hu-HU"/>
              <a:t>A digitálisan születő kultúránk megőrzése is közgyűjteményi feladat</a:t>
            </a:r>
          </a:p>
          <a:p>
            <a:r>
              <a:rPr lang="hu-HU"/>
              <a:t>Webkönyvtárak, weblevéltárak és webmúzeumok kellenek</a:t>
            </a:r>
          </a:p>
          <a:p>
            <a:r>
              <a:rPr lang="hu-HU"/>
              <a:t>Ehhez speciális technikai, gyűjteményszervezési, metaadatolási, szolgáltatási, jogi stb. ismeretekre van szükség</a:t>
            </a:r>
          </a:p>
          <a:p>
            <a:r>
              <a:rPr lang="hu-HU"/>
              <a:t>Ezeknek az ismereteknek be kell épülniük </a:t>
            </a:r>
            <a:br>
              <a:rPr lang="hu-HU"/>
            </a:br>
            <a:r>
              <a:rPr lang="hu-HU"/>
              <a:t>a képzésbe, a továbbképzésbe és az</a:t>
            </a:r>
            <a:br>
              <a:rPr lang="hu-HU"/>
            </a:br>
            <a:r>
              <a:rPr lang="hu-HU"/>
              <a:t>önképzésbe</a:t>
            </a:r>
          </a:p>
        </p:txBody>
      </p:sp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5229225"/>
            <a:ext cx="165735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9D01C9-543E-4091-B912-647014548933}" type="slidenum">
              <a:rPr lang="hu-HU"/>
              <a:pPr/>
              <a:t>4</a:t>
            </a:fld>
            <a:endParaRPr lang="hu-HU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/>
              <a:t>Webarchiválás-oktatási tervek az OSZK-ban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2017 tavaszától kísérleti webarchiváló projekt</a:t>
            </a:r>
          </a:p>
          <a:p>
            <a:r>
              <a:rPr lang="hu-HU"/>
              <a:t>Honlap, wiki, demó archívum</a:t>
            </a:r>
          </a:p>
          <a:p>
            <a:r>
              <a:rPr lang="hu-HU"/>
              <a:t>„404 Not Found” workshop</a:t>
            </a:r>
          </a:p>
          <a:p>
            <a:r>
              <a:rPr lang="hu-HU"/>
              <a:t>Előadások, bemutatók, publikációk</a:t>
            </a:r>
          </a:p>
          <a:p>
            <a:r>
              <a:rPr lang="hu-HU"/>
              <a:t>Kapcsolatfelvétel tanszékekkel</a:t>
            </a:r>
          </a:p>
          <a:p>
            <a:r>
              <a:rPr lang="hu-HU"/>
              <a:t>Továbbképző tanfolyam a Könyvtári Intézetben</a:t>
            </a:r>
          </a:p>
          <a:p>
            <a:r>
              <a:rPr lang="hu-HU"/>
              <a:t>„Blended learning” típusú tananyag terve</a:t>
            </a:r>
          </a:p>
        </p:txBody>
      </p:sp>
      <p:pic>
        <p:nvPicPr>
          <p:cNvPr id="45060" name="Picture 4" descr="j0233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8675" y="4941888"/>
            <a:ext cx="1641475" cy="166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FE5000-7AE9-49DC-A121-536FFB89A30C}" type="slidenum">
              <a:rPr lang="hu-HU"/>
              <a:pPr/>
              <a:t>5</a:t>
            </a:fld>
            <a:endParaRPr lang="hu-HU"/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88913"/>
            <a:ext cx="7558087" cy="6397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025" y="134938"/>
            <a:ext cx="7558088" cy="62468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620713"/>
            <a:ext cx="7558088" cy="601027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188913"/>
            <a:ext cx="7558088" cy="626745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4609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6163" y="171450"/>
            <a:ext cx="7558087" cy="62103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4609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333375"/>
            <a:ext cx="7558087" cy="604678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46093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90625" y="476250"/>
            <a:ext cx="7558088" cy="604678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D07FE3-D738-4712-94CB-74D5CC61D351}" type="slidenum">
              <a:rPr lang="hu-HU"/>
              <a:pPr/>
              <a:t>6</a:t>
            </a:fld>
            <a:endParaRPr lang="hu-HU"/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0275" y="49213"/>
            <a:ext cx="7285038" cy="675957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79375"/>
            <a:ext cx="6118225" cy="658971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260350"/>
            <a:ext cx="5889625" cy="63627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16CB3B-5B46-49FC-8F23-B0DF66AEC563}" type="slidenum">
              <a:rPr lang="hu-HU"/>
              <a:pPr/>
              <a:t>7</a:t>
            </a:fld>
            <a:endParaRPr lang="hu-HU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dán NetLab online kurzusa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56200"/>
          </a:xfrm>
          <a:noFill/>
        </p:spPr>
        <p:txBody>
          <a:bodyPr>
            <a:spAutoFit/>
          </a:bodyPr>
          <a:lstStyle/>
          <a:p>
            <a:r>
              <a:rPr lang="hu-HU"/>
              <a:t>2017 őszén megtartott ingyenes, angol nyelvű szeminárium az Aarhus Egyetem DIGHUMLAB kutatócsoportjával közösen</a:t>
            </a:r>
          </a:p>
          <a:p>
            <a:r>
              <a:rPr lang="hu-HU"/>
              <a:t>Moodle-alapú távoktatási felület </a:t>
            </a:r>
          </a:p>
          <a:p>
            <a:r>
              <a:rPr lang="hu-HU"/>
              <a:t>Öt fő feladat (assignment), majd az eredmények közös megvitatása</a:t>
            </a:r>
          </a:p>
          <a:p>
            <a:pPr lvl="1"/>
            <a:r>
              <a:rPr lang="en-US" sz="1800"/>
              <a:t>Your Areas of Interest</a:t>
            </a:r>
            <a:endParaRPr lang="hu-HU" sz="1800"/>
          </a:p>
          <a:p>
            <a:pPr lvl="1"/>
            <a:r>
              <a:rPr lang="hu-HU" sz="1800"/>
              <a:t>Reassessing Your Goals</a:t>
            </a:r>
          </a:p>
          <a:p>
            <a:pPr lvl="1"/>
            <a:r>
              <a:rPr lang="en-US" sz="1800"/>
              <a:t>Hands-on with Web Archives and Evaluating Your Finds</a:t>
            </a:r>
            <a:endParaRPr lang="hu-HU" sz="1800"/>
          </a:p>
          <a:p>
            <a:pPr lvl="1"/>
            <a:r>
              <a:rPr lang="en-US" sz="1800"/>
              <a:t>Hands-on with Doing Your Own Archiving</a:t>
            </a:r>
            <a:endParaRPr lang="hu-HU" sz="1800"/>
          </a:p>
          <a:p>
            <a:pPr lvl="1"/>
            <a:r>
              <a:rPr lang="hu-HU" sz="1800"/>
              <a:t>Web Archiving Course Evaluation</a:t>
            </a:r>
          </a:p>
          <a:p>
            <a:r>
              <a:rPr lang="hu-HU"/>
              <a:t>Kézikönyv: Jan Nielsen: Using the </a:t>
            </a:r>
            <a:br>
              <a:rPr lang="hu-HU"/>
            </a:br>
            <a:r>
              <a:rPr lang="hu-HU"/>
              <a:t>Web Archives in Research)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0338" y="5381625"/>
            <a:ext cx="2454275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1852A-3278-421C-818E-6FAF480798E3}" type="slidenum">
              <a:rPr lang="hu-HU"/>
              <a:pPr/>
              <a:t>8</a:t>
            </a:fld>
            <a:endParaRPr lang="hu-HU"/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15888"/>
            <a:ext cx="5399087" cy="6700837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549275"/>
            <a:ext cx="7558087" cy="614997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76250"/>
            <a:ext cx="8277225" cy="585946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" y="120650"/>
            <a:ext cx="7558088" cy="62611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350" y="260350"/>
            <a:ext cx="6837363" cy="644366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5018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404813"/>
            <a:ext cx="8277225" cy="5849937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50187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79613" y="260350"/>
            <a:ext cx="4678362" cy="642461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3F0BBB-452F-4B14-86B9-EA84C586BCB7}" type="slidenum">
              <a:rPr lang="hu-HU"/>
              <a:pPr/>
              <a:t>9</a:t>
            </a:fld>
            <a:endParaRPr lang="hu-HU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IIPC Training Working Group 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Az </a:t>
            </a:r>
            <a:r>
              <a:rPr lang="en-US"/>
              <a:t>International Internet Preservation Consortium</a:t>
            </a:r>
            <a:r>
              <a:rPr lang="hu-HU"/>
              <a:t> 2017. végén alakult munkacsoportja </a:t>
            </a:r>
          </a:p>
          <a:p>
            <a:r>
              <a:rPr lang="hu-HU"/>
              <a:t>Megbeszélések </a:t>
            </a:r>
            <a:r>
              <a:rPr lang="en-US"/>
              <a:t>Z</a:t>
            </a:r>
            <a:r>
              <a:rPr lang="hu-HU"/>
              <a:t>oom</a:t>
            </a:r>
            <a:r>
              <a:rPr lang="en-US"/>
              <a:t> videokonferenci</a:t>
            </a:r>
            <a:r>
              <a:rPr lang="hu-HU"/>
              <a:t>a formájában</a:t>
            </a:r>
            <a:endParaRPr lang="en-US"/>
          </a:p>
          <a:p>
            <a:r>
              <a:rPr lang="hu-HU"/>
              <a:t>Kérdőíves felmérés az oktatási és továbbképzési igényekről 2018. januárjában (224 válasz érkezett)</a:t>
            </a:r>
          </a:p>
          <a:p>
            <a:r>
              <a:rPr lang="hu-HU"/>
              <a:t>Legnagyobb igény a webarchiválási technológiák, </a:t>
            </a:r>
            <a:br>
              <a:rPr lang="hu-HU"/>
            </a:br>
            <a:r>
              <a:rPr lang="hu-HU"/>
              <a:t>a szoftverek és a szabványok oktatására lenne</a:t>
            </a:r>
          </a:p>
          <a:p>
            <a:r>
              <a:rPr lang="hu-HU"/>
              <a:t>A legnépszerűbb képzési formák a webináriumok, illetve a személyes jelenlétet igénylő tanfolyamok</a:t>
            </a:r>
          </a:p>
          <a:p>
            <a:r>
              <a:rPr lang="hu-HU"/>
              <a:t>Meglévő tananyagok nyilvántartása</a:t>
            </a:r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5664200"/>
            <a:ext cx="20034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uiExpand="1" build="p"/>
    </p:bldLst>
  </p:timing>
</p:sld>
</file>

<file path=ppt/theme/theme1.xml><?xml version="1.0" encoding="utf-8"?>
<a:theme xmlns:a="http://schemas.openxmlformats.org/drawingml/2006/main" name="Sávos">
  <a:themeElements>
    <a:clrScheme name="Sávos 10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006600"/>
      </a:hlink>
      <a:folHlink>
        <a:srgbClr val="CC9900"/>
      </a:folHlink>
    </a:clrScheme>
    <a:fontScheme name="Sávo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ávos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ávos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ávos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ávos 9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00808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ávos 10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0066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204</TotalTime>
  <Words>303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Wingdings</vt:lpstr>
      <vt:lpstr>Verdana</vt:lpstr>
      <vt:lpstr>Sávos</vt:lpstr>
      <vt:lpstr>Drótos László – Németh Márton (Országos Széchényi Könyvtár)</vt:lpstr>
      <vt:lpstr>Miről lesz szó?</vt:lpstr>
      <vt:lpstr>Meg kell tanulnunk megőrizni az internetet</vt:lpstr>
      <vt:lpstr>Webarchiválás-oktatási tervek az OSZK-ban</vt:lpstr>
      <vt:lpstr>5. dia</vt:lpstr>
      <vt:lpstr>6. dia</vt:lpstr>
      <vt:lpstr>A dán NetLab online kurzusa</vt:lpstr>
      <vt:lpstr>8. dia</vt:lpstr>
      <vt:lpstr>IIPC Training Working Group </vt:lpstr>
      <vt:lpstr>10. dia</vt:lpstr>
      <vt:lpstr>11. dia</vt:lpstr>
      <vt:lpstr>Ajánlott források</vt:lpstr>
      <vt:lpstr>Köszönjük a figyelmet!  Kapcsolati e-mail cím: mia@mek.oszk.hu </vt:lpstr>
    </vt:vector>
  </TitlesOfParts>
  <Company>MEK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Drótos László – Németh Márton (Országos Széchényi Könyvtár)</dc:title>
  <dc:creator>DL</dc:creator>
  <cp:lastModifiedBy>DL</cp:lastModifiedBy>
  <cp:revision>28</cp:revision>
  <dcterms:created xsi:type="dcterms:W3CDTF">2018-03-15T19:24:00Z</dcterms:created>
  <dcterms:modified xsi:type="dcterms:W3CDTF">2020-03-03T18:30:57Z</dcterms:modified>
</cp:coreProperties>
</file>