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72" r:id="rId13"/>
    <p:sldId id="273" r:id="rId14"/>
    <p:sldId id="274" r:id="rId15"/>
    <p:sldId id="275" r:id="rId16"/>
    <p:sldId id="277" r:id="rId17"/>
    <p:sldId id="276" r:id="rId18"/>
    <p:sldId id="268" r:id="rId19"/>
    <p:sldId id="266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2D2D60-F058-4DF9-B952-2639B0C521EC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0E1B5-1EC0-44A9-8CFB-06F26AB17BA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04E87-3FCE-4E3C-A545-0018CEF955B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1264B-9028-40E1-AB3B-525D863ACD8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73867-FF49-41E0-9761-1EFDCC991AF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0CA06-8283-41D1-BDEB-98240D86947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7DE42-F373-4E43-8AB8-2A2FC9648F7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71708-A436-4BD5-81F5-A34D85098F8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16A5A-8AF2-47F4-81C0-1846C6127AB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DB362-FE35-4960-AC30-A939B0380B8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FEF10-6E1F-406C-B33E-5506F7E8687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hu-H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0AF9DB-D375-43C4-8C08-8EA03C24433A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3988" cy="1920875"/>
          </a:xfrm>
          <a:noFill/>
        </p:spPr>
        <p:txBody>
          <a:bodyPr>
            <a:spAutoFit/>
          </a:bodyPr>
          <a:lstStyle/>
          <a:p>
            <a:r>
              <a:rPr lang="hu-HU" sz="3000"/>
              <a:t>Drótos László – Németh Márton</a:t>
            </a:r>
            <a:br>
              <a:rPr lang="hu-HU" sz="3000"/>
            </a:br>
            <a:r>
              <a:rPr lang="hu-HU" sz="1000"/>
              <a:t/>
            </a:r>
            <a:br>
              <a:rPr lang="hu-HU" sz="1000"/>
            </a:br>
            <a:r>
              <a:rPr lang="hu-HU"/>
              <a:t>Kísérleti webar</a:t>
            </a:r>
            <a:r>
              <a:rPr lang="en-US"/>
              <a:t>at</a:t>
            </a:r>
            <a:r>
              <a:rPr lang="hu-HU"/>
              <a:t>ás projekt az OSZK-ban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25863"/>
            <a:ext cx="7054850" cy="2722562"/>
          </a:xfrm>
          <a:noFill/>
        </p:spPr>
        <p:txBody>
          <a:bodyPr>
            <a:spAutoFit/>
          </a:bodyPr>
          <a:lstStyle/>
          <a:p>
            <a:r>
              <a:rPr lang="hu-HU" sz="3200"/>
              <a:t>„404 Not Found – </a:t>
            </a:r>
            <a:br>
              <a:rPr lang="hu-HU" sz="3200"/>
            </a:br>
            <a:r>
              <a:rPr lang="hu-HU" sz="3200"/>
              <a:t>Ki őrzi meg az internetet?” </a:t>
            </a:r>
            <a:br>
              <a:rPr lang="hu-HU" sz="3200"/>
            </a:br>
            <a:r>
              <a:rPr lang="hu-HU" sz="3200"/>
              <a:t>workshop</a:t>
            </a:r>
          </a:p>
          <a:p>
            <a:endParaRPr lang="hu-HU" sz="2000"/>
          </a:p>
          <a:p>
            <a:r>
              <a:rPr lang="hu-HU" sz="2400"/>
              <a:t>Országos Széchényi Könyvtár</a:t>
            </a:r>
            <a:br>
              <a:rPr lang="hu-HU" sz="2400"/>
            </a:br>
            <a:r>
              <a:rPr lang="hu-HU" sz="2400"/>
              <a:t>Budapest, 2017. október 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10. dia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Mit csináltunk eddig?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66125" cy="4267200"/>
          </a:xfrm>
        </p:spPr>
        <p:txBody>
          <a:bodyPr/>
          <a:lstStyle/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tervezés</a:t>
            </a:r>
            <a:r>
              <a:rPr lang="hu-HU" sz="2000"/>
              <a:t>: koncepció, ütemterv, forrásigény, munkamegbeszélések, gyűjtőkör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munkatársak</a:t>
            </a:r>
            <a:r>
              <a:rPr lang="hu-HU" sz="2000"/>
              <a:t>: informatikus, webkönyvtáros, webadminisztrátor, témafelelős, (rendszergazda?)</a:t>
            </a:r>
          </a:p>
          <a:p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hardver</a:t>
            </a:r>
            <a:r>
              <a:rPr lang="en-US" sz="2000"/>
              <a:t>: </a:t>
            </a:r>
            <a:r>
              <a:rPr lang="hu-HU" sz="2000"/>
              <a:t>KIFÜ-s aratószerver (20 TB)</a:t>
            </a:r>
            <a:r>
              <a:rPr lang="en-US" sz="2000"/>
              <a:t>;</a:t>
            </a:r>
            <a:r>
              <a:rPr lang="hu-HU" sz="2000"/>
              <a:t> OSZK-s teszt-  </a:t>
            </a:r>
            <a:br>
              <a:rPr lang="hu-HU" sz="2000"/>
            </a:br>
            <a:r>
              <a:rPr lang="hu-HU" sz="2000"/>
              <a:t>és adminisztrátori szerver, MEK-es tanulószerver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szoftver</a:t>
            </a:r>
            <a:r>
              <a:rPr lang="hu-HU" sz="2000"/>
              <a:t>: Heritrix, Open Wayback, Web Curator Tool (további tesztek: HTTrack, WAIL, Webrecorder.io, Webrecorder Player, WARCreate, GrabThemAll)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formátum</a:t>
            </a:r>
            <a:r>
              <a:rPr lang="hu-HU" sz="2000"/>
              <a:t>: WARC tárolóformátum, CDX indexfájlok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tesztaratások</a:t>
            </a:r>
            <a:r>
              <a:rPr lang="hu-HU" sz="2000"/>
              <a:t>: </a:t>
            </a:r>
            <a:r>
              <a:rPr lang="en-US" sz="2000"/>
              <a:t>nag</a:t>
            </a:r>
            <a:r>
              <a:rPr lang="hu-HU" sz="2000"/>
              <a:t>yobb </a:t>
            </a:r>
            <a:r>
              <a:rPr lang="en-US" sz="2000"/>
              <a:t>m</a:t>
            </a:r>
            <a:r>
              <a:rPr lang="hu-HU" sz="2000"/>
              <a:t>éretű terhelési tesztek, válogatások (könyvtárak, múzeumok, levéltárak, egyetemek, e-periodikák), az OSZK saját felületei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11. dia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6725" y="26035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Könyvtári honlapok tesztmentései: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895350"/>
            <a:ext cx="4826000" cy="40703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800100"/>
            <a:ext cx="4246562" cy="35464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" y="3957638"/>
            <a:ext cx="3459163" cy="27670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9638" y="4578350"/>
            <a:ext cx="3768725" cy="21542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/>
          <a:srcRect b="16075"/>
          <a:stretch>
            <a:fillRect/>
          </a:stretch>
        </p:blipFill>
        <p:spPr bwMode="auto">
          <a:xfrm>
            <a:off x="77788" y="760413"/>
            <a:ext cx="8997950" cy="60420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12. dia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6725" y="26035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Egy jól sikerült Heritrix mentés: 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 b="5563"/>
          <a:stretch>
            <a:fillRect/>
          </a:stretch>
        </p:blipFill>
        <p:spPr bwMode="auto">
          <a:xfrm>
            <a:off x="596900" y="784225"/>
            <a:ext cx="7916863" cy="59817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13. dia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680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 korábbi és a megújult honlap mentése: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 b="2698"/>
          <a:stretch>
            <a:fillRect/>
          </a:stretch>
        </p:blipFill>
        <p:spPr bwMode="auto">
          <a:xfrm>
            <a:off x="66675" y="882650"/>
            <a:ext cx="7558088" cy="58848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3" y="1571625"/>
            <a:ext cx="7558087" cy="51990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14. dia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936625"/>
            <a:ext cx="7197725" cy="40767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666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Facebook-oldal mentése Webrecorderrel: 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889000"/>
            <a:ext cx="7197725" cy="57594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4175" y="811213"/>
            <a:ext cx="7197725" cy="575786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8413" y="914400"/>
            <a:ext cx="7197725" cy="57578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15. dia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857250"/>
            <a:ext cx="7197725" cy="57578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 b="3281"/>
          <a:stretch>
            <a:fillRect/>
          </a:stretch>
        </p:blipFill>
        <p:spPr bwMode="auto">
          <a:xfrm>
            <a:off x="1901825" y="1155700"/>
            <a:ext cx="7197725" cy="55689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66725" y="26035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Egy rosszul sikerült Heritrix mentés: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16. dia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 b="9299"/>
          <a:stretch>
            <a:fillRect/>
          </a:stretch>
        </p:blipFill>
        <p:spPr bwMode="auto">
          <a:xfrm>
            <a:off x="169863" y="823913"/>
            <a:ext cx="7916862" cy="574516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 b="9222"/>
          <a:stretch>
            <a:fillRect/>
          </a:stretch>
        </p:blipFill>
        <p:spPr bwMode="auto">
          <a:xfrm>
            <a:off x="1104900" y="923925"/>
            <a:ext cx="7916863" cy="57499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66725" y="260350"/>
            <a:ext cx="844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Típushiba: A menü az akadálymentes felületre visz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17. dia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981075"/>
            <a:ext cx="8870950" cy="56753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6725" y="26035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 mentések ellenőrzésének eredményei: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18. dia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Mit csináltunk eddig?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26437" cy="4267200"/>
          </a:xfrm>
          <a:ln/>
        </p:spPr>
        <p:txBody>
          <a:bodyPr/>
          <a:lstStyle/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ismeretszerzés</a:t>
            </a:r>
            <a:r>
              <a:rPr lang="hu-HU" sz="2000"/>
              <a:t>: szakirodalom áttekintése, bibliográfia összeállítása, szabványok és szakkönyv beszerzése (Könyvtártudományi Szakkönyvtár), dán PhD szeminárium 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ismeretterjesztés</a:t>
            </a:r>
            <a:r>
              <a:rPr lang="hu-HU" sz="2000"/>
              <a:t>: ideiglenes projekt honlap (</a:t>
            </a:r>
            <a:r>
              <a:rPr lang="hu-HU" sz="2000">
                <a:hlinkClick r:id="rId2"/>
              </a:rPr>
              <a:t>mekosztaly.oszk.hu/mia</a:t>
            </a:r>
            <a:r>
              <a:rPr lang="hu-HU" sz="2000"/>
              <a:t>), wiki, levelező lista, belső tájékoztató, előadások (pl. MEK Egyesület közgyűlése, </a:t>
            </a:r>
            <a:br>
              <a:rPr lang="hu-HU" sz="2000"/>
            </a:br>
            <a:r>
              <a:rPr lang="hu-HU" sz="2000"/>
              <a:t>„A jövő könyvtára felé...” webinárium, MKE Vándorgyűlés, Coginfo.com, terv: MUZEUM@DIGIT), tanulmányok és szemlék (pl. TMT, Könyvtári Figyelő, Digitális Bölcsészet) 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kapcsolatépítés</a:t>
            </a:r>
            <a:r>
              <a:rPr lang="hu-HU" sz="2000"/>
              <a:t>: hazai partnerek megkeresése (pl. közgyűjtemények, egyetemi tanszékek), külföldi kapcsolatok (pl. holland, belga, dán, osztrák, szlovák, szlovén), IIPC csatlakozás kezdeményezése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19. dia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Feladattábla 2018 végéig: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733425"/>
            <a:ext cx="8618537" cy="6022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2. dia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984250"/>
            <a:ext cx="8791575" cy="57578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79388" y="6165850"/>
            <a:ext cx="1511300" cy="549275"/>
          </a:xfrm>
          <a:prstGeom prst="rect">
            <a:avLst/>
          </a:prstGeom>
          <a:solidFill>
            <a:schemeClr val="bg1">
              <a:alpha val="28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/>
              <a:t>1998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79388" y="333375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Az OSZK honlapjának mentései: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20. dia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Mit tervezünk még?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nyilvános demó</a:t>
            </a:r>
            <a:r>
              <a:rPr lang="hu-HU" sz="2000"/>
              <a:t>: mentések ellenőrzése, engedélykérések, szolgáltatófelület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új hardver</a:t>
            </a:r>
            <a:r>
              <a:rPr lang="hu-HU" sz="2000"/>
              <a:t>: </a:t>
            </a:r>
            <a:r>
              <a:rPr lang="en-US" sz="2000"/>
              <a:t>konfigur</a:t>
            </a:r>
            <a:r>
              <a:rPr lang="hu-HU" sz="2000"/>
              <a:t>áció megtervezése, beszerzés indítása 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további szoftverek</a:t>
            </a:r>
            <a:r>
              <a:rPr lang="hu-HU" sz="2000"/>
              <a:t>: NetarchiveSuite, Brozzler, Crawljax, Webrecorder (saját szerveren), WAIL (Linux alatt)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szelektív archiválás</a:t>
            </a:r>
            <a:r>
              <a:rPr lang="hu-HU" sz="2000"/>
              <a:t>: tematikus és eseményalapú gyűjtések (videók nélkül!) és ezek metaadatolása partnerintézmények és internetezők bevonásával 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domain szintű aratás</a:t>
            </a:r>
            <a:r>
              <a:rPr lang="hu-HU" sz="2000"/>
              <a:t>: reprezentatív szintű mentés a .hu </a:t>
            </a:r>
            <a:br>
              <a:rPr lang="hu-HU" sz="2000"/>
            </a:br>
            <a:r>
              <a:rPr lang="hu-HU" sz="2000"/>
              <a:t>alatt bejegyzett szerverek (több mint 700 ezer) nyilvános tartalmáról évente kétszer (zárt archívum)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statisztikák</a:t>
            </a:r>
            <a:r>
              <a:rPr lang="hu-HU" sz="2000"/>
              <a:t>: adatok és grafikonok a mentett tartalomról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ajánlás</a:t>
            </a:r>
            <a:r>
              <a:rPr lang="hu-HU" sz="2100"/>
              <a:t>: </a:t>
            </a:r>
            <a:r>
              <a:rPr lang="hu-HU" sz="2000"/>
              <a:t>tanácsok jól archiválható webhelyek kialakításához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21. dia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Mit tervezünk még?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26437" cy="4267200"/>
          </a:xfrm>
        </p:spPr>
        <p:txBody>
          <a:bodyPr/>
          <a:lstStyle/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tanfolyam</a:t>
            </a:r>
            <a:r>
              <a:rPr lang="hu-HU" sz="2000"/>
              <a:t>: a Könyvtári Intézet által szervezett 30 órás továbbképzés közgyűjteményi dolgozóknak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szabályozás</a:t>
            </a:r>
            <a:r>
              <a:rPr lang="hu-HU" sz="2000"/>
              <a:t>: belső szabályzatok (pl. hozzáférés, személyi adatok védelme) és jogszabály-módosítási javaslatok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integrálás</a:t>
            </a:r>
            <a:r>
              <a:rPr lang="hu-HU" sz="2000"/>
              <a:t>: a webarchívum illesztése a leendő új könyvtári rendszerhez és munkafolyamatokhoz (metaadatolás, jogkezelés, közös kereső, hosszú távú megőrzés)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távlati tervezés</a:t>
            </a:r>
            <a:r>
              <a:rPr lang="hu-HU" sz="2000"/>
              <a:t>: egy üzemszerűen működő magyar internet archívum rendszerterve és fenntarthatósági terve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együttműködés</a:t>
            </a:r>
            <a:r>
              <a:rPr lang="hu-HU" sz="2000"/>
              <a:t>: kutatókkal (hasznosítás), magyar és külföldi archívumokkal (pl. Memento-alapú közös kereső)</a:t>
            </a:r>
          </a:p>
          <a:p>
            <a:r>
              <a:rPr lang="hu-H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retrospektív archiválás</a:t>
            </a:r>
            <a:r>
              <a:rPr lang="hu-HU" sz="2000"/>
              <a:t> (pl. Internet Archive, Common Crawl, PetaByte Kft. anyaga, winchesterek a „padláson”)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404-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41275"/>
            <a:ext cx="8094663" cy="6070600"/>
          </a:xfrm>
          <a:prstGeom prst="rect">
            <a:avLst/>
          </a:prstGeom>
          <a:noFill/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50875" y="176213"/>
            <a:ext cx="7821613" cy="5816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606425" y="165100"/>
            <a:ext cx="7810500" cy="58610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295400" y="6215063"/>
            <a:ext cx="655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KÖSZÖNÖM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b="1514"/>
          <a:stretch>
            <a:fillRect/>
          </a:stretch>
        </p:blipFill>
        <p:spPr bwMode="auto">
          <a:xfrm>
            <a:off x="150813" y="322263"/>
            <a:ext cx="8885237" cy="6403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9388" y="6021388"/>
            <a:ext cx="1511300" cy="54927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/>
              <a:t>2003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3.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b="3172"/>
          <a:stretch>
            <a:fillRect/>
          </a:stretch>
        </p:blipFill>
        <p:spPr bwMode="auto">
          <a:xfrm>
            <a:off x="73025" y="368300"/>
            <a:ext cx="8997950" cy="63960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7950" y="6092825"/>
            <a:ext cx="1511300" cy="54927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/>
              <a:t>2008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4.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5. dia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60325"/>
            <a:ext cx="8997950" cy="67421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80975" y="6192838"/>
            <a:ext cx="1511300" cy="549275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/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6. dia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82550"/>
            <a:ext cx="8997950" cy="66960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2413" y="6165850"/>
            <a:ext cx="1511300" cy="54927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7. dia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44450"/>
            <a:ext cx="8997950" cy="67468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2413" y="6119813"/>
            <a:ext cx="1511300" cy="54927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/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2"/>
          <a:srcRect t="14241" r="818" b="1656"/>
          <a:stretch>
            <a:fillRect/>
          </a:stretch>
        </p:blipFill>
        <p:spPr bwMode="auto">
          <a:xfrm>
            <a:off x="247650" y="2000250"/>
            <a:ext cx="7450138" cy="47482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</p:pic>
      <p:pic>
        <p:nvPicPr>
          <p:cNvPr id="15369" name="Picture 9" descr="http://readmelka.q1448gllrgm6mjfqg.netdna-cdn.com/wp-content/uploads/2015/02/brewster-Internet-archive-petabox-2011-v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001838"/>
            <a:ext cx="8637588" cy="48498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365" name="Picture 5" descr="https://i.ytimg.com/vi/ec_-fgy3EGY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993900"/>
            <a:ext cx="8637588" cy="48577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367" name="Picture 7" descr="File:Ceramic Archivists by sculptor Nuala Creed at Internet Archiv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220788"/>
            <a:ext cx="8712200" cy="5641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3900" y="0"/>
            <a:ext cx="1152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79388" y="333375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 mentések forrása: az Internet Archive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8.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413750" y="0"/>
            <a:ext cx="7302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9. dia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 lenne a cél?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81975" cy="4267200"/>
          </a:xfrm>
        </p:spPr>
        <p:txBody>
          <a:bodyPr/>
          <a:lstStyle/>
          <a:p>
            <a:r>
              <a:rPr lang="hu-HU" sz="2600"/>
              <a:t>egy leendő, üzemszerűen működő, fenntartható magyar internet archívum műszaki, emberi, szervezeti és jogi feltételeinek megteremtése</a:t>
            </a:r>
            <a:endParaRPr lang="en-US" sz="2600"/>
          </a:p>
          <a:p>
            <a:r>
              <a:rPr lang="en-US" sz="2600"/>
              <a:t>a</a:t>
            </a:r>
            <a:r>
              <a:rPr lang="hu-HU" sz="2600"/>
              <a:t>z internetes tartalmak mentéséhez szükséges tudás elterjesztése a hazai közgyűjteményekben és helyi archívumok indításának ösztönzése</a:t>
            </a:r>
          </a:p>
          <a:p>
            <a:r>
              <a:rPr lang="hu-HU" sz="2600"/>
              <a:t>bekapcsolódás a webarchívumok közötti nemzetközi együttműködésbe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10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0000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511</TotalTime>
  <Words>455</Words>
  <Application>Microsoft Office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Verdana</vt:lpstr>
      <vt:lpstr>Times New Roman</vt:lpstr>
      <vt:lpstr>Wingdings</vt:lpstr>
      <vt:lpstr>Profile</vt:lpstr>
      <vt:lpstr>Drótos László – Németh Márton  Kísérleti webaratás projekt az OSZK-ban</vt:lpstr>
      <vt:lpstr>2. dia</vt:lpstr>
      <vt:lpstr>3. dia</vt:lpstr>
      <vt:lpstr>4. dia</vt:lpstr>
      <vt:lpstr>5. dia</vt:lpstr>
      <vt:lpstr>6. dia</vt:lpstr>
      <vt:lpstr>7. dia</vt:lpstr>
      <vt:lpstr>8. dia</vt:lpstr>
      <vt:lpstr>Mi lenne a cél?</vt:lpstr>
      <vt:lpstr>Mit csináltunk eddig?</vt:lpstr>
      <vt:lpstr>11. dia</vt:lpstr>
      <vt:lpstr>12. dia</vt:lpstr>
      <vt:lpstr>13. dia</vt:lpstr>
      <vt:lpstr>14. dia</vt:lpstr>
      <vt:lpstr>15. dia</vt:lpstr>
      <vt:lpstr>16. dia</vt:lpstr>
      <vt:lpstr>17. dia</vt:lpstr>
      <vt:lpstr>Mit csináltunk eddig?</vt:lpstr>
      <vt:lpstr>19. dia</vt:lpstr>
      <vt:lpstr>Mit tervezünk még?</vt:lpstr>
      <vt:lpstr>Mit tervezünk még?</vt:lpstr>
      <vt:lpstr>22. dia</vt:lpstr>
    </vt:vector>
  </TitlesOfParts>
  <Company>OSZK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Kísérleti webaratás projekt az OSZK-ban</dc:title>
  <dc:creator>Drótos László – Németh Márton</dc:creator>
  <cp:lastModifiedBy>DL</cp:lastModifiedBy>
  <cp:revision>52</cp:revision>
  <dcterms:created xsi:type="dcterms:W3CDTF">2017-10-07T10:29:44Z</dcterms:created>
  <dcterms:modified xsi:type="dcterms:W3CDTF">2020-03-03T18:00:58Z</dcterms:modified>
</cp:coreProperties>
</file>