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74" r:id="rId7"/>
    <p:sldId id="263" r:id="rId8"/>
    <p:sldId id="264" r:id="rId9"/>
    <p:sldId id="276" r:id="rId10"/>
    <p:sldId id="268" r:id="rId11"/>
    <p:sldId id="270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4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8D6A0-B01B-478C-B677-D27CC34E05DD}" type="datetimeFigureOut">
              <a:rPr lang="hu-HU" smtClean="0"/>
              <a:t>2018. 11. 15.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80E3-0280-497C-AD25-C0FE9A9AEB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55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480E3-0280-497C-AD25-C0FE9A9AEBC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918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webarchiválás jogi feltételrendszerének biztosítása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765026" y="4897315"/>
            <a:ext cx="4870844" cy="54512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u-HU" sz="1600" dirty="0" smtClean="0"/>
              <a:t>Dr. Halász Annamária jogtanácsos OSZK, </a:t>
            </a:r>
          </a:p>
          <a:p>
            <a:pPr algn="l"/>
            <a:r>
              <a:rPr lang="hu-HU" sz="1600" dirty="0" smtClean="0"/>
              <a:t>Budapest, 2018. november 15.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187925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83849"/>
              </p:ext>
            </p:extLst>
          </p:nvPr>
        </p:nvGraphicFramePr>
        <p:xfrm>
          <a:off x="2039815" y="105509"/>
          <a:ext cx="8423031" cy="637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5139">
                  <a:extLst>
                    <a:ext uri="{9D8B030D-6E8A-4147-A177-3AD203B41FA5}">
                      <a16:colId xmlns:a16="http://schemas.microsoft.com/office/drawing/2014/main" val="1874110883"/>
                    </a:ext>
                  </a:extLst>
                </a:gridCol>
                <a:gridCol w="4237892">
                  <a:extLst>
                    <a:ext uri="{9D8B030D-6E8A-4147-A177-3AD203B41FA5}">
                      <a16:colId xmlns:a16="http://schemas.microsoft.com/office/drawing/2014/main" val="1443819694"/>
                    </a:ext>
                  </a:extLst>
                </a:gridCol>
              </a:tblGrid>
              <a:tr h="2614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Kapcsolat a tárhelyszolgáltatókkal</a:t>
                      </a:r>
                      <a:endParaRPr lang="hu-HU" sz="1200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tartalomszolgáltatónak bejelentési kötelezettsége</a:t>
                      </a:r>
                      <a:r>
                        <a:rPr lang="hu-HU" sz="1200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van az OSZK felé a honlap közzétételének megkezdését követő 14 napon belül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OSZK erre a célra elektronikus felületet működtet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tartalomszolgáltató együttműködési kötelezettsége: köteles biztosítani a honlapon közzétett tartalom archiválhatóságát, valamint a webaratással nem gyűjthető webtartalmat beszolgáltatni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 együttműködésre megállapodás köthető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extLst>
                  <a:ext uri="{0D108BD9-81ED-4DB2-BD59-A6C34878D82A}">
                    <a16:rowId xmlns:a16="http://schemas.microsoft.com/office/drawing/2014/main" val="1942602731"/>
                  </a:ext>
                </a:extLst>
              </a:tr>
              <a:tr h="1493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 webarchívumhoz való hozzáférés szintjei</a:t>
                      </a:r>
                      <a:endParaRPr lang="hu-HU" sz="1200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Szerzői jogi szabad felhasználása keretében</a:t>
                      </a:r>
                      <a:r>
                        <a:rPr lang="hu-HU" sz="1200" b="1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könyvtár épületében felállított dedikált terminálon hozzáférhetővé tehető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Felhasználási szerződéssel az interneten nyilvánosan is </a:t>
                      </a:r>
                      <a:r>
                        <a:rPr lang="hu-HU" sz="1200" b="1" kern="1200" baseline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hozzáférhetővé tehető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kern="1200" baseline="0" noProof="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kern="1200" baseline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Jövedelemszerzési célú felhasználás esetén közlési díj fejében</a:t>
                      </a:r>
                      <a:endParaRPr lang="hu-HU" sz="12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extLst>
                  <a:ext uri="{0D108BD9-81ED-4DB2-BD59-A6C34878D82A}">
                    <a16:rowId xmlns:a16="http://schemas.microsoft.com/office/drawing/2014/main" val="2897597871"/>
                  </a:ext>
                </a:extLst>
              </a:tr>
              <a:tr h="1493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Adatvédelem</a:t>
                      </a:r>
                      <a:endParaRPr lang="hu-HU" sz="1200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könyvtár személyes adatokat a közérdekű archiválás céljából, valamint a tudományos és történelmi kutatási célból, valamint statisztikai célból való adatkezelésre vonatkozó előírásokban meghatározottak szerint kezeli.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kern="1200" noProof="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kern="120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GDPR 87. cikk alapján</a:t>
                      </a:r>
                      <a:endParaRPr lang="hu-HU" sz="12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extLst>
                  <a:ext uri="{0D108BD9-81ED-4DB2-BD59-A6C34878D82A}">
                    <a16:rowId xmlns:a16="http://schemas.microsoft.com/office/drawing/2014/main" val="3144324191"/>
                  </a:ext>
                </a:extLst>
              </a:tr>
              <a:tr h="777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20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 webarchiválás költségei</a:t>
                      </a:r>
                      <a:endParaRPr lang="hu-HU" sz="1200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 webarchívum működtetésének fedezetéről az OSZK költségvetésében kell gondoskodni évente beépülő módon.</a:t>
                      </a:r>
                      <a:endParaRPr lang="hu-HU" sz="12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409" marR="27409" marT="0" marB="0"/>
                </a:tc>
                <a:extLst>
                  <a:ext uri="{0D108BD9-81ED-4DB2-BD59-A6C34878D82A}">
                    <a16:rowId xmlns:a16="http://schemas.microsoft.com/office/drawing/2014/main" val="363381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2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01261" y="483577"/>
            <a:ext cx="3094893" cy="931985"/>
          </a:xfrm>
        </p:spPr>
        <p:txBody>
          <a:bodyPr/>
          <a:lstStyle/>
          <a:p>
            <a:r>
              <a:rPr lang="hu-HU" dirty="0" smtClean="0"/>
              <a:t>Jövőkép</a:t>
            </a:r>
            <a:endParaRPr lang="hu-HU" dirty="0"/>
          </a:p>
        </p:txBody>
      </p:sp>
      <p:pic>
        <p:nvPicPr>
          <p:cNvPr id="18" name="Tartalom helye 1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117" y="1239715"/>
            <a:ext cx="8548728" cy="5117124"/>
          </a:xfrm>
        </p:spPr>
      </p:pic>
    </p:spTree>
    <p:extLst>
      <p:ext uri="{BB962C8B-B14F-4D97-AF65-F5344CB8AC3E}">
        <p14:creationId xmlns:p14="http://schemas.microsoft.com/office/powerpoint/2010/main" val="422313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3631" y="2417884"/>
            <a:ext cx="9601200" cy="14859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337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5077" y="685800"/>
            <a:ext cx="9917723" cy="694592"/>
          </a:xfrm>
        </p:spPr>
        <p:txBody>
          <a:bodyPr>
            <a:normAutofit/>
          </a:bodyPr>
          <a:lstStyle/>
          <a:p>
            <a:r>
              <a:rPr lang="hu-HU" sz="3600" b="1" dirty="0" smtClean="0"/>
              <a:t>Előzmények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5077" y="1591406"/>
            <a:ext cx="10058400" cy="5020409"/>
          </a:xfrm>
        </p:spPr>
        <p:txBody>
          <a:bodyPr>
            <a:normAutofit/>
          </a:bodyPr>
          <a:lstStyle/>
          <a:p>
            <a:r>
              <a:rPr lang="hu-HU" b="1" dirty="0"/>
              <a:t>a Közgyűjteményi Digitalizálási Stratégia megvalósítása érdekében 2018–2021. évek között szükséges intézkedésekről szóló 1175/2018 (III. 28.) Korm. határozat </a:t>
            </a:r>
            <a:endParaRPr lang="hu-HU" b="1" dirty="0" smtClean="0"/>
          </a:p>
          <a:p>
            <a:r>
              <a:rPr lang="hu-HU" b="1" dirty="0" smtClean="0"/>
              <a:t>2</a:t>
            </a:r>
            <a:r>
              <a:rPr lang="hu-HU" b="1" dirty="0"/>
              <a:t>. </a:t>
            </a:r>
            <a:r>
              <a:rPr lang="hu-HU" b="1" dirty="0" smtClean="0"/>
              <a:t>pontban a Kormány felhívja az érintett kormányzati szereplőket, hogy intézkedjenek </a:t>
            </a:r>
            <a:r>
              <a:rPr lang="hu-HU" b="1" dirty="0"/>
              <a:t>a közgyűjteményekben őrzött kulturális tartalmak digitális hozzáférésének és oktatási célú digitális felhasználásának elősegítése érdekében szükséges jogszabály-módosítások előkészítéséről</a:t>
            </a:r>
            <a:r>
              <a:rPr lang="hu-HU" b="1" dirty="0" smtClean="0"/>
              <a:t>;</a:t>
            </a:r>
            <a:endParaRPr lang="hu-HU" b="1" dirty="0"/>
          </a:p>
          <a:p>
            <a:r>
              <a:rPr lang="hu-HU" b="1" i="1" dirty="0"/>
              <a:t>Felelős:</a:t>
            </a:r>
            <a:r>
              <a:rPr lang="hu-HU" b="1" dirty="0"/>
              <a:t> emberi erőforrások </a:t>
            </a:r>
            <a:r>
              <a:rPr lang="hu-HU" b="1" dirty="0" smtClean="0"/>
              <a:t>minisztere</a:t>
            </a:r>
            <a:endParaRPr lang="hu-HU" b="1" dirty="0"/>
          </a:p>
          <a:p>
            <a:pPr lvl="1"/>
            <a:r>
              <a:rPr lang="hu-HU" b="1" dirty="0" smtClean="0"/>
              <a:t>igazságügyi </a:t>
            </a:r>
            <a:r>
              <a:rPr lang="hu-HU" b="1" dirty="0"/>
              <a:t>miniszter</a:t>
            </a:r>
          </a:p>
          <a:p>
            <a:pPr lvl="1"/>
            <a:r>
              <a:rPr lang="hu-HU" b="1" dirty="0"/>
              <a:t>belügyminiszter</a:t>
            </a:r>
          </a:p>
          <a:p>
            <a:pPr lvl="1"/>
            <a:r>
              <a:rPr lang="hu-HU" b="1" dirty="0"/>
              <a:t>nemzetgazdasági miniszter</a:t>
            </a:r>
          </a:p>
          <a:p>
            <a:pPr lvl="1"/>
            <a:r>
              <a:rPr lang="hu-HU" b="1" dirty="0"/>
              <a:t>miniszterelnöki biztos</a:t>
            </a:r>
          </a:p>
          <a:p>
            <a:r>
              <a:rPr lang="hu-HU" b="1" i="1" dirty="0"/>
              <a:t>Határidő:</a:t>
            </a:r>
            <a:r>
              <a:rPr lang="hu-HU" b="1" dirty="0"/>
              <a:t> 2018. szeptember 30.</a:t>
            </a:r>
          </a:p>
        </p:txBody>
      </p:sp>
    </p:spTree>
    <p:extLst>
      <p:ext uri="{BB962C8B-B14F-4D97-AF65-F5344CB8AC3E}">
        <p14:creationId xmlns:p14="http://schemas.microsoft.com/office/powerpoint/2010/main" val="24624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/>
              <a:t>A vizsgálat által érintett területek: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1600" y="1916723"/>
            <a:ext cx="9495692" cy="3950677"/>
          </a:xfrm>
        </p:spPr>
        <p:txBody>
          <a:bodyPr>
            <a:normAutofit/>
          </a:bodyPr>
          <a:lstStyle/>
          <a:p>
            <a:pPr lvl="0"/>
            <a:r>
              <a:rPr lang="hu-HU" sz="2400" b="1" dirty="0" smtClean="0"/>
              <a:t>az </a:t>
            </a:r>
            <a:r>
              <a:rPr lang="hu-HU" sz="2400" b="1" dirty="0"/>
              <a:t>elektronikus könyvtári dokumentumok </a:t>
            </a:r>
            <a:r>
              <a:rPr lang="hu-HU" sz="2400" b="1" dirty="0" smtClean="0"/>
              <a:t>haszonkölcsönzése</a:t>
            </a:r>
            <a:endParaRPr lang="hu-HU" sz="2400" b="1" dirty="0"/>
          </a:p>
          <a:p>
            <a:pPr lvl="0"/>
            <a:r>
              <a:rPr lang="hu-HU" sz="2400" b="1" dirty="0" smtClean="0"/>
              <a:t>webarchiválás</a:t>
            </a:r>
            <a:endParaRPr lang="hu-HU" sz="2400" b="1" dirty="0"/>
          </a:p>
          <a:p>
            <a:pPr lvl="0"/>
            <a:r>
              <a:rPr lang="hu-HU" sz="2400" b="1" dirty="0"/>
              <a:t>a közgyűjteményekben őrzött kulturális javak oktatási célú </a:t>
            </a:r>
            <a:r>
              <a:rPr lang="hu-HU" sz="2400" b="1" dirty="0" smtClean="0"/>
              <a:t>felhasználása</a:t>
            </a:r>
            <a:endParaRPr lang="hu-HU" sz="2400" b="1" dirty="0"/>
          </a:p>
          <a:p>
            <a:pPr lvl="0"/>
            <a:r>
              <a:rPr lang="hu-HU" sz="2400" b="1" dirty="0"/>
              <a:t>az audiovizuális archívumok digitális hozzáférhetővé tételének </a:t>
            </a:r>
            <a:r>
              <a:rPr lang="hu-HU" sz="2400" b="1" dirty="0" smtClean="0"/>
              <a:t>elősegítése</a:t>
            </a:r>
            <a:endParaRPr lang="hu-HU" sz="2400" b="1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6700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28085"/>
              </p:ext>
            </p:extLst>
          </p:nvPr>
        </p:nvGraphicFramePr>
        <p:xfrm>
          <a:off x="949572" y="84460"/>
          <a:ext cx="11025551" cy="6646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8967">
                  <a:extLst>
                    <a:ext uri="{9D8B030D-6E8A-4147-A177-3AD203B41FA5}">
                      <a16:colId xmlns:a16="http://schemas.microsoft.com/office/drawing/2014/main" val="236025024"/>
                    </a:ext>
                  </a:extLst>
                </a:gridCol>
                <a:gridCol w="4524606">
                  <a:extLst>
                    <a:ext uri="{9D8B030D-6E8A-4147-A177-3AD203B41FA5}">
                      <a16:colId xmlns:a16="http://schemas.microsoft.com/office/drawing/2014/main" val="2491723295"/>
                    </a:ext>
                  </a:extLst>
                </a:gridCol>
                <a:gridCol w="4371978">
                  <a:extLst>
                    <a:ext uri="{9D8B030D-6E8A-4147-A177-3AD203B41FA5}">
                      <a16:colId xmlns:a16="http://schemas.microsoft.com/office/drawing/2014/main" val="359753320"/>
                    </a:ext>
                  </a:extLst>
                </a:gridCol>
              </a:tblGrid>
              <a:tr h="166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Vizsgált szabályozási kör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Megállapítás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Javaslat</a:t>
                      </a:r>
                      <a:endParaRPr lang="hu-H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 anchor="ctr"/>
                </a:tc>
                <a:extLst>
                  <a:ext uri="{0D108BD9-81ED-4DB2-BD59-A6C34878D82A}">
                    <a16:rowId xmlns:a16="http://schemas.microsoft.com/office/drawing/2014/main" val="2348406567"/>
                  </a:ext>
                </a:extLst>
              </a:tr>
              <a:tr h="1893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Elektronikus könyvtári dokumentumok haszonkölcsönzése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haszonkölcsönzések után a szerzőket kompenzációban kell részesíteni.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Az EUB értelmezése a haszonkölcsönzés során gyakorolt közös jogkezelést kiterjeszti az elektronikus haszonkölcsönzésre is, így a jogosítást a közös jogkezelő végzi. A szerzői jogról szóló 1999. évi LXXVI. törvény (a továbbiakban: Szjt.) módosítása nem szükséges.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Szükséges </a:t>
                      </a:r>
                      <a:r>
                        <a:rPr lang="hu-HU" sz="1200" b="1" dirty="0">
                          <a:effectLst/>
                        </a:rPr>
                        <a:t>a muzeális intézményekről, a nyilvános könyvtári ellátásról és a közművelődésről szóló 1997. évi CXL. törvény (a továbbiakban: </a:t>
                      </a:r>
                      <a:r>
                        <a:rPr lang="hu-HU" sz="1200" b="1" dirty="0" err="1">
                          <a:effectLst/>
                        </a:rPr>
                        <a:t>Kultv</a:t>
                      </a:r>
                      <a:r>
                        <a:rPr lang="hu-HU" sz="1200" b="1" dirty="0">
                          <a:effectLst/>
                        </a:rPr>
                        <a:t>.) 56. § (5) bekezdésének </a:t>
                      </a:r>
                      <a:r>
                        <a:rPr lang="hu-HU" sz="1200" b="1" dirty="0" smtClean="0">
                          <a:effectLst/>
                        </a:rPr>
                        <a:t>módosítása.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szerzők díjigényének megállapításához szükséges statisztikai adatszolgáltatásról a nyilvános haszonkölcsönzésért a szerzőt megillető díj megállapításához és felosztásához szükséges adatokról, valamint az adatszolgáltatásra kötelezett nyilvános könyvtárakról szóló 14/2011. (IV. 7.) NEFMI rendelet </a:t>
                      </a:r>
                      <a:r>
                        <a:rPr lang="hu-HU" sz="1200" b="1" dirty="0" smtClean="0">
                          <a:effectLst/>
                        </a:rPr>
                        <a:t>módosítást igényel.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dirty="0" smtClean="0">
                        <a:effectLst/>
                      </a:endParaRPr>
                    </a:p>
                  </a:txBody>
                  <a:tcPr marL="23834" marR="23834" marT="0" marB="0"/>
                </a:tc>
                <a:extLst>
                  <a:ext uri="{0D108BD9-81ED-4DB2-BD59-A6C34878D82A}">
                    <a16:rowId xmlns:a16="http://schemas.microsoft.com/office/drawing/2014/main" val="4251893367"/>
                  </a:ext>
                </a:extLst>
              </a:tr>
              <a:tr h="500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u="none" dirty="0">
                          <a:effectLst/>
                        </a:rPr>
                        <a:t>Webarchiválás</a:t>
                      </a:r>
                      <a:endParaRPr lang="hu-HU" sz="1200" b="1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A webarchiválás a kötelespéldány-szolgáltatáson túlmutató tevékenység, ily módon </a:t>
                      </a:r>
                      <a:r>
                        <a:rPr lang="hu-HU" sz="1200" b="1" dirty="0">
                          <a:effectLst/>
                        </a:rPr>
                        <a:t>törvényi szabályrendszer kialakítása szükséges.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A törvényi szabályozás </a:t>
                      </a:r>
                      <a:r>
                        <a:rPr lang="hu-HU" sz="1200" b="1" dirty="0">
                          <a:effectLst/>
                        </a:rPr>
                        <a:t>szakmai koncepciója elkészült</a:t>
                      </a:r>
                      <a:r>
                        <a:rPr lang="hu-HU" sz="1200" dirty="0">
                          <a:effectLst/>
                        </a:rPr>
                        <a:t>, de a törvényjavaslat tartalma túlmutat a KDS-en, így az külön előterjesztés keretében és nem jelen előterjesztés részeként kerül szabályozásra.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extLst>
                  <a:ext uri="{0D108BD9-81ED-4DB2-BD59-A6C34878D82A}">
                    <a16:rowId xmlns:a16="http://schemas.microsoft.com/office/drawing/2014/main" val="3551029986"/>
                  </a:ext>
                </a:extLst>
              </a:tr>
              <a:tr h="1667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u="none" dirty="0">
                          <a:effectLst/>
                        </a:rPr>
                        <a:t>Közgyűjteményekben őrzött kulturális javak oktatási célú felhasználása</a:t>
                      </a:r>
                      <a:endParaRPr lang="hu-HU" sz="1200" b="1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szerzői művek szabad felhasználási körbe nem tartozó oktatási célú digitális felhasználásához a jogosultak engedélyének beszerzése és díjigényük kielégítése szükséges. 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</a:rPr>
                        <a:t>Az </a:t>
                      </a:r>
                      <a:r>
                        <a:rPr lang="hu-HU" sz="1200" dirty="0">
                          <a:effectLst/>
                        </a:rPr>
                        <a:t>Európai Unióban napirenden van az oktatási célú szabad felhasználás eseteinek bővítése: </a:t>
                      </a:r>
                      <a:r>
                        <a:rPr lang="hu-HU" sz="1200" dirty="0" smtClean="0">
                          <a:effectLst/>
                        </a:rPr>
                        <a:t>a DSM irányelvtervezet </a:t>
                      </a:r>
                      <a:r>
                        <a:rPr lang="hu-HU" sz="1200" dirty="0">
                          <a:effectLst/>
                        </a:rPr>
                        <a:t>új kötelező kivételt javasol bevezetni a művek digitális és határokon átnyúló oktatási tevékenységekben való felhasználására, hogy segítse az oktatási intézmények </a:t>
                      </a:r>
                      <a:r>
                        <a:rPr lang="hu-HU" sz="1200" dirty="0" smtClean="0">
                          <a:effectLst/>
                        </a:rPr>
                        <a:t>tevékenységét.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rendelkezés implementálása a hazai jogalkotás számára is kötelező, de a jogalkotási munkát csak az irányelv elfogadását követően lehet elkezdeni. 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extLst>
                  <a:ext uri="{0D108BD9-81ED-4DB2-BD59-A6C34878D82A}">
                    <a16:rowId xmlns:a16="http://schemas.microsoft.com/office/drawing/2014/main" val="3126994028"/>
                  </a:ext>
                </a:extLst>
              </a:tr>
              <a:tr h="17243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u="none" dirty="0">
                          <a:effectLst/>
                        </a:rPr>
                        <a:t>Audiovizuális archívumok digitális hozzáférhetővé tételének elősegítése</a:t>
                      </a:r>
                      <a:endParaRPr lang="hu-HU" sz="1200" b="1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szerzői jogi szabályok terén a közgyűjteményként működő audiovizuális archívumok számára adottak a szerzői jogi szabad felhasználás esetei, de ezek köre csak nemzetközi egyezmény vagy európai uniós jogi norma alapján bővíthető.  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2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Nemzeti Adattár Projekt megvalósítása, illetve a digitalizáláshoz szükséges szabványok és módszertani segédletek kidolgozása során </a:t>
                      </a:r>
                      <a:r>
                        <a:rPr lang="hu-HU" sz="1200" b="1" dirty="0" smtClean="0">
                          <a:effectLst/>
                        </a:rPr>
                        <a:t>a </a:t>
                      </a:r>
                      <a:r>
                        <a:rPr lang="hu-HU" sz="1200" b="1" dirty="0">
                          <a:effectLst/>
                        </a:rPr>
                        <a:t>jogosultkutatás folyamatát és annak támogatását is szerepeltetni kell a módszertani segédletek között.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34" marR="23834" marT="0" marB="0"/>
                </a:tc>
                <a:extLst>
                  <a:ext uri="{0D108BD9-81ED-4DB2-BD59-A6C34878D82A}">
                    <a16:rowId xmlns:a16="http://schemas.microsoft.com/office/drawing/2014/main" val="1772663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97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7731" y="1397977"/>
            <a:ext cx="4791807" cy="2655277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Magyarországon új, külön törvény készül  </a:t>
            </a:r>
            <a:r>
              <a:rPr lang="hu-HU" b="1" dirty="0"/>
              <a:t>a webarchiválásról</a:t>
            </a:r>
            <a:br>
              <a:rPr lang="hu-HU" b="1" dirty="0"/>
            </a:br>
            <a:endParaRPr lang="hu-HU" b="1" dirty="0"/>
          </a:p>
        </p:txBody>
      </p:sp>
      <p:pic>
        <p:nvPicPr>
          <p:cNvPr id="7" name="Kép hely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3" b="11383"/>
          <a:stretch>
            <a:fillRect/>
          </a:stretch>
        </p:blipFill>
        <p:spPr>
          <a:xfrm>
            <a:off x="5532120" y="0"/>
            <a:ext cx="6659880" cy="6857999"/>
          </a:xfrm>
        </p:spPr>
      </p:pic>
    </p:spTree>
    <p:extLst>
      <p:ext uri="{BB962C8B-B14F-4D97-AF65-F5344CB8AC3E}">
        <p14:creationId xmlns:p14="http://schemas.microsoft.com/office/powerpoint/2010/main" val="355770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Nemzetközi és európai uniós ajánlások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csak digitális formában megjelenő kulturális örökség kiemelt veszélyeztetettségére az </a:t>
            </a:r>
            <a:r>
              <a:rPr lang="hu-HU" b="1" dirty="0"/>
              <a:t>UNESCO Közgyűlése </a:t>
            </a:r>
            <a:r>
              <a:rPr lang="hu-HU" dirty="0"/>
              <a:t>is felhívta a figyelmet </a:t>
            </a:r>
            <a:r>
              <a:rPr lang="hu-HU" b="1" dirty="0"/>
              <a:t>2003-ban a „Charta a digitális örökség védelméről”</a:t>
            </a:r>
            <a:r>
              <a:rPr lang="hu-HU" dirty="0"/>
              <a:t> című dokumentumban.  </a:t>
            </a:r>
            <a:endParaRPr lang="hu-HU" dirty="0" smtClean="0"/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/>
              <a:t>A kulturális anyagok digitalizálásáról és online hozzáférhetőségéről, valamint a digitális megőrzésről szóló </a:t>
            </a:r>
            <a:r>
              <a:rPr lang="hu-HU" b="1" dirty="0"/>
              <a:t>2006/585/EK bizottsági ajánlás</a:t>
            </a:r>
            <a:r>
              <a:rPr lang="hu-HU" dirty="0"/>
              <a:t> 11. pontjában </a:t>
            </a:r>
            <a:r>
              <a:rPr lang="hu-HU" dirty="0" smtClean="0"/>
              <a:t>kimondja: „</a:t>
            </a:r>
            <a:r>
              <a:rPr lang="hu-HU" dirty="0"/>
              <a:t>a szellemi tulajdonjogokra irányadó közösségi és nemzetközi jogi rendelkezések teljes mértékű tiszteletben tartásával rendelkezzenek nemzeti jogukban a webes tartalom ezzel megbízott intézmények általi, az interneten található anyagok összegyűjtésére alkalmas technikák, például a webes szüretelés („web-</a:t>
            </a:r>
            <a:r>
              <a:rPr lang="hu-HU" dirty="0" err="1"/>
              <a:t>harvesting</a:t>
            </a:r>
            <a:r>
              <a:rPr lang="hu-HU" dirty="0"/>
              <a:t>”) igénybevételével történő megőrzéséről”.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213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74104"/>
              </p:ext>
            </p:extLst>
          </p:nvPr>
        </p:nvGraphicFramePr>
        <p:xfrm>
          <a:off x="1406772" y="61545"/>
          <a:ext cx="9548443" cy="677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859">
                  <a:extLst>
                    <a:ext uri="{9D8B030D-6E8A-4147-A177-3AD203B41FA5}">
                      <a16:colId xmlns:a16="http://schemas.microsoft.com/office/drawing/2014/main" val="2496302484"/>
                    </a:ext>
                  </a:extLst>
                </a:gridCol>
                <a:gridCol w="1396915">
                  <a:extLst>
                    <a:ext uri="{9D8B030D-6E8A-4147-A177-3AD203B41FA5}">
                      <a16:colId xmlns:a16="http://schemas.microsoft.com/office/drawing/2014/main" val="1759758642"/>
                    </a:ext>
                  </a:extLst>
                </a:gridCol>
                <a:gridCol w="1515948">
                  <a:extLst>
                    <a:ext uri="{9D8B030D-6E8A-4147-A177-3AD203B41FA5}">
                      <a16:colId xmlns:a16="http://schemas.microsoft.com/office/drawing/2014/main" val="2797535074"/>
                    </a:ext>
                  </a:extLst>
                </a:gridCol>
                <a:gridCol w="975875">
                  <a:extLst>
                    <a:ext uri="{9D8B030D-6E8A-4147-A177-3AD203B41FA5}">
                      <a16:colId xmlns:a16="http://schemas.microsoft.com/office/drawing/2014/main" val="3911609297"/>
                    </a:ext>
                  </a:extLst>
                </a:gridCol>
                <a:gridCol w="4319846">
                  <a:extLst>
                    <a:ext uri="{9D8B030D-6E8A-4147-A177-3AD203B41FA5}">
                      <a16:colId xmlns:a16="http://schemas.microsoft.com/office/drawing/2014/main" val="288542616"/>
                    </a:ext>
                  </a:extLst>
                </a:gridCol>
              </a:tblGrid>
              <a:tr h="259979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Ország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Törvényi háttér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Archiválást végző szerv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Program kezdete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kivételek / megjegyzések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815077080"/>
                  </a:ext>
                </a:extLst>
              </a:tr>
              <a:tr h="448174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Ausztria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médiatörvény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Osztrák Nemzeti Könyvtár Digitális Könyvtári Osztálya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2008/2009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 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2565602825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Dánia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Külön szaktörvény a kötelespéldányról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 err="1">
                          <a:effectLst/>
                        </a:rPr>
                        <a:t>Netarkivet</a:t>
                      </a:r>
                      <a:r>
                        <a:rPr lang="hu-HU" sz="1000" dirty="0">
                          <a:effectLst/>
                        </a:rPr>
                        <a:t> (</a:t>
                      </a:r>
                      <a:r>
                        <a:rPr lang="hu-HU" sz="1000" dirty="0" err="1">
                          <a:effectLst/>
                        </a:rPr>
                        <a:t>Netarchive</a:t>
                      </a:r>
                      <a:r>
                        <a:rPr lang="hu-HU" sz="1000" dirty="0">
                          <a:effectLst/>
                        </a:rPr>
                        <a:t>)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2005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Dán Királyi (Nemzeti) Könyvtár, illetve az </a:t>
                      </a:r>
                      <a:r>
                        <a:rPr lang="hu-HU" sz="1000" dirty="0" err="1">
                          <a:effectLst/>
                        </a:rPr>
                        <a:t>Aarhusban</a:t>
                      </a:r>
                      <a:r>
                        <a:rPr lang="hu-HU" sz="1000" dirty="0">
                          <a:effectLst/>
                        </a:rPr>
                        <a:t> található nemzeti könyvtári rangú Állami könyvtár partnerségén alapul a webarchiválás modellje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3336345526"/>
                  </a:ext>
                </a:extLst>
              </a:tr>
              <a:tr h="336952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 smtClean="0">
                          <a:effectLst/>
                          <a:latin typeface="+mn-lt"/>
                          <a:ea typeface="+mn-ea"/>
                        </a:rPr>
                        <a:t>Nagy-Britanniában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egyéb szaktörvény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UK </a:t>
                      </a:r>
                      <a:r>
                        <a:rPr lang="hu-HU" sz="1000" dirty="0" err="1">
                          <a:effectLst/>
                        </a:rPr>
                        <a:t>government</a:t>
                      </a:r>
                      <a:r>
                        <a:rPr lang="hu-HU" sz="1000" dirty="0">
                          <a:effectLst/>
                        </a:rPr>
                        <a:t> web </a:t>
                      </a:r>
                      <a:r>
                        <a:rPr lang="hu-HU" sz="1000" dirty="0" err="1">
                          <a:effectLst/>
                        </a:rPr>
                        <a:t>archive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 smtClean="0">
                          <a:effectLst/>
                          <a:latin typeface="+mn-lt"/>
                          <a:ea typeface="+mn-ea"/>
                        </a:rPr>
                        <a:t>2004</a:t>
                      </a:r>
                      <a:endParaRPr lang="hu-H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hu-HU" sz="1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uk</a:t>
                      </a:r>
                      <a:r>
                        <a:rPr lang="hu-HU" sz="1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u-HU" sz="10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domain</a:t>
                      </a:r>
                      <a:r>
                        <a:rPr lang="hu-HU" sz="1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hatókörébe eső weblapokat</a:t>
                      </a:r>
                      <a:r>
                        <a:rPr lang="hu-HU" sz="1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archivál</a:t>
                      </a:r>
                      <a:endParaRPr lang="hu-HU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687965656"/>
                  </a:ext>
                </a:extLst>
              </a:tr>
              <a:tr h="1538985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Észtország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külön szaktörvény a kötelespéldányról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Észt Nemzeti Könyvtár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2008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A digitális kötelespéldány szabályozási keretébe ültette át az észt jog a webarchiválást a kötelespéldány fogalmának kibővítésével az internetes tartalomra vonatkozóan, amelyről az Ész Nemzeti Könyvtár jogosult másolatot készíteni</a:t>
                      </a:r>
                      <a:br>
                        <a:rPr lang="hu-HU" sz="1000" dirty="0">
                          <a:effectLst/>
                        </a:rPr>
                      </a:br>
                      <a:r>
                        <a:rPr lang="hu-HU" sz="1000" dirty="0">
                          <a:effectLst/>
                        </a:rPr>
                        <a:t/>
                      </a:r>
                      <a:br>
                        <a:rPr lang="hu-HU" sz="1000" dirty="0">
                          <a:effectLst/>
                        </a:rPr>
                      </a:br>
                      <a:r>
                        <a:rPr lang="hu-HU" sz="1000" dirty="0">
                          <a:effectLst/>
                        </a:rPr>
                        <a:t>Az Észt Nemzeti Könyvtár ellenszolgáltatás nélkül archiválhatja a közzétett internetes anyagokat meghatározott alanyi kör tekintetében (</a:t>
                      </a:r>
                      <a:r>
                        <a:rPr lang="hu-HU" sz="1000" dirty="0" err="1">
                          <a:effectLst/>
                        </a:rPr>
                        <a:t>pl</a:t>
                      </a:r>
                      <a:r>
                        <a:rPr lang="hu-HU" sz="1000" dirty="0">
                          <a:effectLst/>
                        </a:rPr>
                        <a:t> </a:t>
                      </a:r>
                      <a:r>
                        <a:rPr lang="hu-HU" sz="1000" dirty="0" err="1">
                          <a:effectLst/>
                        </a:rPr>
                        <a:t>ee</a:t>
                      </a:r>
                      <a:r>
                        <a:rPr lang="hu-HU" sz="1000" dirty="0">
                          <a:effectLst/>
                        </a:rPr>
                        <a:t>. </a:t>
                      </a:r>
                      <a:r>
                        <a:rPr lang="hu-HU" sz="1000" dirty="0" err="1">
                          <a:effectLst/>
                        </a:rPr>
                        <a:t>domain</a:t>
                      </a:r>
                      <a:r>
                        <a:rPr lang="hu-HU" sz="1000" dirty="0">
                          <a:effectLst/>
                        </a:rPr>
                        <a:t> alatt publikált tartalom)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3998471215"/>
                  </a:ext>
                </a:extLst>
              </a:tr>
              <a:tr h="779937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 smtClean="0">
                          <a:effectLst/>
                        </a:rPr>
                        <a:t>Finnország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smtClean="0">
                          <a:effectLst/>
                        </a:rPr>
                        <a:t>könyvtári törvény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smtClean="0">
                          <a:effectLst/>
                        </a:rPr>
                        <a:t>Finn Nemzeti Könyvtár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 smtClean="0">
                          <a:effectLst/>
                        </a:rPr>
                        <a:t>2006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 smtClean="0">
                          <a:effectLst/>
                        </a:rPr>
                        <a:t>A Finn Nemzeti Könyvtár jogosult másolatot készíteni olyan </a:t>
                      </a:r>
                      <a:r>
                        <a:rPr lang="hu-HU" sz="1000" dirty="0" err="1" smtClean="0">
                          <a:effectLst/>
                        </a:rPr>
                        <a:t>olnine</a:t>
                      </a:r>
                      <a:r>
                        <a:rPr lang="hu-HU" sz="1000" dirty="0" smtClean="0">
                          <a:effectLst/>
                        </a:rPr>
                        <a:t> tartatlomról, amely nyilvánosan elérhető ("</a:t>
                      </a:r>
                      <a:r>
                        <a:rPr lang="hu-HU" sz="1000" dirty="0" err="1" smtClean="0">
                          <a:effectLst/>
                        </a:rPr>
                        <a:t>open</a:t>
                      </a:r>
                      <a:r>
                        <a:rPr lang="hu-HU" sz="1000" dirty="0" smtClean="0">
                          <a:effectLst/>
                        </a:rPr>
                        <a:t> </a:t>
                      </a:r>
                      <a:r>
                        <a:rPr lang="hu-HU" sz="1000" dirty="0" err="1" smtClean="0">
                          <a:effectLst/>
                        </a:rPr>
                        <a:t>to</a:t>
                      </a:r>
                      <a:r>
                        <a:rPr lang="hu-HU" sz="1000" dirty="0" smtClean="0">
                          <a:effectLst/>
                        </a:rPr>
                        <a:t> </a:t>
                      </a:r>
                      <a:r>
                        <a:rPr lang="hu-HU" sz="1000" dirty="0" err="1" smtClean="0">
                          <a:effectLst/>
                        </a:rPr>
                        <a:t>the</a:t>
                      </a:r>
                      <a:r>
                        <a:rPr lang="hu-HU" sz="1000" dirty="0" smtClean="0">
                          <a:effectLst/>
                        </a:rPr>
                        <a:t> </a:t>
                      </a:r>
                      <a:r>
                        <a:rPr lang="hu-HU" sz="1000" dirty="0" err="1" smtClean="0">
                          <a:effectLst/>
                        </a:rPr>
                        <a:t>public</a:t>
                      </a:r>
                      <a:r>
                        <a:rPr lang="hu-HU" sz="1000" dirty="0" smtClean="0">
                          <a:effectLst/>
                        </a:rPr>
                        <a:t>")</a:t>
                      </a:r>
                      <a:br>
                        <a:rPr lang="hu-HU" sz="1000" dirty="0" smtClean="0">
                          <a:effectLst/>
                        </a:rPr>
                      </a:br>
                      <a:r>
                        <a:rPr lang="hu-HU" sz="1000" dirty="0" smtClean="0">
                          <a:effectLst/>
                        </a:rPr>
                        <a:t/>
                      </a:r>
                      <a:br>
                        <a:rPr lang="hu-HU" sz="1000" dirty="0" smtClean="0">
                          <a:effectLst/>
                        </a:rPr>
                      </a:br>
                      <a:r>
                        <a:rPr lang="hu-HU" sz="1000" dirty="0" smtClean="0">
                          <a:effectLst/>
                        </a:rPr>
                        <a:t>Az archivált anyag hat könyvtárból" érhető el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3841468182"/>
                  </a:ext>
                </a:extLst>
              </a:tr>
              <a:tr h="615595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Franciaország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egyéb szaktörvény a nemzeti örökségről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Francia Nemzeti Könyvtár (BnF)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2004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A digitális kötelespéldány szabályozási keretébe ültette át a francia jog a webarchiválást a kötelespéldány fogalmának kibővítésével az internetes tartalomra vonatkozóan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417856191"/>
                  </a:ext>
                </a:extLst>
              </a:tr>
              <a:tr h="1077289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Németország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könyvtári törvény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Deutsche Nationalbibliothek (Német Nemzeti Könyvtár)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2010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A Német Nemzeti Könyvtár számára  szabad felhasználást biztosít a törvény az immateriális tartalom többszörözése tekintetében (</a:t>
                      </a:r>
                      <a:r>
                        <a:rPr lang="hu-HU" sz="1000" dirty="0" err="1">
                          <a:effectLst/>
                        </a:rPr>
                        <a:t>reproduce</a:t>
                      </a:r>
                      <a:r>
                        <a:rPr lang="hu-HU" sz="1000" dirty="0">
                          <a:effectLst/>
                        </a:rPr>
                        <a:t> and </a:t>
                      </a:r>
                      <a:r>
                        <a:rPr lang="hu-HU" sz="1000" dirty="0" err="1">
                          <a:effectLst/>
                        </a:rPr>
                        <a:t>transmit</a:t>
                      </a:r>
                      <a:r>
                        <a:rPr lang="hu-HU" sz="1000" dirty="0">
                          <a:effectLst/>
                        </a:rPr>
                        <a:t>; </a:t>
                      </a:r>
                      <a:r>
                        <a:rPr lang="hu-HU" sz="1000" dirty="0" err="1">
                          <a:effectLst/>
                        </a:rPr>
                        <a:t>vervielfältigen</a:t>
                      </a:r>
                      <a:r>
                        <a:rPr lang="hu-HU" sz="1000" dirty="0">
                          <a:effectLst/>
                        </a:rPr>
                        <a:t> und </a:t>
                      </a:r>
                      <a:r>
                        <a:rPr lang="hu-HU" sz="1000" dirty="0" err="1">
                          <a:effectLst/>
                        </a:rPr>
                        <a:t>übermitteln</a:t>
                      </a:r>
                      <a:r>
                        <a:rPr lang="hu-HU" sz="1000" dirty="0">
                          <a:effectLst/>
                        </a:rPr>
                        <a:t>)</a:t>
                      </a:r>
                      <a:br>
                        <a:rPr lang="hu-HU" sz="1000" dirty="0">
                          <a:effectLst/>
                        </a:rPr>
                      </a:br>
                      <a:r>
                        <a:rPr lang="hu-HU" sz="1000" dirty="0">
                          <a:effectLst/>
                        </a:rPr>
                        <a:t/>
                      </a:r>
                      <a:br>
                        <a:rPr lang="hu-HU" sz="1000" dirty="0">
                          <a:effectLst/>
                        </a:rPr>
                      </a:br>
                      <a:r>
                        <a:rPr lang="hu-HU" sz="1000" dirty="0">
                          <a:effectLst/>
                        </a:rPr>
                        <a:t>A tartalomnak korlátozás nélkül elérhetőnek kell lennie a közönség számára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2355872329"/>
                  </a:ext>
                </a:extLst>
              </a:tr>
              <a:tr h="568384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Szlovákia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Külön szaktörvény a kötelespéldányról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pozsonyi székhelyű Egyetemi Könyvtár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Egyetemi Könyvtár koordinálásával zajlik a webarchiválási tevékenység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1305401672"/>
                  </a:ext>
                </a:extLst>
              </a:tr>
              <a:tr h="43315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200" b="1" dirty="0">
                          <a:effectLst/>
                        </a:rPr>
                        <a:t>Szlovénia</a:t>
                      </a:r>
                      <a:endParaRPr lang="hu-H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b="1" dirty="0">
                          <a:effectLst/>
                        </a:rPr>
                        <a:t>külön szaktörvény a kötelespéldányról </a:t>
                      </a:r>
                      <a:endParaRPr lang="hu-H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nemzeti és egyetemi könyvtár Ljubljana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>
                          <a:effectLst/>
                        </a:rPr>
                        <a:t>2015</a:t>
                      </a:r>
                      <a:endParaRPr lang="hu-H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414" marR="19414" marT="0" marB="0" anchor="ctr"/>
                </a:tc>
                <a:extLst>
                  <a:ext uri="{0D108BD9-81ED-4DB2-BD59-A6C34878D82A}">
                    <a16:rowId xmlns:a16="http://schemas.microsoft.com/office/drawing/2014/main" val="2252357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18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712176"/>
            <a:ext cx="9671538" cy="1151793"/>
          </a:xfrm>
        </p:spPr>
        <p:txBody>
          <a:bodyPr>
            <a:normAutofit/>
          </a:bodyPr>
          <a:lstStyle/>
          <a:p>
            <a:r>
              <a:rPr lang="hu-HU" sz="3600" b="1" dirty="0" smtClean="0"/>
              <a:t>A törvényalkotást megelőző helyzet elemzése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u-HU" dirty="0"/>
              <a:t>A jelenlegi magyar jogszabályi környezetben </a:t>
            </a:r>
            <a:r>
              <a:rPr lang="hu-HU" b="1" dirty="0"/>
              <a:t>a webarchiválási tevékenységről nem rendelkezik sem törvény</a:t>
            </a:r>
            <a:r>
              <a:rPr lang="hu-HU" dirty="0"/>
              <a:t>, - és előkészítő munkálatok meghatározásán túl - alacsonyabb szintű jogszabály sem, azonban e tevékenység beletartozhat a szerzői jogi szabad felhasználások körébe. </a:t>
            </a:r>
          </a:p>
          <a:p>
            <a:pPr lvl="0"/>
            <a:r>
              <a:rPr lang="hu-HU" dirty="0"/>
              <a:t>Az </a:t>
            </a:r>
            <a:r>
              <a:rPr lang="hu-HU" b="1" dirty="0"/>
              <a:t>előkészítő tevékenységek</a:t>
            </a:r>
            <a:r>
              <a:rPr lang="hu-HU" dirty="0"/>
              <a:t> az Országos Széchényi Könyvtárban az országos múzeum, az országos szakmúzeum, a nemzeti könyvtár, az országos szakkönyvtár és az állami egyetem könyvtárának kiemelt feladatairól szóló 30/2014. (IV. 10.) EMMI rendelet 8.§ (1) bekezdés 11. pontja értelmében </a:t>
            </a:r>
            <a:r>
              <a:rPr lang="hu-HU" b="1" dirty="0"/>
              <a:t>jelenleg már folynak. </a:t>
            </a:r>
            <a:endParaRPr lang="hu-HU" dirty="0"/>
          </a:p>
          <a:p>
            <a:pPr lvl="0"/>
            <a:r>
              <a:rPr lang="hu-HU" dirty="0"/>
              <a:t>A webarchívum gyűjtése, kutatási, oktatási, valamint hivatkozási, bizonyítási, helyreállítási és egyéb célokra történő feldolgozása és hosszú távú megőrzése </a:t>
            </a:r>
            <a:r>
              <a:rPr lang="hu-HU" b="1" dirty="0"/>
              <a:t>külön törvényi szabályozást igényel</a:t>
            </a:r>
            <a:r>
              <a:rPr lang="hu-HU" dirty="0"/>
              <a:t>. A törvényi szabályozás szakmai koncepciója elkészült. 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/>
              <a:t>webarchiválásról szóló törvénytervezet az </a:t>
            </a:r>
            <a:r>
              <a:rPr lang="hu-HU" b="1" dirty="0"/>
              <a:t>Szjt. módosítását nem teszi szükségessé.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2036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4485"/>
              </p:ext>
            </p:extLst>
          </p:nvPr>
        </p:nvGraphicFramePr>
        <p:xfrm>
          <a:off x="1696916" y="1433147"/>
          <a:ext cx="8976946" cy="5360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4382">
                  <a:extLst>
                    <a:ext uri="{9D8B030D-6E8A-4147-A177-3AD203B41FA5}">
                      <a16:colId xmlns:a16="http://schemas.microsoft.com/office/drawing/2014/main" val="2893169461"/>
                    </a:ext>
                  </a:extLst>
                </a:gridCol>
                <a:gridCol w="4532564">
                  <a:extLst>
                    <a:ext uri="{9D8B030D-6E8A-4147-A177-3AD203B41FA5}">
                      <a16:colId xmlns:a16="http://schemas.microsoft.com/office/drawing/2014/main" val="2253276528"/>
                    </a:ext>
                  </a:extLst>
                </a:gridCol>
              </a:tblGrid>
              <a:tr h="1929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Elhatárolás a kötelespéldány szolgáltatási kötelezettségtől. </a:t>
                      </a:r>
                      <a:endParaRPr lang="hu-HU" sz="14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50" marR="197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kötelespéldány: egyedi könyvtári</a:t>
                      </a:r>
                      <a:r>
                        <a:rPr lang="hu-HU" sz="1400" b="1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dokumentum, amely egyedi leíró adatokkal rendelkezik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400" b="1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 archivált webtartalom: a honlap másolatának a részét képezi, nem egyedi dokumentum, egyedi leíró adatokkal nem rendelkezik</a:t>
                      </a:r>
                      <a:endParaRPr lang="hu-HU" sz="14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50" marR="19750" marT="0" marB="0"/>
                </a:tc>
                <a:extLst>
                  <a:ext uri="{0D108BD9-81ED-4DB2-BD59-A6C34878D82A}">
                    <a16:rowId xmlns:a16="http://schemas.microsoft.com/office/drawing/2014/main" val="3616393494"/>
                  </a:ext>
                </a:extLst>
              </a:tr>
              <a:tr h="1715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 webarchiválás módszerei</a:t>
                      </a:r>
                      <a:endParaRPr lang="hu-HU" sz="14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50" marR="197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Teljes</a:t>
                      </a:r>
                      <a:r>
                        <a:rPr lang="hu-HU" sz="1400" b="1" baseline="0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 körű és válogatott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teljes körű webarchiválás: a magyarországi webtérről készül pillanatfelvétel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hu-HU" sz="14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400" b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Válogatott webarchiválás: </a:t>
                      </a:r>
                      <a:r>
                        <a:rPr lang="hu-H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miniszter rendeletében foglalt válogatási szempontok alapján kiválasztott webtartalomról</a:t>
                      </a:r>
                      <a:endParaRPr lang="hu-HU" sz="1400" b="1" baseline="0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19750" marR="19750" marT="0" marB="0"/>
                </a:tc>
                <a:extLst>
                  <a:ext uri="{0D108BD9-81ED-4DB2-BD59-A6C34878D82A}">
                    <a16:rowId xmlns:a16="http://schemas.microsoft.com/office/drawing/2014/main" val="2802308948"/>
                  </a:ext>
                </a:extLst>
              </a:tr>
              <a:tr h="1715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 webarchiválás ütemezése</a:t>
                      </a:r>
                      <a:endParaRPr lang="hu-HU" sz="14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50" marR="197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400" b="1" noProof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Teljes körű archiválás évente két alkalommal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Válogatott webarchiválás: </a:t>
                      </a:r>
                      <a:r>
                        <a:rPr lang="hu-H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közzétételt követő meghatározott időn belül</a:t>
                      </a:r>
                      <a:endParaRPr lang="hu-HU" sz="1400" b="1" kern="1200" baseline="0" noProof="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hu-HU" sz="1400" b="1" noProof="0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50" marR="19750" marT="0" marB="0"/>
                </a:tc>
                <a:extLst>
                  <a:ext uri="{0D108BD9-81ED-4DB2-BD59-A6C34878D82A}">
                    <a16:rowId xmlns:a16="http://schemas.microsoft.com/office/drawing/2014/main" val="2502463399"/>
                  </a:ext>
                </a:extLst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463920" y="70338"/>
            <a:ext cx="9280280" cy="826477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A törvényalkotási koncepció legfontosabb elemei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28541045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616</TotalTime>
  <Words>1075</Words>
  <Application>Microsoft Office PowerPoint</Application>
  <PresentationFormat>Szélesvásznú</PresentationFormat>
  <Paragraphs>175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Calibri</vt:lpstr>
      <vt:lpstr>Franklin Gothic Book</vt:lpstr>
      <vt:lpstr>Times New Roman</vt:lpstr>
      <vt:lpstr>Crop</vt:lpstr>
      <vt:lpstr>A webarchiválás jogi feltételrendszerének biztosítása</vt:lpstr>
      <vt:lpstr>Előzmények</vt:lpstr>
      <vt:lpstr>A vizsgálat által érintett területek: </vt:lpstr>
      <vt:lpstr>PowerPoint-bemutató</vt:lpstr>
      <vt:lpstr>Magyarországon új, külön törvény készül  a webarchiválásról </vt:lpstr>
      <vt:lpstr>Nemzetközi és európai uniós ajánlások</vt:lpstr>
      <vt:lpstr>PowerPoint-bemutató</vt:lpstr>
      <vt:lpstr>A törvényalkotást megelőző helyzet elemzése</vt:lpstr>
      <vt:lpstr>A törvényalkotási koncepció legfontosabb elemei</vt:lpstr>
      <vt:lpstr>PowerPoint-bemutató</vt:lpstr>
      <vt:lpstr>Jövőkép</vt:lpstr>
      <vt:lpstr>Köszönöm a figyelmet!</vt:lpstr>
    </vt:vector>
  </TitlesOfParts>
  <Company>Országos Széchényi Könyvtár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webarchiválás jogi feltételrenszerének biztosítása</dc:title>
  <dc:creator>Halász Annamária, Dr.</dc:creator>
  <cp:lastModifiedBy>Halász Annamária, Dr.</cp:lastModifiedBy>
  <cp:revision>51</cp:revision>
  <dcterms:created xsi:type="dcterms:W3CDTF">2018-11-06T11:14:35Z</dcterms:created>
  <dcterms:modified xsi:type="dcterms:W3CDTF">2018-11-15T09:59:57Z</dcterms:modified>
</cp:coreProperties>
</file>