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5" r:id="rId32"/>
    <p:sldId id="287" r:id="rId33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805" autoAdjust="0"/>
  </p:normalViewPr>
  <p:slideViewPr>
    <p:cSldViewPr>
      <p:cViewPr varScale="1">
        <p:scale>
          <a:sx n="104" d="100"/>
          <a:sy n="104" d="100"/>
        </p:scale>
        <p:origin x="-8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B77F85C6-3988-4A4B-AADF-7A488D5C15AF}" type="slidenum">
              <a:rPr lang="hu-HU"/>
              <a:pPr/>
              <a:t>‹#›</a:t>
            </a:fld>
            <a:endParaRPr lang="hu-HU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1905000" y="1219200"/>
            <a:ext cx="0" cy="2057400"/>
          </a:xfrm>
          <a:prstGeom prst="line">
            <a:avLst/>
          </a:prstGeom>
          <a:noFill/>
          <a:ln w="34925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128" name="Oval 8"/>
          <p:cNvSpPr>
            <a:spLocks noChangeArrowheads="1"/>
          </p:cNvSpPr>
          <p:nvPr/>
        </p:nvSpPr>
        <p:spPr bwMode="auto">
          <a:xfrm>
            <a:off x="163513" y="2103438"/>
            <a:ext cx="347662" cy="347662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sz="2400">
              <a:latin typeface="Times New Roman" pitchFamily="18" charset="0"/>
            </a:endParaRP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739775" y="2105025"/>
            <a:ext cx="349250" cy="34766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sz="2400">
              <a:latin typeface="Times New Roman" pitchFamily="18" charset="0"/>
            </a:endParaRPr>
          </a:p>
        </p:txBody>
      </p:sp>
      <p:sp>
        <p:nvSpPr>
          <p:cNvPr id="5130" name="Oval 10"/>
          <p:cNvSpPr>
            <a:spLocks noChangeArrowheads="1"/>
          </p:cNvSpPr>
          <p:nvPr/>
        </p:nvSpPr>
        <p:spPr bwMode="auto">
          <a:xfrm>
            <a:off x="1317625" y="2105025"/>
            <a:ext cx="347663" cy="347663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sz="2400">
              <a:latin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CE31B-D77B-46A0-AA69-E53BC5C69EFF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83CCB3-F0D4-4B1F-88EF-A25F99B6178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B92B1-2A80-49D4-83B3-45432CFA99A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38817-F6A3-4637-96F3-AB74DD0C7D64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0A253-1894-4029-A7E7-59366A981FC6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1F2F0-A71F-4006-8B71-C0C82394634D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206658-02C3-48D0-81CE-278BED947DD9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ABFAA9-B494-4C2F-9504-4C5766A1FB4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FF5A2-B1D9-4584-B2CE-1895880F0FC9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9DED8-D011-4170-B2DC-60E7AD7E1A34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hu-H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hu-H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ED8C404-CFE9-4DF8-993B-4CE8535AA0F5}" type="slidenum">
              <a:rPr lang="hu-HU"/>
              <a:pPr/>
              <a:t>‹#›</a:t>
            </a:fld>
            <a:endParaRPr lang="hu-HU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sz="2400">
              <a:latin typeface="Times New Roman" pitchFamily="18" charset="0"/>
            </a:endParaRPr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sz="2400">
              <a:latin typeface="Times New Roman" pitchFamily="18" charset="0"/>
            </a:endParaRPr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hu-HU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slow" advClick="0" advTm="5000">
    <p:fade thruBlk="1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2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2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ekosztaly.oszk.hu/mia/demo/" TargetMode="External"/><Relationship Id="rId2" Type="http://schemas.openxmlformats.org/officeDocument/2006/relationships/hyperlink" Target="http://mekosztaly.oszk.hu/mi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ia@mek.oszk.hu" TargetMode="External"/><Relationship Id="rId5" Type="http://schemas.openxmlformats.org/officeDocument/2006/relationships/hyperlink" Target="https://goo.gl/forms/Y1qIIxcM7APPiq443" TargetMode="External"/><Relationship Id="rId4" Type="http://schemas.openxmlformats.org/officeDocument/2006/relationships/hyperlink" Target="http://mekosztaly.oszk.hu/miawiki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Játékos honlapok</a:t>
            </a:r>
            <a:br>
              <a:rPr lang="hu-HU">
                <a:solidFill>
                  <a:schemeClr val="tx1"/>
                </a:solidFill>
              </a:rPr>
            </a:br>
            <a:r>
              <a:rPr lang="hu-HU">
                <a:solidFill>
                  <a:schemeClr val="tx1"/>
                </a:solidFill>
              </a:rPr>
              <a:t>webarchívuma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24075" y="3733800"/>
            <a:ext cx="6486525" cy="2216150"/>
          </a:xfrm>
        </p:spPr>
        <p:txBody>
          <a:bodyPr/>
          <a:lstStyle/>
          <a:p>
            <a:r>
              <a:rPr lang="hu-HU">
                <a:solidFill>
                  <a:schemeClr val="hlink"/>
                </a:solidFill>
              </a:rPr>
              <a:t>Országos Széchényi Könyvtár</a:t>
            </a:r>
          </a:p>
          <a:p>
            <a:r>
              <a:rPr lang="hu-HU">
                <a:solidFill>
                  <a:schemeClr val="hlink"/>
                </a:solidFill>
              </a:rPr>
              <a:t>E-könyvtári Szolgáltatások Osztály</a:t>
            </a:r>
          </a:p>
          <a:p>
            <a:r>
              <a:rPr lang="hu-HU">
                <a:solidFill>
                  <a:schemeClr val="hlink"/>
                </a:solidFill>
              </a:rPr>
              <a:t>Múzeumok Éjszakája</a:t>
            </a:r>
          </a:p>
          <a:p>
            <a:r>
              <a:rPr lang="hu-HU">
                <a:solidFill>
                  <a:schemeClr val="hlink"/>
                </a:solidFill>
              </a:rPr>
              <a:t>2018. június 23.</a:t>
            </a: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4450"/>
            <a:ext cx="8543925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4450"/>
            <a:ext cx="85471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4450"/>
            <a:ext cx="8543925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4450"/>
            <a:ext cx="85471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4450"/>
            <a:ext cx="85471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4450"/>
            <a:ext cx="85471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4450"/>
            <a:ext cx="85471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6038"/>
            <a:ext cx="85471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4450"/>
            <a:ext cx="85471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6200"/>
            <a:ext cx="8785225" cy="673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68288"/>
            <a:ext cx="7010400" cy="1371600"/>
          </a:xfrm>
          <a:noFill/>
        </p:spPr>
        <p:txBody>
          <a:bodyPr>
            <a:spAutoFit/>
          </a:bodyPr>
          <a:lstStyle/>
          <a:p>
            <a:r>
              <a:rPr lang="hu-HU">
                <a:solidFill>
                  <a:schemeClr val="tx1"/>
                </a:solidFill>
              </a:rPr>
              <a:t>Kísérleti webarchiválási projekt az OSZK-ban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2133600"/>
            <a:ext cx="7993063" cy="4219575"/>
          </a:xfrm>
          <a:noFill/>
        </p:spPr>
        <p:txBody>
          <a:bodyPr>
            <a:spAutoFit/>
          </a:bodyPr>
          <a:lstStyle/>
          <a:p>
            <a:r>
              <a:rPr lang="hu-HU" sz="2600"/>
              <a:t>Az Országos Széchényi Könyvtár 2017 áprilisától az OKR projekt keretében elkezdett kísérletezni a webarchiválás technológiájával, az internetes források hosszú távú megőrzésének érdekében.</a:t>
            </a:r>
          </a:p>
          <a:p>
            <a:r>
              <a:rPr lang="hu-HU" sz="2600"/>
              <a:t>Ennek a kutatási és fejlesztési munkának az a célja, hogy megalapozza egy leendő magyar internet archívum feltételeit.</a:t>
            </a:r>
          </a:p>
          <a:p>
            <a:r>
              <a:rPr lang="hu-HU" sz="2600"/>
              <a:t>A 2018 végéig tartó teszt fázisban több száz kulturális és tudományos webhely kerül kiválasztásra és archiválásra.</a:t>
            </a: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-23813"/>
            <a:ext cx="85471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75" y="44450"/>
            <a:ext cx="85471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75" y="47625"/>
            <a:ext cx="85471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"/>
            <a:ext cx="85471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b="2414"/>
          <a:stretch>
            <a:fillRect/>
          </a:stretch>
        </p:blipFill>
        <p:spPr bwMode="auto">
          <a:xfrm>
            <a:off x="346075" y="115888"/>
            <a:ext cx="85471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75" y="47625"/>
            <a:ext cx="85471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"/>
            <a:ext cx="85471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75" y="44450"/>
            <a:ext cx="85471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-26988"/>
            <a:ext cx="85471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75" y="44450"/>
            <a:ext cx="85471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Fontosabb címek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825625"/>
            <a:ext cx="7634287" cy="4860925"/>
          </a:xfrm>
          <a:noFill/>
        </p:spPr>
        <p:txBody>
          <a:bodyPr>
            <a:spAutoFit/>
          </a:bodyPr>
          <a:lstStyle/>
          <a:p>
            <a:r>
              <a:rPr lang="hu-HU" sz="2900"/>
              <a:t>A projekt honlapja:</a:t>
            </a:r>
            <a:br>
              <a:rPr lang="hu-HU" sz="2900"/>
            </a:br>
            <a:r>
              <a:rPr lang="hu-HU" sz="2900">
                <a:hlinkClick r:id="rId2"/>
              </a:rPr>
              <a:t>http://mekosztaly.oszk.hu/mia/</a:t>
            </a:r>
            <a:endParaRPr lang="hu-HU" sz="2900"/>
          </a:p>
          <a:p>
            <a:r>
              <a:rPr lang="hu-HU" sz="2900"/>
              <a:t>Nyilvános demó gyűjtemény:</a:t>
            </a:r>
            <a:br>
              <a:rPr lang="hu-HU" sz="2900"/>
            </a:br>
            <a:r>
              <a:rPr lang="hu-HU" sz="2900">
                <a:hlinkClick r:id="rId3"/>
              </a:rPr>
              <a:t>http://mekosztaly.oszk.hu/mia/demo/</a:t>
            </a:r>
            <a:r>
              <a:rPr lang="hu-HU" sz="2900"/>
              <a:t> </a:t>
            </a:r>
          </a:p>
          <a:p>
            <a:r>
              <a:rPr lang="hu-HU" sz="2900"/>
              <a:t>Wiki tudástár:</a:t>
            </a:r>
            <a:br>
              <a:rPr lang="hu-HU" sz="2900"/>
            </a:br>
            <a:r>
              <a:rPr lang="hu-HU" sz="2900">
                <a:hlinkClick r:id="rId4"/>
              </a:rPr>
              <a:t>http://mekosztaly.oszk.hu/miawiki/</a:t>
            </a:r>
            <a:endParaRPr lang="hu-HU" sz="2900"/>
          </a:p>
          <a:p>
            <a:r>
              <a:rPr lang="hu-HU" sz="2900"/>
              <a:t>Javaslattevő űrlap:</a:t>
            </a:r>
            <a:br>
              <a:rPr lang="hu-HU" sz="2900"/>
            </a:br>
            <a:r>
              <a:rPr lang="hu-HU" sz="2900">
                <a:hlinkClick r:id="rId5"/>
              </a:rPr>
              <a:t>https://goo.gl/forms/Y1qIIxcM7APPiq443</a:t>
            </a:r>
            <a:endParaRPr lang="hu-HU" sz="2900"/>
          </a:p>
          <a:p>
            <a:r>
              <a:rPr lang="hu-HU" sz="2900"/>
              <a:t>Kapcsolat:</a:t>
            </a:r>
            <a:br>
              <a:rPr lang="hu-HU" sz="2900"/>
            </a:br>
            <a:r>
              <a:rPr lang="hu-HU" sz="2900">
                <a:hlinkClick r:id="rId6"/>
              </a:rPr>
              <a:t>mia@mek.oszk.hu</a:t>
            </a:r>
            <a:r>
              <a:rPr lang="hu-HU" sz="2900"/>
              <a:t> </a:t>
            </a: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4450"/>
            <a:ext cx="85471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/>
          <a:srcRect l="494"/>
          <a:stretch>
            <a:fillRect/>
          </a:stretch>
        </p:blipFill>
        <p:spPr bwMode="auto">
          <a:xfrm>
            <a:off x="284163" y="-26988"/>
            <a:ext cx="8609012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>
                <a:solidFill>
                  <a:schemeClr val="tx1"/>
                </a:solidFill>
              </a:rPr>
              <a:t>Vége a bemutatónak!</a:t>
            </a:r>
          </a:p>
        </p:txBody>
      </p:sp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Játék témájú webhelyek archívuma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73238"/>
            <a:ext cx="8280400" cy="5124450"/>
          </a:xfrm>
          <a:noFill/>
        </p:spPr>
        <p:txBody>
          <a:bodyPr>
            <a:spAutoFit/>
          </a:bodyPr>
          <a:lstStyle/>
          <a:p>
            <a:r>
              <a:rPr lang="hu-HU" sz="2900"/>
              <a:t>A Múzeumok Éjszakáján a játékokkal foglalkozó honlapok, blogok, magazinok és egyéb internetes források mentéseiből 2018 júniusában kialakított (nem nyilvános) részgyűjteményt mutatjuk be.</a:t>
            </a:r>
          </a:p>
          <a:p>
            <a:r>
              <a:rPr lang="hu-HU" sz="2900"/>
              <a:t>Több mint száz magyar webhely archivált változata nézhető meg, melyek tematikája a régi táblás játékoktól a nyelvi játékokon át a modern videojátékokig terjed. </a:t>
            </a:r>
          </a:p>
          <a:p>
            <a:r>
              <a:rPr lang="hu-HU" sz="2900"/>
              <a:t>Az oldalak az OpenWayback megjelenítő rendszerben jelennek meg...</a:t>
            </a:r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6038"/>
            <a:ext cx="8550275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4450"/>
            <a:ext cx="85471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13" y="46038"/>
            <a:ext cx="85471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4450"/>
            <a:ext cx="85471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563" y="47625"/>
            <a:ext cx="8456612" cy="676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lvány">
  <a:themeElements>
    <a:clrScheme name="Halvány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Halvány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alvány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lvány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lvány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lvány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lvány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lvány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lvány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lvány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lvány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lvány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157</TotalTime>
  <Words>156</Words>
  <Application>Microsoft Office PowerPoint</Application>
  <PresentationFormat>On-screen Show (4:3)</PresentationFormat>
  <Paragraphs>20</Paragraphs>
  <Slides>32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Tervezősablon</vt:lpstr>
      </vt:variant>
      <vt:variant>
        <vt:i4>1</vt:i4>
      </vt:variant>
      <vt:variant>
        <vt:lpstr>Diacímek</vt:lpstr>
      </vt:variant>
      <vt:variant>
        <vt:i4>32</vt:i4>
      </vt:variant>
    </vt:vector>
  </HeadingPairs>
  <TitlesOfParts>
    <vt:vector size="36" baseType="lpstr">
      <vt:lpstr>Arial</vt:lpstr>
      <vt:lpstr>Times New Roman</vt:lpstr>
      <vt:lpstr>Wingdings</vt:lpstr>
      <vt:lpstr>Halvány</vt:lpstr>
      <vt:lpstr>Játékos honlapok webarchívuma</vt:lpstr>
      <vt:lpstr>Kísérleti webarchiválási projekt az OSZK-ban </vt:lpstr>
      <vt:lpstr>Fontosabb címek</vt:lpstr>
      <vt:lpstr>Játék témájú webhelyek archívuma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Vége a bemutatónak!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Játékos honlapok webarchívuma</dc:title>
  <dc:creator>Drótos László</dc:creator>
  <cp:lastModifiedBy>DL</cp:lastModifiedBy>
  <cp:revision>24</cp:revision>
  <dcterms:created xsi:type="dcterms:W3CDTF">2018-06-18T10:25:18Z</dcterms:created>
  <dcterms:modified xsi:type="dcterms:W3CDTF">2020-03-03T19:21:23Z</dcterms:modified>
</cp:coreProperties>
</file>