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277" r:id="rId1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  <a:srgbClr val="F5FBFD"/>
    <a:srgbClr val="033E73"/>
    <a:srgbClr val="F2F9FC"/>
    <a:srgbClr val="F0F5FA"/>
    <a:srgbClr val="ECF6FA"/>
    <a:srgbClr val="E4F3F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84" y="-120"/>
      </p:cViewPr>
      <p:guideLst>
        <p:guide orient="horz" pos="42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97F774-2BF3-4666-983D-1308E4642EA1}" type="datetime1">
              <a:rPr lang="hu-HU" altLang="hu-HU"/>
              <a:pPr>
                <a:defRPr/>
              </a:pPr>
              <a:t>2020. 03. 03.</a:t>
            </a:fld>
            <a:endParaRPr lang="hu-HU" altLang="hu-H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altLang="hu-HU"/>
              <a:t>Tatabányai Városi Könyvtár, 2012.09.18.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D2784F5-E10C-4EC2-AF37-748DE9DA742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C650B2-BB4D-4C67-9249-D1C82FFEDC48}" type="datetime1">
              <a:rPr lang="hu-HU"/>
              <a:pPr>
                <a:defRPr/>
              </a:pPr>
              <a:t>2020. 03. 03.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altLang="hu-HU"/>
              <a:t>Tatabányai Városi Könyvtár, 2012.09.18.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0E801EB-3381-4A20-A914-0440FE3357B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10F7B1-9FCB-4C41-ADDB-E6F159308F53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43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E1FAFF-BEA8-420F-A1EA-F91CE35E6DBD}" type="slidenum">
              <a:rPr lang="hu-HU" altLang="hu-HU"/>
              <a:pPr/>
              <a:t>2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 userDrawn="1"/>
        </p:nvSpPr>
        <p:spPr>
          <a:xfrm>
            <a:off x="240680" y="306000"/>
            <a:ext cx="8640000" cy="1117397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Szövegdoboz 7"/>
          <p:cNvSpPr txBox="1"/>
          <p:nvPr userDrawn="1"/>
        </p:nvSpPr>
        <p:spPr>
          <a:xfrm>
            <a:off x="234535" y="476672"/>
            <a:ext cx="8640000" cy="46166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ORSZÁGOS SZÉCHÉNYI KÖNYVTÁR</a:t>
            </a:r>
          </a:p>
        </p:txBody>
      </p:sp>
      <p:sp>
        <p:nvSpPr>
          <p:cNvPr id="6" name="Szövegdoboz 8"/>
          <p:cNvSpPr txBox="1"/>
          <p:nvPr userDrawn="1"/>
        </p:nvSpPr>
        <p:spPr>
          <a:xfrm>
            <a:off x="250825" y="981075"/>
            <a:ext cx="862330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E-SZOLGÁLTATÁSI IGAZGATÓSÁG</a:t>
            </a:r>
          </a:p>
        </p:txBody>
      </p:sp>
      <p:cxnSp>
        <p:nvCxnSpPr>
          <p:cNvPr id="7" name="Egyenes összekötő 9"/>
          <p:cNvCxnSpPr/>
          <p:nvPr userDrawn="1"/>
        </p:nvCxnSpPr>
        <p:spPr>
          <a:xfrm flipV="1">
            <a:off x="468313" y="908050"/>
            <a:ext cx="8135937" cy="1588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10"/>
          <p:cNvSpPr/>
          <p:nvPr userDrawn="1"/>
        </p:nvSpPr>
        <p:spPr>
          <a:xfrm>
            <a:off x="234535" y="6453038"/>
            <a:ext cx="6785737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églalap 11"/>
          <p:cNvSpPr/>
          <p:nvPr userDrawn="1"/>
        </p:nvSpPr>
        <p:spPr>
          <a:xfrm rot="5400000">
            <a:off x="-1971469" y="3841200"/>
            <a:ext cx="4662000" cy="216023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27"/>
          <p:cNvSpPr txBox="1">
            <a:spLocks noChangeArrowheads="1"/>
          </p:cNvSpPr>
          <p:nvPr userDrawn="1"/>
        </p:nvSpPr>
        <p:spPr bwMode="auto">
          <a:xfrm>
            <a:off x="7081838" y="6469063"/>
            <a:ext cx="2160587" cy="200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29538" y="5900738"/>
            <a:ext cx="692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342753"/>
            <a:ext cx="7702624" cy="1470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60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981946"/>
            <a:ext cx="7666112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hu-HU" sz="320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D4FD-AD05-483B-BA56-E9A59B7F6819}" type="datetime1">
              <a:rPr lang="hu-HU"/>
              <a:pPr>
                <a:defRPr/>
              </a:pPr>
              <a:t>2020. 03. 03.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MKE Vándorgyűlés, 2017.07.06E-SZOLGÁLTATÁSI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E1325-E72E-46BB-9D90-33E9F200BCD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C7FD-D48A-43E7-82D4-5C76B70FA339}" type="datetime1">
              <a:rPr lang="hu-HU"/>
              <a:pPr>
                <a:defRPr/>
              </a:pPr>
              <a:t>2020. 03. 03.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MKE Vándorgyűlés, 2017.07.06E-SZOLGÁLTATÁSI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CA40D-8845-4BAD-B32D-69F6C4E830A3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8" name="Kép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1"/>
            <a:ext cx="8629162" cy="4421938"/>
          </a:xfrm>
          <a:noFill/>
          <a:ln>
            <a:noFill/>
          </a:ln>
        </p:spPr>
        <p:txBody>
          <a:bodyPr lIns="720000" tIns="108000" rIns="288000" bIns="0" rtlCol="0">
            <a:normAutofit/>
          </a:bodyPr>
          <a:lstStyle>
            <a:lvl1pPr>
              <a:defRPr lang="hu-HU" sz="3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1pPr>
            <a:lvl2pPr>
              <a:defRPr lang="hu-HU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2pPr>
            <a:lvl3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3pPr>
            <a:lvl4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4pPr>
            <a:lvl5pPr>
              <a:defRPr lang="hu-HU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18" y="305999"/>
            <a:ext cx="8629162" cy="746737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>
            <a:noAutofit/>
          </a:bodyPr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44475" y="6454775"/>
            <a:ext cx="1090613" cy="3365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hu-HU" altLang="hu-HU"/>
              <a:t>2017.07.06.</a:t>
            </a: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813" y="6453188"/>
            <a:ext cx="6769100" cy="338137"/>
          </a:xfrm>
        </p:spPr>
        <p:txBody>
          <a:bodyPr/>
          <a:lstStyle>
            <a:lvl1pPr>
              <a:defRPr>
                <a:solidFill>
                  <a:srgbClr val="17375E"/>
                </a:solidFill>
                <a:latin typeface="Copperplate Gothic Bold" panose="020E0705020206020404" pitchFamily="34" charset="0"/>
              </a:defRPr>
            </a:lvl1pPr>
          </a:lstStyle>
          <a:p>
            <a:pPr>
              <a:defRPr/>
            </a:pPr>
            <a:r>
              <a:rPr lang="hu-HU" altLang="hu-HU"/>
              <a:t>MKE Vándorgyűlés, 2017.07.06Országos Széchényi Könyvtár – E-szolgáltatási Igazgatóság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77825" cy="404812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fld id="{B6434B2A-B055-4426-99A9-587FE1F44E4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6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2020. 03. 03.</a:t>
            </a:fld>
            <a:endParaRPr dirty="0"/>
          </a:p>
        </p:txBody>
      </p:sp>
      <p:sp>
        <p:nvSpPr>
          <p:cNvPr id="7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8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fld id="{D6B2A4BA-1911-42C8-87F6-B4A8D26126CC}" type="slidenum">
              <a:rPr lang="hu-HU" altLang="hu-HU" sz="1200">
                <a:solidFill>
                  <a:srgbClr val="17375E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hu-HU" altLang="hu-HU" sz="12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9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6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7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2020. 03. 03.</a:t>
            </a:fld>
            <a:endParaRPr dirty="0"/>
          </a:p>
        </p:txBody>
      </p:sp>
      <p:sp>
        <p:nvSpPr>
          <p:cNvPr id="8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fld id="{7DDE406A-6EE3-4E0E-898B-96D75CBF81ED}" type="slidenum">
              <a:rPr lang="hu-HU" altLang="hu-HU" sz="1200">
                <a:solidFill>
                  <a:srgbClr val="17375E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hu-HU" altLang="hu-HU" sz="12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0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2" name="Kép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2020. 03. 03.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fld id="{B190BE5C-3B5E-42EE-B777-A585DD165904}" type="slidenum">
              <a:rPr lang="hu-HU" altLang="hu-HU" sz="1200">
                <a:solidFill>
                  <a:srgbClr val="17375E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hu-HU" altLang="hu-HU" sz="12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2" name="Téglalap 14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5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4" name="Kép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4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2020. 03. 03.</a:t>
            </a:fld>
            <a:endParaRPr dirty="0"/>
          </a:p>
        </p:txBody>
      </p:sp>
      <p:sp>
        <p:nvSpPr>
          <p:cNvPr id="5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6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fld id="{539BD0B6-4D00-4BF7-8B36-2AA608D5CCB0}" type="slidenum">
              <a:rPr lang="hu-HU" altLang="hu-HU" sz="1200">
                <a:solidFill>
                  <a:srgbClr val="17375E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hu-HU" altLang="hu-HU" sz="12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7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9" name="Kép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2020. 03. 03.</a:t>
            </a:fld>
            <a:endParaRPr dirty="0"/>
          </a:p>
        </p:txBody>
      </p:sp>
      <p:sp>
        <p:nvSpPr>
          <p:cNvPr id="3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4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fld id="{AA5E0D75-6858-4E40-80DC-F9FF3004513D}" type="slidenum">
              <a:rPr lang="hu-HU" altLang="hu-HU" sz="1200">
                <a:solidFill>
                  <a:srgbClr val="17375E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hu-HU" altLang="hu-HU" sz="12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5" name="Téglalap 11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4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DAC1-7191-4A5B-B499-5554B416EC0B}" type="datetime1">
              <a:rPr lang="hu-HU"/>
              <a:pPr>
                <a:defRPr/>
              </a:pPr>
              <a:t>2020. 03. 03.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MKE Vándorgyűlés, 2017.07.06E-SZOLGÁLTATÁSI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9A6D-84D7-4F14-963D-EE9114DF070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4981-6216-4F37-AE47-6AB710A9FCE3}" type="datetime1">
              <a:rPr lang="hu-HU"/>
              <a:pPr>
                <a:defRPr/>
              </a:pPr>
              <a:t>2020. 03. 03.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MKE Vándorgyűlés, 2017.07.06E-SZOLGÁLTATÁSI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A33C0-EB3D-46E6-9FFF-8D154420D2A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F72F4-DF1A-4CA0-89E0-670FD7ED863E}" type="datetime1">
              <a:rPr lang="hu-HU"/>
              <a:pPr>
                <a:defRPr/>
              </a:pPr>
              <a:t>2020. 03. 03.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altLang="hu-HU"/>
              <a:t>MKE Vándorgyűlés, 2017.07.06E-SZOLGÁLTATÁSI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163502D-B5DC-4530-820B-3FE3F3DC3B8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andorgyules.rfmlib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doc/webarchivum_gyujtokor_tervezet.pdf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github.com/DIA-NZ/webcurato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etpreserv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MIA_wiki.html" TargetMode="External"/><Relationship Id="rId2" Type="http://schemas.openxmlformats.org/officeDocument/2006/relationships/hyperlink" Target="http://mekosztaly.oszk.hu/cgi-bin/mailman/listinfo/mia-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epa.oszk.hu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hyperlink" Target="http://mek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hyperlink" Target="http://dka.oszk.hu/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epa.oszk.hu/02900/02935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idg.hu/exp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anagykonyv.hu/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archiv.cz/en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en.wikipedia.org/wiki/List_of_Web_archiving_initiatives" TargetMode="External"/><Relationship Id="rId4" Type="http://schemas.openxmlformats.org/officeDocument/2006/relationships/hyperlink" Target="http://mekosztaly.oszk.hu/mia/MIA_wiki.html#PROJEKTE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mt-archive.omikk.bme.hu/show_news.html?id=4431&amp;issue_id=47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6913" y="1844675"/>
            <a:ext cx="7702550" cy="1728788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altLang="hu-HU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Kísérleti magyar webarchiválási program</a:t>
            </a:r>
            <a:br>
              <a:rPr altLang="hu-HU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altLang="hu-HU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könyvtárak szerepe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4213" y="4292600"/>
            <a:ext cx="7666037" cy="172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altLang="hu-H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MKE Vándorgyűlés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altLang="hu-H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http://vandorgyules.rfmlib.hu/</a:t>
            </a:r>
            <a:r>
              <a:rPr altLang="hu-H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altLang="hu-H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Miskolc, 2017.07.06.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196975"/>
            <a:ext cx="8629650" cy="4494213"/>
          </a:xfrm>
        </p:spPr>
        <p:txBody>
          <a:bodyPr/>
          <a:lstStyle/>
          <a:p>
            <a:r>
              <a:rPr>
                <a:solidFill>
                  <a:srgbClr val="10253F"/>
                </a:solidFill>
              </a:rPr>
              <a:t>2016-2018. OSZK </a:t>
            </a:r>
            <a:br>
              <a:rPr>
                <a:solidFill>
                  <a:srgbClr val="10253F"/>
                </a:solidFill>
              </a:rPr>
            </a:br>
            <a:r>
              <a:rPr>
                <a:solidFill>
                  <a:srgbClr val="10253F"/>
                </a:solidFill>
              </a:rPr>
              <a:t>Országos Könyvtári Rendszer projekt</a:t>
            </a:r>
          </a:p>
          <a:p>
            <a:r>
              <a:rPr>
                <a:solidFill>
                  <a:srgbClr val="10253F"/>
                </a:solidFill>
              </a:rPr>
              <a:t>Webarchiválási almunkacsoport; </a:t>
            </a:r>
            <a:br>
              <a:rPr>
                <a:solidFill>
                  <a:srgbClr val="10253F"/>
                </a:solidFill>
              </a:rPr>
            </a:br>
            <a:r>
              <a:rPr>
                <a:solidFill>
                  <a:srgbClr val="10253F"/>
                </a:solidFill>
              </a:rPr>
              <a:t>pilot kidolgozása, elindítása, a folyamatos archiválás megalapozása</a:t>
            </a:r>
          </a:p>
          <a:p>
            <a:r>
              <a:rPr>
                <a:solidFill>
                  <a:srgbClr val="10253F"/>
                </a:solidFill>
              </a:rPr>
              <a:t>Munkacsoport vezetője:</a:t>
            </a:r>
          </a:p>
          <a:p>
            <a:pPr lvl="1"/>
            <a:r>
              <a:rPr>
                <a:solidFill>
                  <a:srgbClr val="10253F"/>
                </a:solidFill>
              </a:rPr>
              <a:t>Drótos László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t>Magyar webarchiválási pilot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2017.07.06.</a:t>
            </a:r>
            <a:endParaRPr lang="hu-HU" altLang="hu-HU"/>
          </a:p>
        </p:txBody>
      </p:sp>
      <p:sp>
        <p:nvSpPr>
          <p:cNvPr id="22535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2536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B00192-1244-4740-A533-17FF19301D28}" type="slidenum">
              <a:rPr lang="hu-HU" altLang="hu-HU"/>
              <a:pPr/>
              <a:t>10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196975"/>
            <a:ext cx="8629650" cy="4494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2500">
                <a:solidFill>
                  <a:srgbClr val="10253F"/>
                </a:solidFill>
              </a:rPr>
              <a:t>Honlap elindítása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  <a:hlinkClick r:id="rId2"/>
              </a:rPr>
              <a:t>http://mekosztaly.oszk.hu/mia/</a:t>
            </a:r>
            <a:r>
              <a:rPr sz="2200">
                <a:solidFill>
                  <a:srgbClr val="10253F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sz="2600">
                <a:solidFill>
                  <a:srgbClr val="10253F"/>
                </a:solidFill>
              </a:rPr>
              <a:t>Dedikált webarchiválási munkatársak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</a:rPr>
              <a:t>Németh Márton, Visky Ákos</a:t>
            </a:r>
          </a:p>
          <a:p>
            <a:pPr>
              <a:lnSpc>
                <a:spcPct val="80000"/>
              </a:lnSpc>
            </a:pPr>
            <a:r>
              <a:rPr sz="2500">
                <a:solidFill>
                  <a:srgbClr val="10253F"/>
                </a:solidFill>
              </a:rPr>
              <a:t>Gyűjtőköri elvek – tervezet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  <a:hlinkClick r:id="rId3"/>
              </a:rPr>
              <a:t>http://mekosztaly.oszk.hu/mia/doc/webarchivum_gyujtokor_tervezet.pdf</a:t>
            </a:r>
            <a:endParaRPr sz="2200">
              <a:solidFill>
                <a:srgbClr val="10253F"/>
              </a:solidFill>
            </a:endParaRPr>
          </a:p>
          <a:p>
            <a:pPr>
              <a:lnSpc>
                <a:spcPct val="80000"/>
              </a:lnSpc>
            </a:pPr>
            <a:r>
              <a:rPr sz="2500">
                <a:solidFill>
                  <a:srgbClr val="10253F"/>
                </a:solidFill>
              </a:rPr>
              <a:t>Próbamentések, tesztelés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</a:rPr>
              <a:t>Könyvtári honlapok (nyilvános könyvtárak jegyzéke)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</a:rPr>
              <a:t>Távoli e-folyóiratok az EPA-ból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</a:rPr>
              <a:t>Startlap lapkatalógus</a:t>
            </a:r>
          </a:p>
          <a:p>
            <a:pPr>
              <a:lnSpc>
                <a:spcPct val="80000"/>
              </a:lnSpc>
            </a:pPr>
            <a:r>
              <a:rPr sz="2500">
                <a:solidFill>
                  <a:srgbClr val="10253F"/>
                </a:solidFill>
              </a:rPr>
              <a:t>Webhelyek nyilvántartása, mentések ütemezése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</a:rPr>
              <a:t>Alkalmas szoftver tesztelése folyamatban</a:t>
            </a:r>
          </a:p>
          <a:p>
            <a:pPr lvl="1">
              <a:lnSpc>
                <a:spcPct val="80000"/>
              </a:lnSpc>
            </a:pPr>
            <a:r>
              <a:rPr sz="2200">
                <a:solidFill>
                  <a:srgbClr val="10253F"/>
                </a:solidFill>
                <a:hlinkClick r:id="rId4"/>
              </a:rPr>
              <a:t>Web Curator Tool</a:t>
            </a:r>
            <a:endParaRPr sz="2200">
              <a:solidFill>
                <a:srgbClr val="10253F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t>Magyar webarchiválási pilot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2017.07.06.</a:t>
            </a:r>
            <a:endParaRPr lang="hu-HU" altLang="hu-HU"/>
          </a:p>
        </p:txBody>
      </p:sp>
      <p:sp>
        <p:nvSpPr>
          <p:cNvPr id="23559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356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1327F2-7F73-49B8-9B89-D64E97AB1050}" type="slidenum">
              <a:rPr lang="hu-HU" altLang="hu-HU"/>
              <a:pPr/>
              <a:t>11</a:t>
            </a:fld>
            <a:endParaRPr lang="hu-HU" altLang="hu-HU"/>
          </a:p>
        </p:txBody>
      </p:sp>
      <p:pic>
        <p:nvPicPr>
          <p:cNvPr id="23562" name="Picture 10" descr="miapil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188913"/>
            <a:ext cx="8928100" cy="6343650"/>
          </a:xfrm>
          <a:prstGeom prst="rect">
            <a:avLst/>
          </a:prstGeom>
          <a:noFill/>
        </p:spPr>
      </p:pic>
      <p:sp>
        <p:nvSpPr>
          <p:cNvPr id="23563" name="Rectang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125538"/>
            <a:ext cx="8629650" cy="45656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t>Tervek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Együttműködések, munkamegosztás kialakítása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Nemzetközi tapasztalatok megismerése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Nemzetközi kapcsolatok kiépítése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Belépés az IIPC-be </a:t>
            </a:r>
            <a:br/>
            <a:r>
              <a:t>(International Internet </a:t>
            </a:r>
            <a:r>
              <a:rPr err="1"/>
              <a:t>Preservation</a:t>
            </a:r>
            <a:r>
              <a:t> </a:t>
            </a:r>
            <a:r>
              <a:rPr err="1"/>
              <a:t>Consortium</a:t>
            </a:r>
            <a:r>
              <a:t>) - </a:t>
            </a:r>
            <a:r>
              <a:rPr>
                <a:hlinkClick r:id="rId2"/>
              </a:rPr>
              <a:t>http://netpreserve.org/</a:t>
            </a:r>
            <a:r>
              <a:t>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t>Magyar webarchiválási pilot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2017.07.06.</a:t>
            </a:r>
            <a:endParaRPr lang="hu-HU" altLang="hu-HU"/>
          </a:p>
        </p:txBody>
      </p:sp>
      <p:sp>
        <p:nvSpPr>
          <p:cNvPr id="24583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458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7D3C2-ECF4-4085-B1E3-B1EF5A3C5973}" type="slidenum">
              <a:rPr lang="hu-HU" altLang="hu-HU"/>
              <a:pPr/>
              <a:t>12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268413"/>
            <a:ext cx="8629650" cy="4422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t>Cél: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 egy folyamatos magyar webarchívum (MIA) elindítása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Évi kétszeri mentés a nemzeti </a:t>
            </a:r>
            <a:r>
              <a:rPr err="1"/>
              <a:t>domainról</a:t>
            </a:r>
            <a:r>
              <a:t> *.hu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Szelektív mentés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t>Tematikus szempontok szerint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t>Események szerint (pl. vizes VB, választások)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t>Magyar webarchiválási pilot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2017.07.06.</a:t>
            </a:r>
            <a:endParaRPr lang="hu-HU" altLang="hu-HU"/>
          </a:p>
        </p:txBody>
      </p:sp>
      <p:sp>
        <p:nvSpPr>
          <p:cNvPr id="25607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5608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F6F43-6F72-48FF-8F9A-CD30029AD632}" type="slidenum">
              <a:rPr lang="hu-HU" altLang="hu-HU"/>
              <a:pPr/>
              <a:t>13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268413"/>
            <a:ext cx="8629650" cy="4422775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t>Felhasználások, alkalmazások kidolgozása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altLang="hu-HU"/>
              <a:t>Legyen egy olyan jogi környezet, amely a magyar közgyűjtemények számára is lehetővé teszi, hogy a nyilvános internetről archiváljanak tartalmakat, valamint azokat – a szerzői és személyiségi jogi korlátozások figyelembevételével – nyilvánosan vagy helyben szolgáltassák.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t>Magyar webarchiválási pilot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2017.07.06.</a:t>
            </a:r>
            <a:endParaRPr lang="hu-HU" altLang="hu-HU"/>
          </a:p>
        </p:txBody>
      </p:sp>
      <p:sp>
        <p:nvSpPr>
          <p:cNvPr id="26631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663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0FC1A4-8525-4A2E-A831-36EDA9AB39DD}" type="slidenum">
              <a:rPr lang="hu-HU" altLang="hu-HU"/>
              <a:pPr/>
              <a:t>14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268413"/>
            <a:ext cx="8629650" cy="44227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t>A Magyar Internet </a:t>
            </a:r>
            <a:r>
              <a:rPr err="1"/>
              <a:t>Archivum</a:t>
            </a:r>
            <a:r>
              <a:t>, a webarchiválás iránt érdeklődők levelező listája.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>
                <a:hlinkClick r:id="rId2"/>
              </a:rPr>
              <a:t>http://mekosztaly.oszk.hu/cgi-bin/mailman/listinfo/mia-l</a:t>
            </a:r>
            <a:endParaRPr/>
          </a:p>
          <a:p>
            <a:pPr>
              <a:buFont typeface="Arial" panose="020B0604020202020204" pitchFamily="34" charset="0"/>
              <a:buChar char="•"/>
              <a:defRPr/>
            </a:pPr>
            <a:r>
              <a:t>Webarchiválási </a:t>
            </a:r>
            <a:r>
              <a:rPr err="1"/>
              <a:t>Wiki</a:t>
            </a:r>
            <a:endParaRPr/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>
                <a:hlinkClick r:id="rId3"/>
              </a:rPr>
              <a:t>http://mekosztaly.oszk.hu/mia/MIA_wiki.html</a:t>
            </a:r>
            <a: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t>a Magyar internet </a:t>
            </a:r>
            <a:r>
              <a:rPr err="1"/>
              <a:t>arhcívum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2017.07.06.</a:t>
            </a:r>
            <a:endParaRPr lang="hu-HU" altLang="hu-HU"/>
          </a:p>
        </p:txBody>
      </p:sp>
      <p:sp>
        <p:nvSpPr>
          <p:cNvPr id="27655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7656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11E13D-1A9F-43F3-9ADF-DBDCDCE31257}" type="slidenum">
              <a:rPr lang="hu-HU" altLang="hu-HU"/>
              <a:pPr/>
              <a:t>15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9A18EE-9B06-4D84-AE13-378CB1C80283}" type="slidenum">
              <a:rPr lang="hu-HU" altLang="hu-HU"/>
              <a:pPr/>
              <a:t>16</a:t>
            </a:fld>
            <a:endParaRPr lang="hu-HU" altLang="hu-HU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476375" y="1268413"/>
            <a:ext cx="6480175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/>
              <a:t>Köszönöm a figyelmet!</a:t>
            </a:r>
          </a:p>
          <a:p>
            <a:pPr algn="ctr" eaLnBrk="1" hangingPunct="1">
              <a:spcBef>
                <a:spcPct val="50000"/>
              </a:spcBef>
            </a:pPr>
            <a:endParaRPr lang="hu-HU" altLang="hu-HU" sz="2800"/>
          </a:p>
          <a:p>
            <a:pPr algn="ctr" eaLnBrk="1" hangingPunct="1">
              <a:spcBef>
                <a:spcPct val="50000"/>
              </a:spcBef>
            </a:pPr>
            <a:endParaRPr lang="hu-HU" altLang="hu-HU" sz="2800"/>
          </a:p>
          <a:p>
            <a:pPr algn="ctr" eaLnBrk="1" hangingPunct="1">
              <a:spcBef>
                <a:spcPct val="50000"/>
              </a:spcBef>
            </a:pPr>
            <a:endParaRPr lang="hu-HU" altLang="hu-HU" sz="2800"/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800"/>
              <a:t>Moldován István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800"/>
              <a:t>E-könyvtári Szolgáltatások Osztálya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800"/>
              <a:t>moldovan@oszk.hu</a:t>
            </a:r>
          </a:p>
        </p:txBody>
      </p:sp>
      <p:pic>
        <p:nvPicPr>
          <p:cNvPr id="28676" name="Picture 6" descr="meklogo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276475"/>
            <a:ext cx="771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7B2150-2CA7-48D5-A05A-BA9BFE48BA2B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25488"/>
          </a:xfrm>
          <a:effectLst>
            <a:outerShdw dist="38100" dir="2700000" algn="tl" rotWithShape="0">
              <a:srgbClr val="033E73">
                <a:alpha val="39999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txBody>
          <a:bodyPr/>
          <a:lstStyle/>
          <a:p>
            <a:pPr algn="ctr" eaLnBrk="1" hangingPunct="1">
              <a:defRPr/>
            </a:pPr>
            <a:r>
              <a:rPr altLang="hu-HU" sz="3600" cap="none"/>
              <a:t>Kínálat</a:t>
            </a:r>
          </a:p>
        </p:txBody>
      </p:sp>
      <p:sp>
        <p:nvSpPr>
          <p:cNvPr id="13316" name="Rectangle 7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hu-HU" altLang="hu-HU" sz="3400" smtClean="0"/>
              <a:t>A könyvtárak szerepe, új dokumentumok, új feladatok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hu-HU" altLang="hu-HU" sz="3400" smtClean="0"/>
              <a:t>Az eltűnő idő nyomában, előzmények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hu-HU" altLang="hu-HU" sz="3400" smtClean="0"/>
              <a:t>Az eltűnő honlapok világa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hu-HU" altLang="hu-HU" sz="3400" smtClean="0"/>
              <a:t>Nemzetközi példák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hu-HU" altLang="hu-HU" sz="3400" smtClean="0"/>
              <a:t>Hazai fejlemények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hu-HU" altLang="hu-HU" sz="3400" smtClean="0"/>
              <a:t>További lehetőségek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>
                <a:solidFill>
                  <a:schemeClr val="tx2">
                    <a:lumMod val="75000"/>
                  </a:schemeClr>
                </a:solidFill>
                <a:cs typeface="Tunga" pitchFamily="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2020. 03. 03.</a:t>
            </a:fld>
            <a:endParaRPr lang="hu-HU" dirty="0">
              <a:solidFill>
                <a:schemeClr val="tx2">
                  <a:lumMod val="75000"/>
                </a:schemeClr>
              </a:solidFill>
              <a:cs typeface="Tunga" pitchFamily="2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2">
                    <a:lumMod val="75000"/>
                  </a:schemeClr>
                </a:solidFill>
                <a:cs typeface="Tunga" pitchFamily="2"/>
              </a:rPr>
              <a:t>Országos Széchényi Könyvtár – E-szolgáltatási Igazgatóság</a:t>
            </a:r>
            <a:endParaRPr lang="hu-HU" dirty="0">
              <a:solidFill>
                <a:schemeClr val="tx2">
                  <a:lumMod val="75000"/>
                </a:schemeClr>
              </a:solidFill>
              <a:cs typeface="Tunga" pitchFamily="2"/>
            </a:endParaRPr>
          </a:p>
        </p:txBody>
      </p:sp>
      <p:sp>
        <p:nvSpPr>
          <p:cNvPr id="13319" name="Dia számának helye 5"/>
          <p:cNvSpPr txBox="1">
            <a:spLocks noGrp="1"/>
          </p:cNvSpPr>
          <p:nvPr/>
        </p:nvSpPr>
        <p:spPr bwMode="auto">
          <a:xfrm>
            <a:off x="8532813" y="6453188"/>
            <a:ext cx="377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6E1AB05-4E3D-402F-B133-37AB92F47B8E}" type="slidenum">
              <a:rPr lang="hu-HU" altLang="hu-HU" sz="1200">
                <a:solidFill>
                  <a:srgbClr val="17375E"/>
                </a:solidFill>
                <a:latin typeface="Calibri" pitchFamily="34" charset="0"/>
              </a:rPr>
              <a:pPr algn="r" eaLnBrk="1" hangingPunct="1"/>
              <a:t>2</a:t>
            </a:fld>
            <a:endParaRPr lang="hu-HU" altLang="hu-HU" sz="1200">
              <a:solidFill>
                <a:srgbClr val="17375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E33A0-855A-42F3-B46B-E2516BE4B4E0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hu-HU" sz="4000" smtClean="0"/>
              <a:t>A könyvtárak szerepe, új dokumentumok, új feladatok</a:t>
            </a:r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mtClean="0"/>
              <a:t>A Könyvtár </a:t>
            </a:r>
            <a:r>
              <a:rPr lang="hu-HU" altLang="hu-HU" sz="4000" b="1" smtClean="0">
                <a:solidFill>
                  <a:srgbClr val="FF0000"/>
                </a:solidFill>
                <a:cs typeface="Calibri" pitchFamily="34" charset="0"/>
              </a:rPr>
              <a:t>≠</a:t>
            </a:r>
            <a:r>
              <a:rPr lang="hu-HU" altLang="hu-HU" smtClean="0"/>
              <a:t> könyv-tár – a gyűjtőkör változik!</a:t>
            </a:r>
          </a:p>
          <a:p>
            <a:pPr lvl="1" eaLnBrk="1" hangingPunct="1"/>
            <a:r>
              <a:rPr lang="hu-HU" altLang="hu-HU" smtClean="0"/>
              <a:t>Könyv</a:t>
            </a:r>
          </a:p>
          <a:p>
            <a:pPr lvl="1" eaLnBrk="1" hangingPunct="1"/>
            <a:r>
              <a:rPr lang="hu-HU" altLang="hu-HU" smtClean="0"/>
              <a:t>Újság</a:t>
            </a:r>
          </a:p>
          <a:p>
            <a:pPr lvl="1" eaLnBrk="1" hangingPunct="1"/>
            <a:r>
              <a:rPr lang="hu-HU" altLang="hu-HU" smtClean="0"/>
              <a:t>Térkép</a:t>
            </a:r>
          </a:p>
          <a:p>
            <a:pPr lvl="1" eaLnBrk="1" hangingPunct="1"/>
            <a:r>
              <a:rPr lang="hu-HU" altLang="hu-HU" smtClean="0"/>
              <a:t>Fotó</a:t>
            </a:r>
          </a:p>
          <a:p>
            <a:pPr lvl="1" eaLnBrk="1" hangingPunct="1"/>
            <a:r>
              <a:rPr lang="hu-HU" altLang="hu-HU" smtClean="0"/>
              <a:t>Képeslap</a:t>
            </a:r>
          </a:p>
          <a:p>
            <a:pPr lvl="1" eaLnBrk="1" hangingPunct="1"/>
            <a:r>
              <a:rPr lang="hu-HU" altLang="hu-HU" smtClean="0"/>
              <a:t>Hanglemez, audio CD</a:t>
            </a:r>
          </a:p>
          <a:p>
            <a:pPr lvl="1" eaLnBrk="1" hangingPunct="1"/>
            <a:r>
              <a:rPr lang="hu-HU" altLang="hu-HU" smtClean="0"/>
              <a:t>CD-ROM, DVD …</a:t>
            </a:r>
          </a:p>
          <a:p>
            <a:pPr lvl="1"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03A108-AA83-4AA5-AAFB-58A6B39AE858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400" smtClean="0"/>
              <a:t>A könyvtárak szerepe, új dokumentumok, új feladatok</a:t>
            </a:r>
          </a:p>
        </p:txBody>
      </p:sp>
      <p:sp>
        <p:nvSpPr>
          <p:cNvPr id="16388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altLang="hu-HU" smtClean="0"/>
              <a:t>A digitalizálástól a digitális dokumentumokig</a:t>
            </a:r>
          </a:p>
          <a:p>
            <a:pPr eaLnBrk="1" hangingPunct="1"/>
            <a:r>
              <a:rPr lang="hu-HU" altLang="hu-HU" smtClean="0"/>
              <a:t>Digitalizálás: az analóg dokumentumok digitális változatainak létrehozása</a:t>
            </a:r>
          </a:p>
          <a:p>
            <a:pPr eaLnBrk="1" hangingPunct="1"/>
            <a:r>
              <a:rPr lang="hu-HU" altLang="hu-HU" smtClean="0"/>
              <a:t>Digitálisan született dokumentumok!</a:t>
            </a:r>
          </a:p>
          <a:p>
            <a:pPr lvl="1" eaLnBrk="1" hangingPunct="1"/>
            <a:r>
              <a:rPr lang="hu-HU" altLang="hu-HU" smtClean="0"/>
              <a:t>E-könyvek</a:t>
            </a:r>
          </a:p>
          <a:p>
            <a:pPr lvl="1" eaLnBrk="1" hangingPunct="1"/>
            <a:r>
              <a:rPr lang="hu-HU" altLang="hu-HU" smtClean="0"/>
              <a:t>E-folyóiratok</a:t>
            </a:r>
          </a:p>
          <a:p>
            <a:pPr lvl="1" eaLnBrk="1" hangingPunct="1"/>
            <a:r>
              <a:rPr lang="hu-HU" altLang="hu-HU" smtClean="0"/>
              <a:t>Digitális fotók, képek</a:t>
            </a:r>
          </a:p>
          <a:p>
            <a:pPr lvl="1" eaLnBrk="1" hangingPunct="1"/>
            <a:r>
              <a:rPr lang="hu-HU" altLang="hu-HU" smtClean="0"/>
              <a:t>Digitális kéziratok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7980EA-87A3-4DA6-AADD-115C0208623C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>
          <a:xfrm>
            <a:off x="474663" y="327025"/>
            <a:ext cx="8229600" cy="941388"/>
          </a:xfrm>
        </p:spPr>
        <p:txBody>
          <a:bodyPr/>
          <a:lstStyle/>
          <a:p>
            <a:pPr eaLnBrk="1" hangingPunct="1"/>
            <a:r>
              <a:rPr lang="hu-HU" altLang="hu-HU" sz="3800" smtClean="0"/>
              <a:t>Az eltűnő idő nyomában - előzmények</a:t>
            </a:r>
          </a:p>
        </p:txBody>
      </p:sp>
      <p:sp>
        <p:nvSpPr>
          <p:cNvPr id="1741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hu-HU" altLang="hu-HU" smtClean="0"/>
              <a:t>Digitális dokumentumok mentése, archiválása, példák</a:t>
            </a:r>
          </a:p>
          <a:p>
            <a:pPr eaLnBrk="1" hangingPunct="1"/>
            <a:r>
              <a:rPr lang="hu-HU" altLang="hu-HU" smtClean="0"/>
              <a:t>1994-től e-könyvek mentése</a:t>
            </a:r>
          </a:p>
          <a:p>
            <a:pPr lvl="1" eaLnBrk="1" hangingPunct="1"/>
            <a:r>
              <a:rPr lang="hu-HU" altLang="hu-HU" smtClean="0"/>
              <a:t>Magyar Elektronikus Könyvtár – </a:t>
            </a:r>
            <a:r>
              <a:rPr lang="hu-HU" altLang="hu-HU" smtClean="0">
                <a:hlinkClick r:id="rId2"/>
              </a:rPr>
              <a:t>mek.oszk.hu</a:t>
            </a:r>
            <a:endParaRPr lang="hu-HU" altLang="hu-HU" smtClean="0"/>
          </a:p>
          <a:p>
            <a:pPr eaLnBrk="1" hangingPunct="1"/>
            <a:r>
              <a:rPr lang="hu-HU" altLang="hu-HU" smtClean="0"/>
              <a:t>2004-től e-folyóiratok mentése</a:t>
            </a:r>
          </a:p>
          <a:p>
            <a:pPr lvl="1" eaLnBrk="1" hangingPunct="1"/>
            <a:r>
              <a:rPr lang="hu-HU" altLang="hu-HU" smtClean="0"/>
              <a:t>Elektronikus Periodika Archívum és Adatbázis – </a:t>
            </a:r>
            <a:r>
              <a:rPr lang="hu-HU" altLang="hu-HU" smtClean="0">
                <a:hlinkClick r:id="rId3"/>
              </a:rPr>
              <a:t>epa.oszk.hu</a:t>
            </a:r>
            <a:r>
              <a:rPr lang="hu-HU" altLang="hu-HU" smtClean="0"/>
              <a:t> </a:t>
            </a:r>
          </a:p>
          <a:p>
            <a:pPr eaLnBrk="1" hangingPunct="1"/>
            <a:r>
              <a:rPr lang="hu-HU" altLang="hu-HU" smtClean="0"/>
              <a:t>2007-től digitális fotók, prezentációk mentése</a:t>
            </a:r>
          </a:p>
          <a:p>
            <a:pPr lvl="1" eaLnBrk="1" hangingPunct="1"/>
            <a:r>
              <a:rPr lang="hu-HU" altLang="hu-HU" smtClean="0"/>
              <a:t>Digitális Képarchívum – </a:t>
            </a:r>
            <a:r>
              <a:rPr lang="hu-HU" altLang="hu-HU" smtClean="0">
                <a:hlinkClick r:id="rId4"/>
              </a:rPr>
              <a:t>dka.oszk.hu</a:t>
            </a:r>
            <a:endParaRPr lang="hu-HU" altLang="hu-HU" smtClean="0"/>
          </a:p>
        </p:txBody>
      </p:sp>
      <p:pic>
        <p:nvPicPr>
          <p:cNvPr id="17414" name="Picture 6" descr="derrid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20713"/>
            <a:ext cx="8836025" cy="5440362"/>
          </a:xfrm>
          <a:prstGeom prst="rect">
            <a:avLst/>
          </a:prstGeom>
          <a:noFill/>
        </p:spPr>
      </p:pic>
      <p:pic>
        <p:nvPicPr>
          <p:cNvPr id="17415" name="Picture 7" descr="derrid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628650"/>
            <a:ext cx="8782050" cy="5600700"/>
          </a:xfrm>
          <a:prstGeom prst="rect">
            <a:avLst/>
          </a:prstGeom>
          <a:noFill/>
        </p:spPr>
      </p:pic>
      <p:pic>
        <p:nvPicPr>
          <p:cNvPr id="17416" name="Picture 8" descr="Halassi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0163"/>
            <a:ext cx="8964613" cy="6827837"/>
          </a:xfrm>
          <a:prstGeom prst="rect">
            <a:avLst/>
          </a:prstGeom>
          <a:noFill/>
        </p:spPr>
      </p:pic>
      <p:pic>
        <p:nvPicPr>
          <p:cNvPr id="17417" name="Picture 9" descr="Halassi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1125538"/>
            <a:ext cx="4972050" cy="3371850"/>
          </a:xfrm>
          <a:prstGeom prst="rect">
            <a:avLst/>
          </a:prstGeom>
          <a:noFill/>
        </p:spPr>
      </p:pic>
      <p:pic>
        <p:nvPicPr>
          <p:cNvPr id="17418" name="Picture 10" descr="bpnegyed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9" name="Picture 11" descr="bpnegyed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</p:spPr>
      </p:pic>
      <p:pic>
        <p:nvPicPr>
          <p:cNvPr id="17420" name="Picture 12" descr="fonix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21" name="Picture 13" descr="fonix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92150"/>
            <a:ext cx="87884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4565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/>
              <a:t>1996. Internet </a:t>
            </a:r>
            <a:r>
              <a:t>Expo – </a:t>
            </a:r>
            <a:r>
              <a:rPr sz="3400">
                <a:hlinkClick r:id="rId2"/>
              </a:rPr>
              <a:t>http://idg.hu/expo</a:t>
            </a:r>
            <a:r>
              <a:rPr sz="3400"/>
              <a:t> </a:t>
            </a:r>
            <a:endParaRPr sz="340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/>
              <a:t>1996. </a:t>
            </a:r>
            <a:r>
              <a:rPr err="1"/>
              <a:t>Internetto</a:t>
            </a:r>
            <a:r>
              <a:rPr/>
              <a:t>, az első magyar portál az IDG-től, idg.hu/</a:t>
            </a:r>
            <a:r>
              <a:rPr err="1"/>
              <a:t>internetto</a:t>
            </a:r>
            <a:r>
              <a:rPr/>
              <a:t> – internetto.hu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>
                <a:hlinkClick r:id="rId3"/>
              </a:rPr>
              <a:t>http://epa.oszk.hu/02900/02935/</a:t>
            </a:r>
            <a:r>
              <a:rPr/>
              <a:t> 1996-1999.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/>
              <a:t>2005. A nagy </a:t>
            </a:r>
            <a:r>
              <a:t>könyv – </a:t>
            </a:r>
            <a:r>
              <a:rPr>
                <a:hlinkClick r:id="rId4"/>
              </a:rPr>
              <a:t>http://anagykonyv.hu</a:t>
            </a:r>
            <a: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t>A honlapok tartalma;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t>Szöveg, kép, hang, video, hír, e-könyv, e-folyóirat</a:t>
            </a:r>
            <a:endParaRPr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altLang="hu-HU" sz="3800" b="0" cap="none" spc="0">
                <a:solidFill>
                  <a:prstClr val="black"/>
                </a:solidFill>
                <a:cs typeface="+mj-cs"/>
              </a:rPr>
              <a:t>Az eltűnő honlapok világa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2017.07.06.</a:t>
            </a:r>
          </a:p>
        </p:txBody>
      </p:sp>
      <p:sp>
        <p:nvSpPr>
          <p:cNvPr id="18439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1844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7E0D24-B61B-4737-8F91-33E6E77DC326}" type="slidenum">
              <a:rPr lang="hu-HU" altLang="hu-HU"/>
              <a:pPr/>
              <a:t>6</a:t>
            </a:fld>
            <a:endParaRPr lang="hu-HU" altLang="hu-HU"/>
          </a:p>
        </p:txBody>
      </p:sp>
      <p:pic>
        <p:nvPicPr>
          <p:cNvPr id="18442" name="Picture 10" descr="exp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8" y="0"/>
            <a:ext cx="9145588" cy="6669088"/>
          </a:xfrm>
          <a:prstGeom prst="rect">
            <a:avLst/>
          </a:prstGeom>
          <a:noFill/>
        </p:spPr>
      </p:pic>
      <p:pic>
        <p:nvPicPr>
          <p:cNvPr id="18443" name="Picture 11" descr="exp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413375"/>
          </a:xfrm>
          <a:prstGeom prst="rect">
            <a:avLst/>
          </a:prstGeom>
          <a:noFill/>
        </p:spPr>
      </p:pic>
      <p:pic>
        <p:nvPicPr>
          <p:cNvPr id="18444" name="Picture 12" descr="internetto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021763" cy="6597650"/>
          </a:xfrm>
          <a:prstGeom prst="rect">
            <a:avLst/>
          </a:prstGeom>
          <a:noFill/>
        </p:spPr>
      </p:pic>
      <p:pic>
        <p:nvPicPr>
          <p:cNvPr id="18445" name="Picture 13" descr="anagykonyv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0"/>
            <a:ext cx="8713788" cy="6858000"/>
          </a:xfrm>
          <a:prstGeom prst="rect">
            <a:avLst/>
          </a:prstGeom>
          <a:noFill/>
        </p:spPr>
      </p:pic>
      <p:pic>
        <p:nvPicPr>
          <p:cNvPr id="18446" name="Picture 14" descr="anagykonyv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125538"/>
            <a:ext cx="8629650" cy="4565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sz="2300">
                <a:solidFill>
                  <a:srgbClr val="10253F"/>
                </a:solidFill>
              </a:rPr>
              <a:t>1996- Internet </a:t>
            </a:r>
            <a:r>
              <a:rPr sz="2300">
                <a:solidFill>
                  <a:srgbClr val="10253F"/>
                </a:solidFill>
                <a:hlinkClick r:id="rId2"/>
              </a:rPr>
              <a:t>Archive.org</a:t>
            </a:r>
            <a:r>
              <a:rPr sz="2300">
                <a:solidFill>
                  <a:srgbClr val="10253F"/>
                </a:solidFill>
              </a:rPr>
              <a:t/>
            </a:r>
            <a:br>
              <a:rPr sz="2300">
                <a:solidFill>
                  <a:srgbClr val="10253F"/>
                </a:solidFill>
              </a:rPr>
            </a:br>
            <a:r>
              <a:rPr lang="en-US" sz="2300">
                <a:solidFill>
                  <a:srgbClr val="10253F"/>
                </a:solidFill>
              </a:rPr>
              <a:t>1996-ban San Francisco-ban alapított non-profit szervezet és archívum. </a:t>
            </a:r>
            <a:r>
              <a:rPr sz="2300">
                <a:solidFill>
                  <a:srgbClr val="10253F"/>
                </a:solidFill>
              </a:rPr>
              <a:t/>
            </a:r>
            <a:br>
              <a:rPr sz="2300">
                <a:solidFill>
                  <a:srgbClr val="10253F"/>
                </a:solidFill>
              </a:rPr>
            </a:br>
            <a:r>
              <a:rPr lang="en-US" sz="2300">
                <a:solidFill>
                  <a:srgbClr val="10253F"/>
                </a:solidFill>
              </a:rPr>
              <a:t>2016 október</a:t>
            </a:r>
            <a:r>
              <a:rPr sz="2300">
                <a:solidFill>
                  <a:srgbClr val="10253F"/>
                </a:solidFill>
              </a:rPr>
              <a:t>ben</a:t>
            </a:r>
            <a:r>
              <a:rPr lang="en-US" sz="2300">
                <a:solidFill>
                  <a:srgbClr val="10253F"/>
                </a:solidFill>
              </a:rPr>
              <a:t>: 361 millió webhely, 273 milliárd weboldal, 510 milliárd digitális objektum, kb. 15 petabájt.</a:t>
            </a:r>
            <a:endParaRPr sz="2300">
              <a:solidFill>
                <a:srgbClr val="10253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sz="2300">
                <a:solidFill>
                  <a:srgbClr val="10253F"/>
                </a:solidFill>
              </a:rPr>
              <a:t>2000- WebArchiv (Csehország) - </a:t>
            </a:r>
            <a:r>
              <a:rPr sz="2300">
                <a:solidFill>
                  <a:srgbClr val="10253F"/>
                </a:solidFill>
                <a:hlinkClick r:id="rId3"/>
              </a:rPr>
              <a:t>http://www.webarchiv.cz/en</a:t>
            </a:r>
            <a:r>
              <a:rPr sz="2300">
                <a:solidFill>
                  <a:srgbClr val="10253F"/>
                </a:solidFill>
              </a:rPr>
              <a:t> </a:t>
            </a:r>
            <a:br>
              <a:rPr sz="2300">
                <a:solidFill>
                  <a:srgbClr val="10253F"/>
                </a:solidFill>
              </a:rPr>
            </a:br>
            <a:r>
              <a:rPr sz="2300">
                <a:solidFill>
                  <a:srgbClr val="10253F"/>
                </a:solidFill>
              </a:rPr>
              <a:t>A cseh nemzeti könyvtár webarchiváló projektje, amely - egy egyetemi partnerrel együttműködve - 2000-ben indult egy 2 éves pilot fázissal. Teljes körű (site-onként max. 5000 fájl), szelektív és esemény-alapú archiválást is végeznek. Csak az anyag egy része nyilvános.</a:t>
            </a:r>
          </a:p>
          <a:p>
            <a:pPr eaLnBrk="1" hangingPunct="1">
              <a:lnSpc>
                <a:spcPct val="80000"/>
              </a:lnSpc>
            </a:pPr>
            <a:r>
              <a:rPr sz="2300">
                <a:solidFill>
                  <a:srgbClr val="10253F"/>
                </a:solidFill>
                <a:hlinkClick r:id="rId4"/>
              </a:rPr>
              <a:t>http://mekosztaly.oszk.hu/mia/MIA_wiki.html#PROJEKTEK</a:t>
            </a:r>
            <a:endParaRPr sz="2300">
              <a:solidFill>
                <a:srgbClr val="10253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sz="2300">
                <a:solidFill>
                  <a:srgbClr val="10253F"/>
                </a:solidFill>
                <a:hlinkClick r:id="rId5"/>
              </a:rPr>
              <a:t>https://en.wikipedia.org/wiki/List_of_Web_archiving_initiatives</a:t>
            </a:r>
            <a:r>
              <a:rPr sz="2300">
                <a:solidFill>
                  <a:srgbClr val="10253F"/>
                </a:solidFill>
              </a:rPr>
              <a:t>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29162" cy="7467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/>
              <a:t>Nemzetközi Példák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2017.07.06.</a:t>
            </a:r>
          </a:p>
        </p:txBody>
      </p:sp>
      <p:sp>
        <p:nvSpPr>
          <p:cNvPr id="19463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1946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399A0A-F070-4602-9DFE-BE45FE80BEF6}" type="slidenum">
              <a:rPr lang="hu-HU" altLang="hu-HU"/>
              <a:pPr/>
              <a:t>7</a:t>
            </a:fld>
            <a:endParaRPr lang="hu-HU" altLang="hu-HU"/>
          </a:p>
        </p:txBody>
      </p:sp>
      <p:pic>
        <p:nvPicPr>
          <p:cNvPr id="19466" name="Picture 10" descr="archiveo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3375"/>
            <a:ext cx="9199563" cy="5857875"/>
          </a:xfrm>
          <a:prstGeom prst="rect">
            <a:avLst/>
          </a:prstGeom>
          <a:noFill/>
        </p:spPr>
      </p:pic>
      <p:pic>
        <p:nvPicPr>
          <p:cNvPr id="19467" name="Picture 11" descr="webarchiv-euro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125538"/>
            <a:ext cx="8629650" cy="47513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t>A honlapok tartalmát; szöveg, kép, hang, video .. Fájlok, kapcsolatok, linkek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t>A honlapok funkcióit – keresés, listák, interaktív lehetőségek -, helyi szoftverrel </a:t>
            </a:r>
            <a:r>
              <a:rPr err="1"/>
              <a:t>támogatottakat</a:t>
            </a:r>
            <a:r>
              <a:t> részlegesen lehet.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t>A felszíni és a mélyweb (</a:t>
            </a:r>
            <a:r>
              <a:rPr err="1"/>
              <a:t>deep</a:t>
            </a:r>
            <a:r>
              <a:t> web)</a:t>
            </a:r>
            <a:endParaRPr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0825" y="306388"/>
            <a:ext cx="8629650" cy="746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t>Mit is kell, lehet menteni?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2017.07.06.</a:t>
            </a:r>
          </a:p>
        </p:txBody>
      </p:sp>
      <p:sp>
        <p:nvSpPr>
          <p:cNvPr id="20487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0488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4A747A-DFB7-4CFF-B540-E9D4EAABE711}" type="slidenum">
              <a:rPr lang="hu-HU" altLang="hu-HU"/>
              <a:pPr/>
              <a:t>8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268413"/>
            <a:ext cx="8629650" cy="47529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t>2006. Miskolc, Networkshop, </a:t>
            </a:r>
            <a:br/>
            <a:r>
              <a:t>Javaslat egy Magyar Internet Archívum létrehozására – Drótos László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>
                <a:hlinkClick r:id="rId2"/>
              </a:rPr>
              <a:t>http://tmt-archive.omikk.bme.hu/show_news.html?id=4431&amp;issue_id=473</a:t>
            </a:r>
            <a: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t>2011-2012. TÁMOP pályázat;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NIIF,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t>SZTE, sikertelenek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t>Magyar internet archívum - terv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2017.07.06.</a:t>
            </a:r>
            <a:endParaRPr lang="hu-HU" altLang="hu-HU"/>
          </a:p>
        </p:txBody>
      </p:sp>
      <p:sp>
        <p:nvSpPr>
          <p:cNvPr id="21511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MKE Vándorgyűlés, 2017.07.06Országos Széchényi Könyvtár – E-szolgáltatási Igazgatóság</a:t>
            </a:r>
          </a:p>
        </p:txBody>
      </p:sp>
      <p:sp>
        <p:nvSpPr>
          <p:cNvPr id="2151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02EF7E-0A43-459B-86FF-2ADDFAAC989C}" type="slidenum">
              <a:rPr lang="hu-HU" altLang="hu-HU"/>
              <a:pPr/>
              <a:t>9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579</Words>
  <Application>Microsoft Office PowerPoint</Application>
  <PresentationFormat>On-screen Show (4:3)</PresentationFormat>
  <Paragraphs>145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8</vt:i4>
      </vt:variant>
      <vt:variant>
        <vt:lpstr>Diacímek</vt:lpstr>
      </vt:variant>
      <vt:variant>
        <vt:i4>16</vt:i4>
      </vt:variant>
    </vt:vector>
  </HeadingPairs>
  <TitlesOfParts>
    <vt:vector size="30" baseType="lpstr">
      <vt:lpstr>Arial</vt:lpstr>
      <vt:lpstr>Calibri</vt:lpstr>
      <vt:lpstr>Copperplate Gothic Bold</vt:lpstr>
      <vt:lpstr>Times New Roman</vt:lpstr>
      <vt:lpstr>Tunga</vt:lpstr>
      <vt:lpstr>Arial Unicode MS</vt:lpstr>
      <vt:lpstr>Office-téma</vt:lpstr>
      <vt:lpstr>1_Office-téma</vt:lpstr>
      <vt:lpstr>2_Office-téma</vt:lpstr>
      <vt:lpstr>3_Office-téma</vt:lpstr>
      <vt:lpstr>4_Office-téma</vt:lpstr>
      <vt:lpstr>5_Office-téma</vt:lpstr>
      <vt:lpstr>6_Office-téma</vt:lpstr>
      <vt:lpstr>7_Office-téma</vt:lpstr>
      <vt:lpstr>Kísérleti magyar webarchiválási program A könyvtárak szerepe</vt:lpstr>
      <vt:lpstr>Kínálat</vt:lpstr>
      <vt:lpstr>A könyvtárak szerepe, új dokumentumok, új feladatok</vt:lpstr>
      <vt:lpstr>A könyvtárak szerepe, új dokumentumok, új feladatok</vt:lpstr>
      <vt:lpstr>Az eltűnő idő nyomában - előzmények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OSZK</dc:creator>
  <cp:lastModifiedBy>DL</cp:lastModifiedBy>
  <cp:revision>128</cp:revision>
  <dcterms:created xsi:type="dcterms:W3CDTF">2011-11-16T13:22:37Z</dcterms:created>
  <dcterms:modified xsi:type="dcterms:W3CDTF">2020-03-03T19:38:36Z</dcterms:modified>
</cp:coreProperties>
</file>