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75" r:id="rId9"/>
  </p:sldMasterIdLst>
  <p:sldIdLst>
    <p:sldId id="256" r:id="rId10"/>
    <p:sldId id="257" r:id="rId11"/>
    <p:sldId id="269" r:id="rId12"/>
    <p:sldId id="259" r:id="rId13"/>
    <p:sldId id="260" r:id="rId14"/>
    <p:sldId id="262" r:id="rId15"/>
    <p:sldId id="270" r:id="rId16"/>
    <p:sldId id="261" r:id="rId17"/>
    <p:sldId id="263" r:id="rId18"/>
    <p:sldId id="271" r:id="rId19"/>
    <p:sldId id="264" r:id="rId20"/>
    <p:sldId id="268" r:id="rId21"/>
  </p:sldIdLst>
  <p:sldSz cx="10298113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6" y="-78"/>
      </p:cViewPr>
      <p:guideLst>
        <p:guide orient="horz" pos="2160"/>
        <p:guide pos="32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81CB8-F5AC-445B-BDF0-9AB9055665D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B310C-B246-48A8-9B79-143B9E70DDCE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A2EEC-72A5-4391-A45C-6ED86F1866B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219C0-4894-44E4-A13E-601DAFC8435B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A1D33-9C30-4B1E-B5B6-D1054CBCF861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35037-4099-46DD-9885-5E30DBBE90B1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DC9BC-FC6F-4FC1-8362-8B2C2DED498D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5D4EB-F73F-49C8-9FAE-8BFF7D6FF2E1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DF83E-0077-42F7-8341-6BB0453156DD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1EC42-93ED-475F-9E38-C3172EEE6553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CBD51-666A-44F9-8400-B7D59E629AF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88475-10F9-4A8F-9EB8-0050DBF08C8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DA067-4EE9-4FA1-9346-9E59444A7264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21510-2C9D-48F1-9993-B90143EB49B3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0EC41-CE5F-4935-81AC-F239C2EB7719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24C3A-DCA4-4A50-9DEF-DCEC3E99FA1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17737-9059-439D-ACCA-9ED079F58C4D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0FEA2-472D-4C21-A638-0D7687CFA833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AAC20-F03E-4C94-B8CB-705F7082810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72C64-F2DA-4CFE-A703-775188B48E9E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EC828-9FF7-4D97-814C-739999B92E66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14DA1-6031-4335-8D4F-2D18B7214B02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87463" y="1122363"/>
            <a:ext cx="77231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87463" y="3602038"/>
            <a:ext cx="77231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4638"/>
            <a:ext cx="2316163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80085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1014571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2" y="1604"/>
              <a:ext cx="447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5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/>
            </a:p>
          </p:txBody>
        </p:sp>
      </p:grpSp>
      <p:sp>
        <p:nvSpPr>
          <p:cNvPr id="409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16013" y="1676400"/>
            <a:ext cx="8753475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409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544638" y="3886200"/>
            <a:ext cx="7208837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16013" y="6248400"/>
            <a:ext cx="2144712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62388" y="6248400"/>
            <a:ext cx="3260725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23188" y="6248400"/>
            <a:ext cx="21463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79B37F0-A5D0-403B-94D6-8C2C30128179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ADC6A-B901-467E-B31D-F5D167A42E14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263" y="1709738"/>
            <a:ext cx="8882062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3263" y="4589463"/>
            <a:ext cx="88820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D9FE5-A541-4026-AA42-819EF06DD043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31913" y="2017713"/>
            <a:ext cx="4300537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84850" y="2017713"/>
            <a:ext cx="4300538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1AF0B-EA08-40BE-A013-8C6F9FB149E4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365125"/>
            <a:ext cx="88820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9613" y="1681163"/>
            <a:ext cx="435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9613" y="2505075"/>
            <a:ext cx="435610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13350" y="1681163"/>
            <a:ext cx="43783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3350" y="2505075"/>
            <a:ext cx="4378325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D35AF-8CCF-43D2-A052-00F322EE36C6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792E7-C91B-4B23-A74B-A592E008FA4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A7BB5-4A83-4E28-8CF5-D671CE29FFA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B9A9D-BF21-4A81-A353-82FB13EA5F72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9613" y="457200"/>
            <a:ext cx="332105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378325" y="987425"/>
            <a:ext cx="52133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09613" y="2057400"/>
            <a:ext cx="3321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30EE0-7857-4EC2-AAAA-52E90939D2F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58645-5172-4149-A13A-DC8FA586836E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888288" y="214313"/>
            <a:ext cx="2197100" cy="5918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96988" y="214313"/>
            <a:ext cx="6438900" cy="5918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1CCB1-3DAB-4F31-8CA0-7E4C9DDB3F6A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70396" y="306000"/>
            <a:ext cx="9730868" cy="1117397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64259" y="476672"/>
            <a:ext cx="9730101" cy="46166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  <a:cs typeface="Times New Roman" pitchFamily="18" charset="0"/>
              </a:rPr>
              <a:t>ORSZÁGOS SZÉCHÉNYI KÖNYVTÁR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82575" y="981075"/>
            <a:ext cx="9712325" cy="33813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spc="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E-SZOLGÁLTATÁSI IGAZGATÓSÁG</a:t>
            </a:r>
          </a:p>
        </p:txBody>
      </p:sp>
      <p:cxnSp>
        <p:nvCxnSpPr>
          <p:cNvPr id="10" name="Egyenes összekötő 9"/>
          <p:cNvCxnSpPr/>
          <p:nvPr/>
        </p:nvCxnSpPr>
        <p:spPr>
          <a:xfrm flipV="1">
            <a:off x="468313" y="908050"/>
            <a:ext cx="8135937" cy="1588"/>
          </a:xfrm>
          <a:prstGeom prst="line">
            <a:avLst/>
          </a:prstGeom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264274" y="6453038"/>
            <a:ext cx="764165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1037" name="Téglalap 11"/>
          <p:cNvGrpSpPr>
            <a:grpSpLocks/>
          </p:cNvGrpSpPr>
          <p:nvPr/>
        </p:nvGrpSpPr>
        <p:grpSpPr bwMode="auto">
          <a:xfrm>
            <a:off x="206375" y="1547813"/>
            <a:ext cx="390525" cy="4792662"/>
            <a:chOff x="115" y="975"/>
            <a:chExt cx="219" cy="3019"/>
          </a:xfrm>
        </p:grpSpPr>
        <p:pic>
          <p:nvPicPr>
            <p:cNvPr id="1042" name="Téglalap 11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975"/>
              <a:ext cx="219" cy="3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 rot="5400000">
              <a:off x="-1242" y="2418"/>
              <a:ext cx="29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hu-HU" altLang="hu-HU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3" name="Szövegdoboz 27"/>
          <p:cNvSpPr txBox="1">
            <a:spLocks noChangeArrowheads="1"/>
          </p:cNvSpPr>
          <p:nvPr/>
        </p:nvSpPr>
        <p:spPr bwMode="auto">
          <a:xfrm>
            <a:off x="7975600" y="6469063"/>
            <a:ext cx="2433638" cy="200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7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pic>
        <p:nvPicPr>
          <p:cNvPr id="1039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705850" y="5900738"/>
            <a:ext cx="77946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41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5" r:id="rId2"/>
    <p:sldLayoutId id="2147483884" r:id="rId3"/>
    <p:sldLayoutId id="2147483883" r:id="rId4"/>
    <p:sldLayoutId id="2147483882" r:id="rId5"/>
    <p:sldLayoutId id="2147483881" r:id="rId6"/>
    <p:sldLayoutId id="2147483880" r:id="rId7"/>
    <p:sldLayoutId id="2147483879" r:id="rId8"/>
    <p:sldLayoutId id="2147483878" r:id="rId9"/>
    <p:sldLayoutId id="2147483877" r:id="rId10"/>
    <p:sldLayoutId id="214748387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514350" y="6356350"/>
            <a:ext cx="2403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517900" y="6356350"/>
            <a:ext cx="3262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u-HU" altLang="hu-HU"/>
              <a:t>E-SZOLGÁLTATÁSI IGAZGATÓSÁG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380288" y="6356350"/>
            <a:ext cx="2403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ABC82E1-0642-4FEF-843E-9C9C098023F5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6" r:id="rId2"/>
    <p:sldLayoutId id="2147483895" r:id="rId3"/>
    <p:sldLayoutId id="2147483894" r:id="rId4"/>
    <p:sldLayoutId id="2147483893" r:id="rId5"/>
    <p:sldLayoutId id="2147483892" r:id="rId6"/>
    <p:sldLayoutId id="2147483891" r:id="rId7"/>
    <p:sldLayoutId id="2147483890" r:id="rId8"/>
    <p:sldLayoutId id="2147483889" r:id="rId9"/>
    <p:sldLayoutId id="2147483888" r:id="rId10"/>
    <p:sldLayoutId id="214748388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9"/>
          <p:cNvSpPr/>
          <p:nvPr/>
        </p:nvSpPr>
        <p:spPr>
          <a:xfrm>
            <a:off x="270396" y="306000"/>
            <a:ext cx="9730868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Téglalap 13"/>
          <p:cNvSpPr/>
          <p:nvPr/>
        </p:nvSpPr>
        <p:spPr>
          <a:xfrm>
            <a:off x="264275" y="6213276"/>
            <a:ext cx="796589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3080" name="Téglalap 14"/>
          <p:cNvGrpSpPr>
            <a:grpSpLocks/>
          </p:cNvGrpSpPr>
          <p:nvPr/>
        </p:nvGrpSpPr>
        <p:grpSpPr bwMode="auto">
          <a:xfrm>
            <a:off x="206375" y="1200150"/>
            <a:ext cx="390525" cy="4883150"/>
            <a:chOff x="115" y="756"/>
            <a:chExt cx="219" cy="3076"/>
          </a:xfrm>
        </p:grpSpPr>
        <p:pic>
          <p:nvPicPr>
            <p:cNvPr id="3089" name="Téglalap 14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756"/>
              <a:ext cx="219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 rot="5400000">
              <a:off x="-1270" y="2226"/>
              <a:ext cx="29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hu-HU" altLang="hu-HU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0" name="Szövegdoboz 27"/>
          <p:cNvSpPr txBox="1">
            <a:spLocks noChangeArrowheads="1"/>
          </p:cNvSpPr>
          <p:nvPr/>
        </p:nvSpPr>
        <p:spPr bwMode="auto">
          <a:xfrm>
            <a:off x="8229600" y="6229350"/>
            <a:ext cx="2433638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pic>
        <p:nvPicPr>
          <p:cNvPr id="3082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891588" y="5691188"/>
            <a:ext cx="7413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gyenes összekötő 17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85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3" name="Dátum helye 3"/>
          <p:cNvSpPr>
            <a:spLocks noGrp="1"/>
          </p:cNvSpPr>
          <p:nvPr>
            <p:ph type="dt" sz="half" idx="2"/>
          </p:nvPr>
        </p:nvSpPr>
        <p:spPr>
          <a:xfrm>
            <a:off x="274638" y="6454775"/>
            <a:ext cx="1228725" cy="336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lang="hu-HU" sz="1200" b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4" name="Élőláb helye 4"/>
          <p:cNvSpPr>
            <a:spLocks noGrp="1"/>
          </p:cNvSpPr>
          <p:nvPr>
            <p:ph type="ftr" sz="quarter" idx="3"/>
          </p:nvPr>
        </p:nvSpPr>
        <p:spPr>
          <a:xfrm>
            <a:off x="1743075" y="6453188"/>
            <a:ext cx="7623175" cy="3381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17375E"/>
                </a:solidFill>
                <a:latin typeface="Copperplate Gothic Bold" panose="020E07050202060204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u-HU" altLang="hu-HU"/>
              <a:t>Országos Széchényi Könyvtár – E-szolgáltatási Igazgatóság</a:t>
            </a:r>
          </a:p>
        </p:txBody>
      </p:sp>
      <p:sp>
        <p:nvSpPr>
          <p:cNvPr id="15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609138" y="6453188"/>
            <a:ext cx="425450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17375E"/>
                </a:solidFill>
                <a:latin typeface="Calibri" pitchFamily="34" charset="0"/>
              </a:defRPr>
            </a:lvl1pPr>
          </a:lstStyle>
          <a:p>
            <a:fld id="{5D00C6E6-BD07-4059-9C0B-8E018C493066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7" r:id="rId2"/>
    <p:sldLayoutId id="2147483906" r:id="rId3"/>
    <p:sldLayoutId id="2147483905" r:id="rId4"/>
    <p:sldLayoutId id="2147483904" r:id="rId5"/>
    <p:sldLayoutId id="2147483903" r:id="rId6"/>
    <p:sldLayoutId id="2147483902" r:id="rId7"/>
    <p:sldLayoutId id="2147483901" r:id="rId8"/>
    <p:sldLayoutId id="2147483900" r:id="rId9"/>
    <p:sldLayoutId id="2147483899" r:id="rId10"/>
    <p:sldLayoutId id="214748389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8"/>
          <p:cNvSpPr/>
          <p:nvPr/>
        </p:nvSpPr>
        <p:spPr>
          <a:xfrm>
            <a:off x="270396" y="306000"/>
            <a:ext cx="9730868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83867" y="305999"/>
            <a:ext cx="9717247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74638" y="6454775"/>
            <a:ext cx="1228725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2020. 03. 03.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743075" y="6453188"/>
            <a:ext cx="7623175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9609138" y="6453188"/>
            <a:ext cx="425450" cy="404812"/>
          </a:xfrm>
          <a:prstGeom prst="rect">
            <a:avLst/>
          </a:prstGeom>
        </p:spPr>
        <p:txBody>
          <a:bodyPr anchor="ctr"/>
          <a:lstStyle/>
          <a:p>
            <a:pPr algn="r" eaLnBrk="1" hangingPunct="1"/>
            <a:fld id="{F013A850-A715-4F45-9161-CD4B9343698F}" type="slidenum">
              <a:rPr lang="hu-HU" altLang="hu-HU" sz="1200">
                <a:solidFill>
                  <a:srgbClr val="17375E"/>
                </a:solidFill>
                <a:latin typeface="Calibri" pitchFamily="34" charset="0"/>
              </a:rPr>
              <a:pPr algn="r" eaLnBrk="1" hangingPunct="1"/>
              <a:t>‹#›</a:t>
            </a:fld>
            <a:endParaRPr lang="hu-HU" altLang="hu-HU" sz="1200">
              <a:solidFill>
                <a:srgbClr val="17375E"/>
              </a:solidFill>
              <a:latin typeface="Calibri" pitchFamily="34" charset="0"/>
            </a:endParaRPr>
          </a:p>
        </p:txBody>
      </p:sp>
      <p:sp>
        <p:nvSpPr>
          <p:cNvPr id="12" name="Téglalap 13"/>
          <p:cNvSpPr/>
          <p:nvPr/>
        </p:nvSpPr>
        <p:spPr>
          <a:xfrm>
            <a:off x="264275" y="6213276"/>
            <a:ext cx="796589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4110" name="Téglalap 14"/>
          <p:cNvGrpSpPr>
            <a:grpSpLocks/>
          </p:cNvGrpSpPr>
          <p:nvPr/>
        </p:nvGrpSpPr>
        <p:grpSpPr bwMode="auto">
          <a:xfrm>
            <a:off x="206375" y="1200150"/>
            <a:ext cx="390525" cy="4883150"/>
            <a:chOff x="115" y="756"/>
            <a:chExt cx="219" cy="3076"/>
          </a:xfrm>
        </p:grpSpPr>
        <p:pic>
          <p:nvPicPr>
            <p:cNvPr id="4116" name="Téglalap 14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756"/>
              <a:ext cx="219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 rot="5400000">
              <a:off x="-1270" y="2226"/>
              <a:ext cx="29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hu-HU" altLang="hu-HU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4111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891588" y="5691188"/>
            <a:ext cx="7413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6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8229600" y="6229350"/>
            <a:ext cx="2433638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4114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115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18" r:id="rId2"/>
    <p:sldLayoutId id="2147483917" r:id="rId3"/>
    <p:sldLayoutId id="2147483916" r:id="rId4"/>
    <p:sldLayoutId id="2147483915" r:id="rId5"/>
    <p:sldLayoutId id="2147483914" r:id="rId6"/>
    <p:sldLayoutId id="2147483913" r:id="rId7"/>
    <p:sldLayoutId id="2147483912" r:id="rId8"/>
    <p:sldLayoutId id="2147483911" r:id="rId9"/>
    <p:sldLayoutId id="2147483910" r:id="rId10"/>
    <p:sldLayoutId id="214748390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7"/>
          <p:cNvSpPr/>
          <p:nvPr/>
        </p:nvSpPr>
        <p:spPr>
          <a:xfrm>
            <a:off x="270396" y="306000"/>
            <a:ext cx="9730868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83867" y="305999"/>
            <a:ext cx="9717247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74638" y="6454775"/>
            <a:ext cx="1228725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2020. 03. 03.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743075" y="6453188"/>
            <a:ext cx="7623175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9609138" y="6453188"/>
            <a:ext cx="425450" cy="404812"/>
          </a:xfrm>
          <a:prstGeom prst="rect">
            <a:avLst/>
          </a:prstGeom>
        </p:spPr>
        <p:txBody>
          <a:bodyPr anchor="ctr"/>
          <a:lstStyle/>
          <a:p>
            <a:pPr algn="r" eaLnBrk="1" hangingPunct="1"/>
            <a:fld id="{F3CF625A-B9F2-421C-841A-B05602750C4A}" type="slidenum">
              <a:rPr lang="hu-HU" altLang="hu-HU" sz="1200">
                <a:solidFill>
                  <a:srgbClr val="17375E"/>
                </a:solidFill>
                <a:latin typeface="Calibri" pitchFamily="34" charset="0"/>
              </a:rPr>
              <a:pPr algn="r" eaLnBrk="1" hangingPunct="1"/>
              <a:t>‹#›</a:t>
            </a:fld>
            <a:endParaRPr lang="hu-HU" altLang="hu-HU" sz="1200">
              <a:solidFill>
                <a:srgbClr val="17375E"/>
              </a:solidFill>
              <a:latin typeface="Calibri" pitchFamily="34" charset="0"/>
            </a:endParaRPr>
          </a:p>
        </p:txBody>
      </p:sp>
      <p:sp>
        <p:nvSpPr>
          <p:cNvPr id="12" name="Téglalap 12"/>
          <p:cNvSpPr/>
          <p:nvPr/>
        </p:nvSpPr>
        <p:spPr>
          <a:xfrm>
            <a:off x="264275" y="6213276"/>
            <a:ext cx="796589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5134" name="Téglalap 13"/>
          <p:cNvGrpSpPr>
            <a:grpSpLocks/>
          </p:cNvGrpSpPr>
          <p:nvPr/>
        </p:nvGrpSpPr>
        <p:grpSpPr bwMode="auto">
          <a:xfrm>
            <a:off x="206375" y="1200150"/>
            <a:ext cx="390525" cy="4883150"/>
            <a:chOff x="115" y="756"/>
            <a:chExt cx="219" cy="3076"/>
          </a:xfrm>
        </p:grpSpPr>
        <p:pic>
          <p:nvPicPr>
            <p:cNvPr id="5140" name="Téglalap 1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756"/>
              <a:ext cx="219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 rot="5400000">
              <a:off x="-1270" y="2226"/>
              <a:ext cx="29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hu-HU" altLang="hu-HU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135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891588" y="5691188"/>
            <a:ext cx="7413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5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8229600" y="6229350"/>
            <a:ext cx="2433638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5138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5139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29" r:id="rId2"/>
    <p:sldLayoutId id="2147483928" r:id="rId3"/>
    <p:sldLayoutId id="2147483927" r:id="rId4"/>
    <p:sldLayoutId id="2147483926" r:id="rId5"/>
    <p:sldLayoutId id="2147483925" r:id="rId6"/>
    <p:sldLayoutId id="2147483924" r:id="rId7"/>
    <p:sldLayoutId id="2147483923" r:id="rId8"/>
    <p:sldLayoutId id="2147483922" r:id="rId9"/>
    <p:sldLayoutId id="2147483921" r:id="rId10"/>
    <p:sldLayoutId id="21474839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9"/>
          <p:cNvSpPr/>
          <p:nvPr/>
        </p:nvSpPr>
        <p:spPr>
          <a:xfrm>
            <a:off x="270396" y="306000"/>
            <a:ext cx="9730868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83867" y="305999"/>
            <a:ext cx="9717247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74638" y="6454775"/>
            <a:ext cx="1228725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2020. 03. 03.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743075" y="6453188"/>
            <a:ext cx="7623175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9609138" y="6453188"/>
            <a:ext cx="425450" cy="404812"/>
          </a:xfrm>
          <a:prstGeom prst="rect">
            <a:avLst/>
          </a:prstGeom>
        </p:spPr>
        <p:txBody>
          <a:bodyPr anchor="ctr"/>
          <a:lstStyle/>
          <a:p>
            <a:pPr algn="r" eaLnBrk="1" hangingPunct="1"/>
            <a:fld id="{8A84E120-294E-4345-A1BF-93EA6E49AAE2}" type="slidenum">
              <a:rPr lang="hu-HU" altLang="hu-HU" sz="1200">
                <a:solidFill>
                  <a:srgbClr val="17375E"/>
                </a:solidFill>
                <a:latin typeface="Calibri" pitchFamily="34" charset="0"/>
              </a:rPr>
              <a:pPr algn="r" eaLnBrk="1" hangingPunct="1"/>
              <a:t>‹#›</a:t>
            </a:fld>
            <a:endParaRPr lang="hu-HU" altLang="hu-HU" sz="1200">
              <a:solidFill>
                <a:srgbClr val="17375E"/>
              </a:solidFill>
              <a:latin typeface="Calibri" pitchFamily="34" charset="0"/>
            </a:endParaRPr>
          </a:p>
        </p:txBody>
      </p:sp>
      <p:sp>
        <p:nvSpPr>
          <p:cNvPr id="12" name="Téglalap 14"/>
          <p:cNvSpPr/>
          <p:nvPr/>
        </p:nvSpPr>
        <p:spPr>
          <a:xfrm>
            <a:off x="264275" y="6213276"/>
            <a:ext cx="796589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6158" name="Téglalap 15"/>
          <p:cNvGrpSpPr>
            <a:grpSpLocks/>
          </p:cNvGrpSpPr>
          <p:nvPr/>
        </p:nvGrpSpPr>
        <p:grpSpPr bwMode="auto">
          <a:xfrm>
            <a:off x="206375" y="1200150"/>
            <a:ext cx="390525" cy="4883150"/>
            <a:chOff x="115" y="756"/>
            <a:chExt cx="219" cy="3076"/>
          </a:xfrm>
        </p:grpSpPr>
        <p:pic>
          <p:nvPicPr>
            <p:cNvPr id="6164" name="Téglalap 15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756"/>
              <a:ext cx="219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 rot="5400000">
              <a:off x="-1270" y="2226"/>
              <a:ext cx="29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hu-HU" altLang="hu-HU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159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891588" y="5691188"/>
            <a:ext cx="7413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7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8229600" y="6229350"/>
            <a:ext cx="2433638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6162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63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0" r:id="rId2"/>
    <p:sldLayoutId id="2147483939" r:id="rId3"/>
    <p:sldLayoutId id="2147483938" r:id="rId4"/>
    <p:sldLayoutId id="2147483937" r:id="rId5"/>
    <p:sldLayoutId id="2147483936" r:id="rId6"/>
    <p:sldLayoutId id="2147483935" r:id="rId7"/>
    <p:sldLayoutId id="2147483934" r:id="rId8"/>
    <p:sldLayoutId id="2147483933" r:id="rId9"/>
    <p:sldLayoutId id="2147483932" r:id="rId10"/>
    <p:sldLayoutId id="214748393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7"/>
          <p:cNvSpPr/>
          <p:nvPr/>
        </p:nvSpPr>
        <p:spPr>
          <a:xfrm>
            <a:off x="270396" y="306000"/>
            <a:ext cx="9730868" cy="746736"/>
          </a:xfrm>
          <a:prstGeom prst="rect">
            <a:avLst/>
          </a:prstGeom>
          <a:gradFill flip="none" rotWithShape="1">
            <a:gsLst>
              <a:gs pos="833">
                <a:srgbClr val="00599D">
                  <a:alpha val="66000"/>
                </a:srgbClr>
              </a:gs>
              <a:gs pos="33000">
                <a:srgbClr val="2B93D1">
                  <a:alpha val="67000"/>
                </a:srgbClr>
              </a:gs>
              <a:gs pos="90000">
                <a:srgbClr val="2B93D1">
                  <a:lumMod val="64000"/>
                  <a:lumOff val="36000"/>
                </a:srgbClr>
              </a:gs>
              <a:gs pos="52000">
                <a:srgbClr val="00599D">
                  <a:alpha val="54000"/>
                </a:srgbClr>
              </a:gs>
              <a:gs pos="100000">
                <a:srgbClr val="00599D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83867" y="305999"/>
            <a:ext cx="9717247" cy="7467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33E73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252000" anchor="ctr"/>
          <a:lstStyle>
            <a:lvl1pPr algn="l">
              <a:lnSpc>
                <a:spcPct val="100000"/>
              </a:lnSpc>
              <a:defRPr lang="hu-HU" sz="2400" b="1" kern="1200" cap="all" spc="30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Times New Roman" pitchFamily="18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endParaRPr/>
          </a:p>
        </p:txBody>
      </p:sp>
      <p:sp>
        <p:nvSpPr>
          <p:cNvPr id="9" name="Dátum helye 3"/>
          <p:cNvSpPr txBox="1">
            <a:spLocks/>
          </p:cNvSpPr>
          <p:nvPr/>
        </p:nvSpPr>
        <p:spPr>
          <a:xfrm>
            <a:off x="274638" y="6454775"/>
            <a:ext cx="1228725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2020. 03. 03.</a:t>
            </a:fld>
            <a:endParaRPr dirty="0"/>
          </a:p>
        </p:txBody>
      </p:sp>
      <p:sp>
        <p:nvSpPr>
          <p:cNvPr id="10" name="Élőláb helye 4"/>
          <p:cNvSpPr txBox="1">
            <a:spLocks/>
          </p:cNvSpPr>
          <p:nvPr/>
        </p:nvSpPr>
        <p:spPr>
          <a:xfrm>
            <a:off x="1743075" y="6453188"/>
            <a:ext cx="7623175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11" name="Dia számának helye 5"/>
          <p:cNvSpPr txBox="1">
            <a:spLocks/>
          </p:cNvSpPr>
          <p:nvPr/>
        </p:nvSpPr>
        <p:spPr>
          <a:xfrm>
            <a:off x="9609138" y="6453188"/>
            <a:ext cx="425450" cy="404812"/>
          </a:xfrm>
          <a:prstGeom prst="rect">
            <a:avLst/>
          </a:prstGeom>
        </p:spPr>
        <p:txBody>
          <a:bodyPr anchor="ctr"/>
          <a:lstStyle/>
          <a:p>
            <a:pPr algn="r" eaLnBrk="1" hangingPunct="1"/>
            <a:fld id="{91558C76-B5DB-4D38-B6BC-ACA0DDED61C8}" type="slidenum">
              <a:rPr lang="hu-HU" altLang="hu-HU" sz="1200">
                <a:solidFill>
                  <a:srgbClr val="17375E"/>
                </a:solidFill>
                <a:latin typeface="Calibri" pitchFamily="34" charset="0"/>
              </a:rPr>
              <a:pPr algn="r" eaLnBrk="1" hangingPunct="1"/>
              <a:t>‹#›</a:t>
            </a:fld>
            <a:endParaRPr lang="hu-HU" altLang="hu-HU" sz="1200">
              <a:solidFill>
                <a:srgbClr val="17375E"/>
              </a:solidFill>
              <a:latin typeface="Calibri" pitchFamily="34" charset="0"/>
            </a:endParaRPr>
          </a:p>
        </p:txBody>
      </p:sp>
      <p:sp>
        <p:nvSpPr>
          <p:cNvPr id="12" name="Téglalap 12"/>
          <p:cNvSpPr/>
          <p:nvPr/>
        </p:nvSpPr>
        <p:spPr>
          <a:xfrm>
            <a:off x="264275" y="6213276"/>
            <a:ext cx="796589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7182" name="Téglalap 13"/>
          <p:cNvGrpSpPr>
            <a:grpSpLocks/>
          </p:cNvGrpSpPr>
          <p:nvPr/>
        </p:nvGrpSpPr>
        <p:grpSpPr bwMode="auto">
          <a:xfrm>
            <a:off x="206375" y="1200150"/>
            <a:ext cx="390525" cy="4883150"/>
            <a:chOff x="115" y="756"/>
            <a:chExt cx="219" cy="3076"/>
          </a:xfrm>
        </p:grpSpPr>
        <p:pic>
          <p:nvPicPr>
            <p:cNvPr id="7188" name="Téglalap 1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5" y="756"/>
              <a:ext cx="219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0" name="Text Box 16"/>
            <p:cNvSpPr txBox="1">
              <a:spLocks noChangeArrowheads="1"/>
            </p:cNvSpPr>
            <p:nvPr/>
          </p:nvSpPr>
          <p:spPr bwMode="auto">
            <a:xfrm rot="5400000">
              <a:off x="-1270" y="2226"/>
              <a:ext cx="29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hu-HU" altLang="hu-HU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183" name="Kép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891588" y="5691188"/>
            <a:ext cx="7413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15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27"/>
          <p:cNvSpPr txBox="1">
            <a:spLocks noChangeArrowheads="1"/>
          </p:cNvSpPr>
          <p:nvPr/>
        </p:nvSpPr>
        <p:spPr bwMode="auto">
          <a:xfrm>
            <a:off x="8229600" y="6229350"/>
            <a:ext cx="2433638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7186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7187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1" r:id="rId2"/>
    <p:sldLayoutId id="2147483950" r:id="rId3"/>
    <p:sldLayoutId id="2147483949" r:id="rId4"/>
    <p:sldLayoutId id="2147483948" r:id="rId5"/>
    <p:sldLayoutId id="2147483947" r:id="rId6"/>
    <p:sldLayoutId id="2147483946" r:id="rId7"/>
    <p:sldLayoutId id="2147483945" r:id="rId8"/>
    <p:sldLayoutId id="2147483944" r:id="rId9"/>
    <p:sldLayoutId id="2147483943" r:id="rId10"/>
    <p:sldLayoutId id="214748394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 txBox="1">
            <a:spLocks/>
          </p:cNvSpPr>
          <p:nvPr/>
        </p:nvSpPr>
        <p:spPr>
          <a:xfrm>
            <a:off x="274638" y="6454775"/>
            <a:ext cx="1228725" cy="336550"/>
          </a:xfrm>
          <a:prstGeom prst="rect">
            <a:avLst/>
          </a:prstGeom>
        </p:spPr>
        <p:txBody>
          <a:bodyPr anchor="ctr"/>
          <a:lstStyle>
            <a:lvl1pPr algn="l">
              <a:defRPr lang="hu-HU" sz="1200" b="0" kern="120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unga" pitchFamily="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4A7B87-9649-42EB-8C24-132B584C392F}" type="datetime1">
              <a:rPr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2020. 03. 03.</a:t>
            </a:fld>
            <a:endParaRPr dirty="0"/>
          </a:p>
        </p:txBody>
      </p:sp>
      <p:sp>
        <p:nvSpPr>
          <p:cNvPr id="8" name="Élőláb helye 4"/>
          <p:cNvSpPr txBox="1">
            <a:spLocks/>
          </p:cNvSpPr>
          <p:nvPr/>
        </p:nvSpPr>
        <p:spPr>
          <a:xfrm>
            <a:off x="1743075" y="6453188"/>
            <a:ext cx="7623175" cy="338137"/>
          </a:xfrm>
          <a:prstGeom prst="rect">
            <a:avLst/>
          </a:prstGeom>
        </p:spPr>
        <p:txBody>
          <a:bodyPr anchor="ctr"/>
          <a:lstStyle>
            <a:lvl1pPr>
              <a:defRPr lang="hu-HU" b="0" smtClean="0">
                <a:solidFill>
                  <a:schemeClr val="tx2">
                    <a:lumMod val="75000"/>
                  </a:schemeClr>
                </a:solidFill>
                <a:latin typeface="Copperplate Gothic Bold" pitchFamily="34" charset="0"/>
                <a:cs typeface="Tunga" pitchFamily="2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/>
              <a:t>Országos Széchényi Könyvtár – E-szolgáltatási Igazgatóság</a:t>
            </a:r>
            <a:endParaRPr sz="1200" dirty="0"/>
          </a:p>
        </p:txBody>
      </p:sp>
      <p:sp>
        <p:nvSpPr>
          <p:cNvPr id="9" name="Dia számának helye 5"/>
          <p:cNvSpPr txBox="1">
            <a:spLocks/>
          </p:cNvSpPr>
          <p:nvPr/>
        </p:nvSpPr>
        <p:spPr>
          <a:xfrm>
            <a:off x="9609138" y="6453188"/>
            <a:ext cx="425450" cy="404812"/>
          </a:xfrm>
          <a:prstGeom prst="rect">
            <a:avLst/>
          </a:prstGeom>
        </p:spPr>
        <p:txBody>
          <a:bodyPr anchor="ctr"/>
          <a:lstStyle/>
          <a:p>
            <a:pPr algn="r" eaLnBrk="1" hangingPunct="1"/>
            <a:fld id="{07F60D5E-DF81-48D3-BC75-661E4D52A687}" type="slidenum">
              <a:rPr lang="hu-HU" altLang="hu-HU" sz="1200">
                <a:solidFill>
                  <a:srgbClr val="17375E"/>
                </a:solidFill>
                <a:latin typeface="Calibri" pitchFamily="34" charset="0"/>
              </a:rPr>
              <a:pPr algn="r" eaLnBrk="1" hangingPunct="1"/>
              <a:t>‹#›</a:t>
            </a:fld>
            <a:endParaRPr lang="hu-HU" altLang="hu-HU" sz="1200">
              <a:solidFill>
                <a:srgbClr val="17375E"/>
              </a:solidFill>
              <a:latin typeface="Calibri" pitchFamily="34" charset="0"/>
            </a:endParaRPr>
          </a:p>
        </p:txBody>
      </p:sp>
      <p:sp>
        <p:nvSpPr>
          <p:cNvPr id="10" name="Téglalap 11"/>
          <p:cNvSpPr/>
          <p:nvPr/>
        </p:nvSpPr>
        <p:spPr>
          <a:xfrm>
            <a:off x="264275" y="6213276"/>
            <a:ext cx="7965892" cy="162227"/>
          </a:xfrm>
          <a:prstGeom prst="rect">
            <a:avLst/>
          </a:prstGeom>
          <a:gradFill flip="none" rotWithShape="1">
            <a:gsLst>
              <a:gs pos="0">
                <a:srgbClr val="00599D">
                  <a:alpha val="56000"/>
                </a:srgbClr>
              </a:gs>
              <a:gs pos="50000">
                <a:srgbClr val="2B93D1">
                  <a:alpha val="47000"/>
                </a:srgb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44450" h="508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8200" name="Kép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891588" y="5691188"/>
            <a:ext cx="7413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gyenes összekötő 14"/>
          <p:cNvCxnSpPr/>
          <p:nvPr/>
        </p:nvCxnSpPr>
        <p:spPr>
          <a:xfrm>
            <a:off x="234950" y="6453188"/>
            <a:ext cx="8658225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27"/>
          <p:cNvSpPr txBox="1">
            <a:spLocks noChangeArrowheads="1"/>
          </p:cNvSpPr>
          <p:nvPr/>
        </p:nvSpPr>
        <p:spPr bwMode="auto">
          <a:xfrm>
            <a:off x="8229600" y="6229350"/>
            <a:ext cx="2433638" cy="184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600" dirty="0">
                <a:solidFill>
                  <a:srgbClr val="00599D"/>
                </a:solidFill>
                <a:latin typeface="Times New Roman" pitchFamily="18" charset="0"/>
                <a:cs typeface="Times New Roman" pitchFamily="18" charset="0"/>
              </a:rPr>
              <a:t>BIBLIOTHECA NATIONALIS HUNGARIAE</a:t>
            </a:r>
          </a:p>
        </p:txBody>
      </p:sp>
      <p:sp>
        <p:nvSpPr>
          <p:cNvPr id="8203" name="Cím helye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69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8204" name="Szöveg helye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69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2" r:id="rId2"/>
    <p:sldLayoutId id="2147483961" r:id="rId3"/>
    <p:sldLayoutId id="2147483960" r:id="rId4"/>
    <p:sldLayoutId id="2147483959" r:id="rId5"/>
    <p:sldLayoutId id="2147483958" r:id="rId6"/>
    <p:sldLayoutId id="2147483957" r:id="rId7"/>
    <p:sldLayoutId id="2147483956" r:id="rId8"/>
    <p:sldLayoutId id="2147483955" r:id="rId9"/>
    <p:sldLayoutId id="2147483954" r:id="rId10"/>
    <p:sldLayoutId id="214748395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ltGray">
          <a:xfrm>
            <a:off x="469900" y="1098550"/>
            <a:ext cx="493713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hu-HU" altLang="hu-HU" sz="2400" smtClean="0">
              <a:latin typeface="Tahoma" panose="020B060403050404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ltGray">
          <a:xfrm>
            <a:off x="901700" y="1098550"/>
            <a:ext cx="369888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hu-HU" altLang="hu-HU" sz="2400" smtClean="0">
              <a:latin typeface="Tahoma" panose="020B0604030504040204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ltGray">
          <a:xfrm>
            <a:off x="609600" y="1520825"/>
            <a:ext cx="476250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hu-HU" altLang="hu-HU" sz="2400" smtClean="0">
              <a:latin typeface="Tahoma" panose="020B0604030504040204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ltGray">
          <a:xfrm>
            <a:off x="1025525" y="1520825"/>
            <a:ext cx="415925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hu-HU" altLang="hu-HU" sz="2400" smtClean="0">
              <a:latin typeface="Tahoma" panose="020B0604030504040204" pitchFamily="34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ltGray">
          <a:xfrm>
            <a:off x="142875" y="1447800"/>
            <a:ext cx="631825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hu-HU" altLang="hu-HU" sz="2400" smtClean="0">
              <a:latin typeface="Tahoma" panose="020B0604030504040204" pitchFamily="34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gray">
          <a:xfrm>
            <a:off x="858838" y="990600"/>
            <a:ext cx="34925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hu-HU" altLang="hu-HU" sz="2400" smtClean="0">
              <a:latin typeface="Tahoma" panose="020B0604030504040204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gray">
          <a:xfrm>
            <a:off x="498475" y="1781175"/>
            <a:ext cx="9264650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hu-HU" altLang="hu-HU" sz="2400" smtClean="0">
              <a:latin typeface="Tahoma" panose="020B0604030504040204" pitchFamily="34" charset="0"/>
            </a:endParaRP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214313"/>
            <a:ext cx="877570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2017713"/>
            <a:ext cx="87534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399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8100" y="6243638"/>
            <a:ext cx="214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19563" y="6243638"/>
            <a:ext cx="326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99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31150" y="6243638"/>
            <a:ext cx="214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ahoma" pitchFamily="34" charset="0"/>
              </a:defRPr>
            </a:lvl1pPr>
          </a:lstStyle>
          <a:p>
            <a:fld id="{BE606328-F64E-4B05-801D-D0E1894F906D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3" r:id="rId2"/>
    <p:sldLayoutId id="2147483972" r:id="rId3"/>
    <p:sldLayoutId id="2147483971" r:id="rId4"/>
    <p:sldLayoutId id="2147483970" r:id="rId5"/>
    <p:sldLayoutId id="2147483969" r:id="rId6"/>
    <p:sldLayoutId id="2147483968" r:id="rId7"/>
    <p:sldLayoutId id="2147483967" r:id="rId8"/>
    <p:sldLayoutId id="2147483966" r:id="rId9"/>
    <p:sldLayoutId id="2147483965" r:id="rId10"/>
    <p:sldLayoutId id="21474839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1989138"/>
            <a:ext cx="8208963" cy="112712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hu-HU" altLang="hu-HU" sz="3400" smtClean="0">
                <a:solidFill>
                  <a:srgbClr val="000099"/>
                </a:solidFill>
              </a:rPr>
              <a:t>BIBLIOTECA NACIONAL SZÉCHÉNYI</a:t>
            </a:r>
            <a:br>
              <a:rPr lang="hu-HU" altLang="hu-HU" sz="3400" smtClean="0">
                <a:solidFill>
                  <a:srgbClr val="000099"/>
                </a:solidFill>
              </a:rPr>
            </a:br>
            <a:r>
              <a:rPr lang="es-ES" altLang="hu-HU" sz="3400" smtClean="0">
                <a:solidFill>
                  <a:srgbClr val="000099"/>
                </a:solidFill>
              </a:rPr>
              <a:t>ARCHIVO WEB NACIONAL DE HUNGRÍA</a:t>
            </a:r>
            <a:endParaRPr lang="hu-HU" altLang="hu-HU" sz="3400" smtClean="0">
              <a:solidFill>
                <a:srgbClr val="000099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221163"/>
            <a:ext cx="7207250" cy="1066800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s-ES" altLang="hu-HU" i="1" smtClean="0">
                <a:solidFill>
                  <a:schemeClr val="tx2"/>
                </a:solidFill>
              </a:rPr>
              <a:t>Saludos por el décimo aniversario </a:t>
            </a:r>
            <a:r>
              <a:rPr lang="hu-HU" altLang="hu-HU" i="1" smtClean="0">
                <a:solidFill>
                  <a:schemeClr val="tx2"/>
                </a:solidFill>
              </a:rPr>
              <a:t/>
            </a:r>
            <a:br>
              <a:rPr lang="hu-HU" altLang="hu-HU" i="1" smtClean="0">
                <a:solidFill>
                  <a:schemeClr val="tx2"/>
                </a:solidFill>
              </a:rPr>
            </a:br>
            <a:r>
              <a:rPr lang="es-ES" altLang="hu-HU" i="1" smtClean="0">
                <a:solidFill>
                  <a:schemeClr val="tx2"/>
                </a:solidFill>
              </a:rPr>
              <a:t>del Archivo de la Web Española</a:t>
            </a:r>
            <a:endParaRPr lang="hu-HU" altLang="hu-HU" i="1" smtClean="0">
              <a:solidFill>
                <a:schemeClr val="tx2"/>
              </a:solidFill>
            </a:endParaRPr>
          </a:p>
        </p:txBody>
      </p:sp>
      <p:pic>
        <p:nvPicPr>
          <p:cNvPr id="11268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0613" y="204788"/>
            <a:ext cx="2605087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6" descr="OSZK Webarchívum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230663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6948488" cy="495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0" y="104775"/>
            <a:ext cx="10298113" cy="1739900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Hemos podido establecer buenos contactos personales o al menos virtuales con especialistas eslovacos, checos, austríacos, holandeses, belgas, daneses, de quienes ya no sólo podemos aprender, sino que nosotros también podemos proporcionarles nuestras experiencias de prueba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y nuestras sugerencias, por ejemplo en relación con el desarrollo de WCT o Solrwayback.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El desarrollador danés de este último en varios acontecimientos demostró las capacidades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del software a través de nuestro archivo público húngaro.</a:t>
            </a:r>
            <a:endParaRPr lang="hu-HU" altLang="hu-HU"/>
          </a:p>
        </p:txBody>
      </p:sp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9400" y="1962150"/>
            <a:ext cx="6119813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4"/>
          <a:srcRect l="2510" r="2478"/>
          <a:stretch>
            <a:fillRect/>
          </a:stretch>
        </p:blipFill>
        <p:spPr bwMode="auto">
          <a:xfrm>
            <a:off x="4357688" y="1949450"/>
            <a:ext cx="5832475" cy="490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115888"/>
            <a:ext cx="10298113" cy="1190625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Estamos planeando iniciar algún tipo de cooperación entre los archivos web de los países de Europa Central, ya que entre nuestras colecciones hay superposiciones y valdría la pena crear un portal común o un motor de búsqueda común. Este será el tema principal de nuestro taller este otoño organizado por cuarta vez y denominado "404 no encontrado: ¿Quién mantiene </a:t>
            </a:r>
            <a:r>
              <a:rPr lang="hu-HU" altLang="hu-HU"/>
              <a:t>la </a:t>
            </a:r>
            <a:r>
              <a:rPr lang="es-ES" altLang="hu-HU"/>
              <a:t>Internet?"</a:t>
            </a:r>
            <a:endParaRPr lang="hu-HU" altLang="hu-H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557338"/>
            <a:ext cx="7237413" cy="5241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159" name="Picture 7" descr="http://mekosztaly.oszk.hu/mia/doc/workshop/Kees%20Teszelsz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1460500"/>
            <a:ext cx="7272338" cy="48482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61" name="Picture 9" descr="http://mekosztaly.oszk.hu/mia/doc/workshop/Resztvevok_2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1989138"/>
            <a:ext cx="7010400" cy="4673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rrowheads="1"/>
          </p:cNvPicPr>
          <p:nvPr/>
        </p:nvPicPr>
        <p:blipFill>
          <a:blip r:embed="rId2"/>
          <a:srcRect l="3239" t="2924" r="3659" b="6470"/>
          <a:stretch>
            <a:fillRect/>
          </a:stretch>
        </p:blipFill>
        <p:spPr bwMode="auto">
          <a:xfrm>
            <a:off x="1404938" y="981075"/>
            <a:ext cx="720883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115888"/>
            <a:ext cx="10298113" cy="396875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 sz="2000"/>
              <a:t>¡Deseamos feliz cumpleaños a nuestros colegas españoles y "keep on crawling"! ;-)</a:t>
            </a:r>
            <a:endParaRPr lang="hu-HU" altLang="hu-H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 t="5281" b="2441"/>
          <a:stretch>
            <a:fillRect/>
          </a:stretch>
        </p:blipFill>
        <p:spPr bwMode="auto">
          <a:xfrm>
            <a:off x="0" y="-82550"/>
            <a:ext cx="10333038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0" y="188913"/>
            <a:ext cx="10333038" cy="915987"/>
          </a:xfrm>
          <a:prstGeom prst="rect">
            <a:avLst/>
          </a:prstGeom>
          <a:solidFill>
            <a:srgbClr val="CC99FF">
              <a:alpha val="8980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La Biblioteca Nacional Széchényi fue fundada por el conde Ferenc (Francisco) Széchényi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a principios del siglo XIX. La mayor parte de su colección tradicional principalmente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se basa</a:t>
            </a:r>
            <a:r>
              <a:rPr lang="hu-HU" altLang="hu-HU"/>
              <a:t> </a:t>
            </a:r>
            <a:r>
              <a:rPr lang="es-ES" altLang="hu-HU"/>
              <a:t>en los ejemplares de publicaciones entregados para el depósito legal.</a:t>
            </a:r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0" y="77788"/>
            <a:ext cx="10298113" cy="1190625"/>
          </a:xfrm>
          <a:prstGeom prst="rect">
            <a:avLst/>
          </a:prstGeom>
          <a:solidFill>
            <a:srgbClr val="CC99FF">
              <a:alpha val="2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El servicio de materiales digitales comenzó hace 20 años. Los libros, publicaciones periódicas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e imágenes se recopilan en varias colecciones. Algunos de estos </a:t>
            </a:r>
            <a:r>
              <a:rPr lang="hu-HU" altLang="hu-HU"/>
              <a:t>los </a:t>
            </a:r>
            <a:r>
              <a:rPr lang="es-ES" altLang="hu-HU"/>
              <a:t>ofrecen los editores o autores mismos, otros están recogiendo de la Internet</a:t>
            </a:r>
            <a:r>
              <a:rPr lang="hu-HU" altLang="hu-HU"/>
              <a:t> </a:t>
            </a:r>
            <a:r>
              <a:rPr lang="es-ES" altLang="hu-HU"/>
              <a:t>por bibliotecarios, y la tercera parte consiste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en las materiales digitalizadas de las publicaciones en papel.</a:t>
            </a:r>
            <a:endParaRPr lang="hu-HU" altLang="hu-HU"/>
          </a:p>
        </p:txBody>
      </p:sp>
      <p:pic>
        <p:nvPicPr>
          <p:cNvPr id="13315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916113"/>
            <a:ext cx="4581525" cy="4772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6738" y="1341438"/>
            <a:ext cx="4530725" cy="446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5303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7188" y="1773238"/>
            <a:ext cx="4567237" cy="4927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5304" name="Picture 8"/>
          <p:cNvPicPr>
            <a:picLocks noChangeArrowheads="1"/>
          </p:cNvPicPr>
          <p:nvPr/>
        </p:nvPicPr>
        <p:blipFill>
          <a:blip r:embed="rId5"/>
          <a:srcRect t="1672" b="11122"/>
          <a:stretch>
            <a:fillRect/>
          </a:stretch>
        </p:blipFill>
        <p:spPr bwMode="auto">
          <a:xfrm>
            <a:off x="4645025" y="3933825"/>
            <a:ext cx="4968875" cy="2762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115888"/>
            <a:ext cx="10298113" cy="915987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La ley del depósito legal recientemente modificada ya se extiende también a los contenidos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en línea, y se está preparando una legislación independiente que autoriza a la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Biblioteca Nacional para archivar los sitios web públicos.</a:t>
            </a:r>
            <a:endParaRPr lang="hu-HU" altLang="hu-HU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62050"/>
            <a:ext cx="8928100" cy="5651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136525"/>
            <a:ext cx="10298113" cy="1190625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Los experimentos con el archivo de la Web </a:t>
            </a:r>
            <a:r>
              <a:rPr lang="hu-HU" altLang="hu-HU"/>
              <a:t>han comenzado</a:t>
            </a:r>
            <a:r>
              <a:rPr lang="es-ES" altLang="hu-HU"/>
              <a:t> a principios de 2017 como parte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del establecimiento del Sistema Nacional de Bibliotecas y de la renovación de la infraestructura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 informática de nuestra Biblioteca. Desde entonces hemos creado un</a:t>
            </a:r>
            <a:r>
              <a:rPr lang="hu-HU" altLang="hu-HU"/>
              <a:t>a</a:t>
            </a:r>
            <a:r>
              <a:rPr lang="es-ES" altLang="hu-HU"/>
              <a:t> página web temporal,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un wiki y algunas colecciones públicas más pequeñas.</a:t>
            </a:r>
            <a:endParaRPr lang="hu-HU" altLang="hu-HU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484313"/>
            <a:ext cx="6280150" cy="52371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3253" name="Picture 5"/>
          <p:cNvPicPr>
            <a:picLocks noChangeArrowheads="1"/>
          </p:cNvPicPr>
          <p:nvPr/>
        </p:nvPicPr>
        <p:blipFill>
          <a:blip r:embed="rId3"/>
          <a:srcRect t="536"/>
          <a:stretch>
            <a:fillRect/>
          </a:stretch>
        </p:blipFill>
        <p:spPr bwMode="auto">
          <a:xfrm>
            <a:off x="900113" y="1916113"/>
            <a:ext cx="6473825" cy="4889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rrowheads="1"/>
          </p:cNvPicPr>
          <p:nvPr/>
        </p:nvPicPr>
        <p:blipFill>
          <a:blip r:embed="rId4"/>
          <a:srcRect t="407"/>
          <a:stretch>
            <a:fillRect/>
          </a:stretch>
        </p:blipFill>
        <p:spPr bwMode="auto">
          <a:xfrm>
            <a:off x="2197100" y="1412875"/>
            <a:ext cx="6654800" cy="528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3255" name="Picture 7"/>
          <p:cNvPicPr>
            <a:picLocks noChangeArrowheads="1"/>
          </p:cNvPicPr>
          <p:nvPr/>
        </p:nvPicPr>
        <p:blipFill>
          <a:blip r:embed="rId5"/>
          <a:srcRect t="854"/>
          <a:stretch>
            <a:fillRect/>
          </a:stretch>
        </p:blipFill>
        <p:spPr bwMode="auto">
          <a:xfrm>
            <a:off x="3349625" y="1557338"/>
            <a:ext cx="6823075" cy="5248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1700213"/>
            <a:ext cx="7870825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0" y="115888"/>
            <a:ext cx="10298113" cy="1190625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Además de esto realizamos cosechas selectivas aproximadamente sobre 25.000 de sitios web,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organizando el material en 12 colecciones temáticas de un archivo por el momento</a:t>
            </a:r>
            <a:r>
              <a:rPr lang="hu-HU" altLang="hu-HU"/>
              <a:t> </a:t>
            </a:r>
            <a:r>
              <a:rPr lang="es-ES" altLang="hu-HU"/>
              <a:t>con</a:t>
            </a:r>
            <a:r>
              <a:rPr lang="hu-HU" altLang="hu-HU"/>
              <a:t> </a:t>
            </a:r>
            <a:br>
              <a:rPr lang="hu-HU" altLang="hu-HU"/>
            </a:br>
            <a:r>
              <a:rPr lang="es-ES" altLang="hu-HU"/>
              <a:t>acceso restringido. Archivamos por separado las páginas web de publicaciones periódicas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electrónicas,</a:t>
            </a:r>
            <a:r>
              <a:rPr lang="hu-HU" altLang="hu-HU"/>
              <a:t> </a:t>
            </a:r>
            <a:r>
              <a:rPr lang="es-ES" altLang="hu-HU"/>
              <a:t>de las cuales más de 4.600 ya están registradas.</a:t>
            </a:r>
            <a:endParaRPr lang="hu-HU" altLang="hu-HU"/>
          </a:p>
        </p:txBody>
      </p:sp>
      <p:pic>
        <p:nvPicPr>
          <p:cNvPr id="51203" name="Picture 3"/>
          <p:cNvPicPr>
            <a:picLocks noChangeArrowheads="1"/>
          </p:cNvPicPr>
          <p:nvPr/>
        </p:nvPicPr>
        <p:blipFill>
          <a:blip r:embed="rId3"/>
          <a:srcRect t="262"/>
          <a:stretch>
            <a:fillRect/>
          </a:stretch>
        </p:blipFill>
        <p:spPr bwMode="auto">
          <a:xfrm>
            <a:off x="1331913" y="1557338"/>
            <a:ext cx="6805612" cy="5153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341438"/>
            <a:ext cx="5260975" cy="4870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06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1628775"/>
            <a:ext cx="6075363" cy="4894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115888"/>
            <a:ext cx="10298113" cy="1465262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También llevamos a cabo salvamentos de seguridad basados en eventos, actualmente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por ejemplo estamos recogiendo las noticias sobre el coronavirus. Recientemente, a fines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de diciembre, hemos iniciado una cosecha en el nivel del dominio web, que ha abarcado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casi 250.000 de sitios web húngaros. En el servidor cerrado ya se cuenta más de 600 millones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de URL en un tamaño total de 35 terabytes.</a:t>
            </a:r>
            <a:endParaRPr lang="hu-HU" altLang="hu-H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1673225"/>
            <a:ext cx="9864725" cy="5068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6269038" cy="5399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115888"/>
            <a:ext cx="10298113" cy="915987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En 2018 la Biblioteca Nacional Széchényi se unió al Consorcio Internacional para la Preservación de Internet y así en su conferencia anual ordinario del año pasado en Zagreb nosotros también pudimos asistir a dos presentaciones y participar en el Grupo de Trabajo de Educación del IIPC.</a:t>
            </a:r>
            <a:endParaRPr lang="hu-HU" altLang="hu-HU"/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488" y="1268413"/>
            <a:ext cx="5387975" cy="404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1" name="Picture 11"/>
          <p:cNvPicPr>
            <a:picLocks noChangeAspect="1" noChangeArrowheads="1"/>
          </p:cNvPicPr>
          <p:nvPr/>
        </p:nvPicPr>
        <p:blipFill>
          <a:blip r:embed="rId4"/>
          <a:srcRect l="6407" r="2766"/>
          <a:stretch>
            <a:fillRect/>
          </a:stretch>
        </p:blipFill>
        <p:spPr bwMode="auto">
          <a:xfrm>
            <a:off x="2844800" y="1700213"/>
            <a:ext cx="4117975" cy="509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4005263"/>
            <a:ext cx="5616575" cy="2722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115888"/>
            <a:ext cx="10298113" cy="1190625"/>
          </a:xfrm>
          <a:prstGeom prst="rect">
            <a:avLst/>
          </a:prstGeom>
          <a:solidFill>
            <a:srgbClr val="CC99FF">
              <a:alpha val="3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hu-HU"/>
              <a:t>Debido a que hemos comenzado a ocupar con el archivo web mucho más tarde que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las otras bibliotecas nacionales, para nosotros es especialmente importante y significa mucho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que podemos aprender de nuestros colegas extranjeros y podemos usar sus experiencias </a:t>
            </a:r>
            <a:r>
              <a:rPr lang="hu-HU" altLang="hu-HU"/>
              <a:t/>
            </a:r>
            <a:br>
              <a:rPr lang="hu-HU" altLang="hu-HU"/>
            </a:br>
            <a:r>
              <a:rPr lang="es-ES" altLang="hu-HU"/>
              <a:t>y algúnos softwares desarrollado</a:t>
            </a:r>
            <a:r>
              <a:rPr lang="hu-HU" altLang="hu-HU"/>
              <a:t>s</a:t>
            </a:r>
            <a:r>
              <a:rPr lang="es-ES" altLang="hu-HU"/>
              <a:t> por ellos.</a:t>
            </a:r>
            <a:r>
              <a:rPr lang="hu-HU" altLang="hu-HU"/>
              <a:t> 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412875"/>
            <a:ext cx="4237038" cy="5445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773238"/>
            <a:ext cx="6264275" cy="5006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1412875"/>
            <a:ext cx="6565900" cy="539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398588"/>
            <a:ext cx="6769100" cy="54149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1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2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3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éma">
  <a:themeElements>
    <a:clrScheme name="4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éma">
  <a:themeElements>
    <a:clrScheme name="5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-téma">
  <a:themeElements>
    <a:clrScheme name="6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-téma">
  <a:themeElements>
    <a:clrScheme name="7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zínátmenet">
  <a:themeElements>
    <a:clrScheme name="Színátmene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zínátmenet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zínátmen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OSZK</Template>
  <TotalTime>389</TotalTime>
  <Words>539</Words>
  <Application>Microsoft Office PowerPoint</Application>
  <PresentationFormat>Custom</PresentationFormat>
  <Paragraphs>13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Tervezősablon</vt:lpstr>
      </vt:variant>
      <vt:variant>
        <vt:i4>10</vt:i4>
      </vt:variant>
      <vt:variant>
        <vt:lpstr>Diacímek</vt:lpstr>
      </vt:variant>
      <vt:variant>
        <vt:i4>12</vt:i4>
      </vt:variant>
    </vt:vector>
  </HeadingPairs>
  <TitlesOfParts>
    <vt:vector size="29" baseType="lpstr">
      <vt:lpstr>Arial</vt:lpstr>
      <vt:lpstr>Calibri</vt:lpstr>
      <vt:lpstr>Tahoma</vt:lpstr>
      <vt:lpstr>Wingdings</vt:lpstr>
      <vt:lpstr>Copperplate Gothic Bold</vt:lpstr>
      <vt:lpstr>Times New Roman</vt:lpstr>
      <vt:lpstr>Tunga</vt:lpstr>
      <vt:lpstr>Office-téma</vt:lpstr>
      <vt:lpstr>1_Office-téma</vt:lpstr>
      <vt:lpstr>2_Office-téma</vt:lpstr>
      <vt:lpstr>3_Office-téma</vt:lpstr>
      <vt:lpstr>4_Office-téma</vt:lpstr>
      <vt:lpstr>5_Office-téma</vt:lpstr>
      <vt:lpstr>6_Office-téma</vt:lpstr>
      <vt:lpstr>7_Office-téma</vt:lpstr>
      <vt:lpstr>Színátmenet</vt:lpstr>
      <vt:lpstr>1_Színátmenet</vt:lpstr>
      <vt:lpstr>BIBLIOTECA NACIONAL SZÉCHÉNYI ARCHIVO WEB NACIONAL DE HUNGRÍA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MAGYAR NEMZETI WEBARCHÍVUM</dc:title>
  <dc:creator>DL</dc:creator>
  <cp:lastModifiedBy>DL</cp:lastModifiedBy>
  <cp:revision>95</cp:revision>
  <dcterms:created xsi:type="dcterms:W3CDTF">2020-02-04T10:40:37Z</dcterms:created>
  <dcterms:modified xsi:type="dcterms:W3CDTF">2020-03-03T19:15:49Z</dcterms:modified>
</cp:coreProperties>
</file>