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9" r:id="rId10"/>
    <p:sldId id="272" r:id="rId11"/>
    <p:sldId id="267" r:id="rId12"/>
    <p:sldId id="268" r:id="rId13"/>
  </p:sldIdLst>
  <p:sldSz cx="9144000" cy="6858000" type="screen4x3"/>
  <p:notesSz cx="6858000" cy="9144000"/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B03CD07-9ED0-43FC-8F91-411F4EEAA80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hu-H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 anchor="t"/>
          <a:lstStyle>
            <a:lvl1pPr algn="r">
              <a:defRPr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2E8D346C-9CBB-4085-8B5E-9E04BD62BA4D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4199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99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99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C2B61C-D9DC-4C3D-B7E6-40707170BB8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29D2F6-4C48-4D07-B2F9-334FBE254F4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A5A257-AD13-4F05-BB73-10576C39CE1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78250-C33C-4D7E-AAA0-B4232BA19B8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17B428-C78A-4A3D-BAB0-5FB334164F7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B20633-C1CA-4679-A40E-C83F4EBE1ED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691EAC-837B-400B-A5F8-BA285C033C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07F5F6-395C-4A93-82EE-1F0FFF24D21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B94624-16E5-4BF8-8E7D-E5907C9179D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7BA46-F39F-43C4-8249-997CB7DFC60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hu-H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6513" y="6356350"/>
            <a:ext cx="2133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A0CE0F26-798C-4AA6-9D5A-1361D846B842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szk.h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lab.dk/services/courses/" TargetMode="External"/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tpreserve.org/about-us/working-groups/training-working-group/" TargetMode="External"/><Relationship Id="rId4" Type="http://schemas.openxmlformats.org/officeDocument/2006/relationships/hyperlink" Target="http://www.netlab.dk/wp-content/uploads/2016/10/Nielsen_Using_Web_Archives_in_Research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1000"/>
            <a:ext cx="7772400" cy="854075"/>
          </a:xfrm>
          <a:noFill/>
        </p:spPr>
        <p:txBody>
          <a:bodyPr anchor="ctr">
            <a:spAutoFit/>
          </a:bodyPr>
          <a:lstStyle/>
          <a:p>
            <a:r>
              <a:rPr lang="hu-HU" sz="2800" b="1">
                <a:solidFill>
                  <a:schemeClr val="bg2"/>
                </a:solidFill>
              </a:rPr>
              <a:t>Márton Németh – László Drótos </a:t>
            </a:r>
            <a:br>
              <a:rPr lang="hu-HU" sz="2800" b="1">
                <a:solidFill>
                  <a:schemeClr val="bg2"/>
                </a:solidFill>
              </a:rPr>
            </a:br>
            <a:r>
              <a:rPr lang="hu-HU" sz="2200">
                <a:solidFill>
                  <a:schemeClr val="bg2"/>
                </a:solidFill>
              </a:rPr>
              <a:t>(</a:t>
            </a:r>
            <a:r>
              <a:rPr lang="en-US" sz="2200">
                <a:solidFill>
                  <a:schemeClr val="bg2"/>
                </a:solidFill>
              </a:rPr>
              <a:t>National</a:t>
            </a:r>
            <a:r>
              <a:rPr lang="hu-HU" sz="2200">
                <a:solidFill>
                  <a:schemeClr val="bg2"/>
                </a:solidFill>
              </a:rPr>
              <a:t> Széchényi </a:t>
            </a:r>
            <a:r>
              <a:rPr lang="en-US" sz="2200">
                <a:solidFill>
                  <a:schemeClr val="bg2"/>
                </a:solidFill>
              </a:rPr>
              <a:t>Library, </a:t>
            </a:r>
            <a:r>
              <a:rPr lang="hu-HU" sz="2200">
                <a:solidFill>
                  <a:schemeClr val="bg2"/>
                </a:solidFill>
              </a:rPr>
              <a:t>Hungary)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0250"/>
            <a:ext cx="9144000" cy="777875"/>
          </a:xfrm>
          <a:noFill/>
        </p:spPr>
        <p:txBody>
          <a:bodyPr>
            <a:spAutoFit/>
          </a:bodyPr>
          <a:lstStyle/>
          <a:p>
            <a:r>
              <a:rPr lang="hu-HU" sz="45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education of web-archiving</a:t>
            </a:r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71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368425" y="4905375"/>
            <a:ext cx="64087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800" b="1">
                <a:solidFill>
                  <a:schemeClr val="folHlink"/>
                </a:solidFill>
                <a:latin typeface="Arial" charset="0"/>
              </a:rPr>
              <a:t>CDA 2018 </a:t>
            </a:r>
          </a:p>
          <a:p>
            <a:r>
              <a:rPr lang="hu-HU" sz="2800">
                <a:solidFill>
                  <a:schemeClr val="folHlink"/>
                </a:solidFill>
                <a:latin typeface="Arial" charset="0"/>
              </a:rPr>
              <a:t>Univerzitná knižnica v Bratislave,</a:t>
            </a:r>
            <a:br>
              <a:rPr lang="hu-HU" sz="2800">
                <a:solidFill>
                  <a:schemeClr val="folHlink"/>
                </a:solidFill>
                <a:latin typeface="Arial" charset="0"/>
              </a:rPr>
            </a:br>
            <a:r>
              <a:rPr lang="hu-HU" sz="2800">
                <a:solidFill>
                  <a:schemeClr val="folHlink"/>
                </a:solidFill>
                <a:latin typeface="Arial" charset="0"/>
              </a:rPr>
              <a:t>Centrálny dátový archív, Bratislava </a:t>
            </a:r>
          </a:p>
          <a:p>
            <a:r>
              <a:rPr lang="hu-HU" sz="2800">
                <a:solidFill>
                  <a:schemeClr val="folHlink"/>
                </a:solidFill>
                <a:latin typeface="Arial" charset="0"/>
              </a:rPr>
              <a:t>08.11.2018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6358C-9694-49DD-A62F-40F9539F345F}" type="slidenum">
              <a:rPr lang="hu-HU"/>
              <a:pPr/>
              <a:t>10</a:t>
            </a:fld>
            <a:endParaRPr lang="hu-HU"/>
          </a:p>
        </p:txBody>
      </p: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323850" y="152400"/>
            <a:ext cx="7908925" cy="6583363"/>
            <a:chOff x="295" y="96"/>
            <a:chExt cx="4982" cy="4147"/>
          </a:xfrm>
        </p:grpSpPr>
        <p:pic>
          <p:nvPicPr>
            <p:cNvPr id="67597" name="Picture 13"/>
            <p:cNvPicPr>
              <a:picLocks noChangeAspect="1" noChangeArrowheads="1"/>
            </p:cNvPicPr>
            <p:nvPr/>
          </p:nvPicPr>
          <p:blipFill>
            <a:blip r:embed="rId2"/>
            <a:srcRect t="565" r="4477"/>
            <a:stretch>
              <a:fillRect/>
            </a:stretch>
          </p:blipFill>
          <p:spPr bwMode="auto">
            <a:xfrm>
              <a:off x="295" y="96"/>
              <a:ext cx="4982" cy="414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7593" name="Text Box 9"/>
            <p:cNvSpPr txBox="1">
              <a:spLocks noChangeArrowheads="1"/>
            </p:cNvSpPr>
            <p:nvPr/>
          </p:nvSpPr>
          <p:spPr bwMode="auto">
            <a:xfrm>
              <a:off x="3606" y="119"/>
              <a:ext cx="1633" cy="23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Project homepage</a:t>
              </a:r>
              <a:endParaRPr lang="hu-HU">
                <a:solidFill>
                  <a:schemeClr val="tx2"/>
                </a:solidFill>
              </a:endParaRPr>
            </a:p>
          </p:txBody>
        </p:sp>
      </p:grpSp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539750" y="141288"/>
            <a:ext cx="8135938" cy="6600825"/>
            <a:chOff x="340" y="89"/>
            <a:chExt cx="5125" cy="4158"/>
          </a:xfrm>
        </p:grpSpPr>
        <p:pic>
          <p:nvPicPr>
            <p:cNvPr id="67600" name="Picture 16"/>
            <p:cNvPicPr>
              <a:picLocks noChangeAspect="1" noChangeArrowheads="1"/>
            </p:cNvPicPr>
            <p:nvPr/>
          </p:nvPicPr>
          <p:blipFill>
            <a:blip r:embed="rId3"/>
            <a:srcRect t="372" r="1790"/>
            <a:stretch>
              <a:fillRect/>
            </a:stretch>
          </p:blipFill>
          <p:spPr bwMode="auto">
            <a:xfrm>
              <a:off x="340" y="89"/>
              <a:ext cx="5125" cy="41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3606" y="154"/>
              <a:ext cx="1814" cy="23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Demo collection</a:t>
              </a:r>
              <a:endParaRPr lang="hu-HU">
                <a:solidFill>
                  <a:schemeClr val="tx2"/>
                </a:solidFill>
              </a:endParaRPr>
            </a:p>
          </p:txBody>
        </p:sp>
      </p:grpSp>
      <p:grpSp>
        <p:nvGrpSpPr>
          <p:cNvPr id="67605" name="Group 21"/>
          <p:cNvGrpSpPr>
            <a:grpSpLocks/>
          </p:cNvGrpSpPr>
          <p:nvPr/>
        </p:nvGrpSpPr>
        <p:grpSpPr bwMode="auto">
          <a:xfrm>
            <a:off x="684213" y="123825"/>
            <a:ext cx="8137525" cy="6618288"/>
            <a:chOff x="476" y="78"/>
            <a:chExt cx="5126" cy="4169"/>
          </a:xfrm>
        </p:grpSpPr>
        <p:pic>
          <p:nvPicPr>
            <p:cNvPr id="67603" name="Picture 19"/>
            <p:cNvPicPr>
              <a:picLocks noChangeAspect="1" noChangeArrowheads="1"/>
            </p:cNvPicPr>
            <p:nvPr/>
          </p:nvPicPr>
          <p:blipFill>
            <a:blip r:embed="rId4"/>
            <a:srcRect r="1642"/>
            <a:stretch>
              <a:fillRect/>
            </a:stretch>
          </p:blipFill>
          <p:spPr bwMode="auto">
            <a:xfrm>
              <a:off x="476" y="78"/>
              <a:ext cx="5126" cy="41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3923" y="109"/>
              <a:ext cx="1633" cy="23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Web archiving wiki</a:t>
              </a:r>
              <a:endParaRPr lang="hu-HU">
                <a:solidFill>
                  <a:schemeClr val="tx2"/>
                </a:solidFill>
              </a:endParaRPr>
            </a:p>
          </p:txBody>
        </p:sp>
      </p:grpSp>
      <p:grpSp>
        <p:nvGrpSpPr>
          <p:cNvPr id="67608" name="Group 24"/>
          <p:cNvGrpSpPr>
            <a:grpSpLocks/>
          </p:cNvGrpSpPr>
          <p:nvPr/>
        </p:nvGrpSpPr>
        <p:grpSpPr bwMode="auto">
          <a:xfrm>
            <a:off x="755650" y="115888"/>
            <a:ext cx="8239125" cy="6591300"/>
            <a:chOff x="476" y="119"/>
            <a:chExt cx="5190" cy="4152"/>
          </a:xfrm>
        </p:grpSpPr>
        <p:pic>
          <p:nvPicPr>
            <p:cNvPr id="67606" name="Picture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6" y="119"/>
              <a:ext cx="5190" cy="415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7607" name="Text Box 23"/>
            <p:cNvSpPr txBox="1">
              <a:spLocks noChangeArrowheads="1"/>
            </p:cNvSpPr>
            <p:nvPr/>
          </p:nvSpPr>
          <p:spPr bwMode="auto">
            <a:xfrm>
              <a:off x="3107" y="164"/>
              <a:ext cx="2495" cy="23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chemeClr val="tx2"/>
                  </a:solidFill>
                </a:rPr>
                <a:t>First module of the curriculum</a:t>
              </a:r>
              <a:r>
                <a:rPr lang="hu-HU"/>
                <a:t> </a:t>
              </a:r>
            </a:p>
          </p:txBody>
        </p:sp>
      </p:grpSp>
      <p:grpSp>
        <p:nvGrpSpPr>
          <p:cNvPr id="67611" name="Group 27"/>
          <p:cNvGrpSpPr>
            <a:grpSpLocks/>
          </p:cNvGrpSpPr>
          <p:nvPr/>
        </p:nvGrpSpPr>
        <p:grpSpPr bwMode="auto">
          <a:xfrm>
            <a:off x="687388" y="76200"/>
            <a:ext cx="8421687" cy="6737350"/>
            <a:chOff x="433" y="48"/>
            <a:chExt cx="5305" cy="4244"/>
          </a:xfrm>
        </p:grpSpPr>
        <p:pic>
          <p:nvPicPr>
            <p:cNvPr id="67609" name="Picture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3" y="48"/>
              <a:ext cx="5305" cy="42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521" y="281"/>
              <a:ext cx="2223" cy="47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Workflow of the archiving </a:t>
              </a:r>
              <a:r>
                <a:rPr lang="hu-HU">
                  <a:solidFill>
                    <a:schemeClr val="tx2"/>
                  </a:solidFill>
                </a:rPr>
                <a:t/>
              </a:r>
              <a:br>
                <a:rPr lang="hu-HU">
                  <a:solidFill>
                    <a:schemeClr val="tx2"/>
                  </a:solidFill>
                </a:rPr>
              </a:br>
              <a:r>
                <a:rPr lang="hu-HU" sz="1600">
                  <a:solidFill>
                    <a:schemeClr val="tx2"/>
                  </a:solidFill>
                </a:rPr>
                <a:t>(a </a:t>
              </a:r>
              <a:r>
                <a:rPr lang="en-US" sz="1600">
                  <a:solidFill>
                    <a:schemeClr val="tx2"/>
                  </a:solidFill>
                </a:rPr>
                <a:t>figure</a:t>
              </a:r>
              <a:r>
                <a:rPr lang="hu-HU" sz="1600">
                  <a:solidFill>
                    <a:schemeClr val="tx2"/>
                  </a:solidFill>
                </a:rPr>
                <a:t> from the curriculum</a:t>
              </a:r>
              <a:r>
                <a:rPr lang="en-US" sz="1600">
                  <a:solidFill>
                    <a:schemeClr val="tx2"/>
                  </a:solidFill>
                </a:rPr>
                <a:t>) </a:t>
              </a:r>
              <a:endParaRPr lang="hu-HU" sz="1600">
                <a:solidFill>
                  <a:schemeClr val="tx2"/>
                </a:solidFill>
              </a:endParaRPr>
            </a:p>
          </p:txBody>
        </p:sp>
      </p:grpSp>
      <p:grpSp>
        <p:nvGrpSpPr>
          <p:cNvPr id="67614" name="Group 30"/>
          <p:cNvGrpSpPr>
            <a:grpSpLocks/>
          </p:cNvGrpSpPr>
          <p:nvPr/>
        </p:nvGrpSpPr>
        <p:grpSpPr bwMode="auto">
          <a:xfrm>
            <a:off x="684213" y="44450"/>
            <a:ext cx="8424862" cy="6738938"/>
            <a:chOff x="431" y="47"/>
            <a:chExt cx="5307" cy="4245"/>
          </a:xfrm>
        </p:grpSpPr>
        <p:pic>
          <p:nvPicPr>
            <p:cNvPr id="67612" name="Picture 2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1" y="47"/>
              <a:ext cx="5307" cy="42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3221" y="73"/>
              <a:ext cx="2517" cy="3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Using of the Wa</a:t>
              </a:r>
              <a:r>
                <a:rPr lang="hu-HU">
                  <a:solidFill>
                    <a:schemeClr val="tx2"/>
                  </a:solidFill>
                </a:rPr>
                <a:t>yback Machine </a:t>
              </a:r>
              <a:r>
                <a:rPr lang="hu-HU" sz="1600">
                  <a:solidFill>
                    <a:schemeClr val="tx2"/>
                  </a:solidFill>
                </a:rPr>
                <a:t>(a video from the curriculum)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74CCA-854C-4080-BB60-7732C2369A43}" type="slidenum">
              <a:rPr lang="hu-HU"/>
              <a:pPr/>
              <a:t>11</a:t>
            </a:fld>
            <a:endParaRPr lang="hu-HU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Recommended sources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95825"/>
          </a:xfrm>
          <a:noFill/>
        </p:spPr>
        <p:txBody>
          <a:bodyPr>
            <a:spAutoFit/>
          </a:bodyPr>
          <a:lstStyle/>
          <a:p>
            <a:r>
              <a:rPr lang="hu-HU"/>
              <a:t>Hungarian web harvesting pilot project</a:t>
            </a:r>
            <a:r>
              <a:rPr lang="en-US"/>
              <a:t>:</a:t>
            </a:r>
            <a:r>
              <a:rPr lang="hu-HU"/>
              <a:t/>
            </a:r>
            <a:br>
              <a:rPr lang="hu-HU"/>
            </a:br>
            <a:r>
              <a:rPr lang="hu-HU">
                <a:hlinkClick r:id="rId2"/>
              </a:rPr>
              <a:t>http://mekosztaly.oszk.hu/mia</a:t>
            </a:r>
            <a:endParaRPr lang="en-US"/>
          </a:p>
          <a:p>
            <a:r>
              <a:rPr lang="en-US"/>
              <a:t>NetLab Online Course in Web Archives and </a:t>
            </a:r>
            <a:br>
              <a:rPr lang="en-US"/>
            </a:br>
            <a:r>
              <a:rPr lang="en-US"/>
              <a:t>Web Archiving:</a:t>
            </a:r>
            <a:br>
              <a:rPr lang="en-US"/>
            </a:br>
            <a:r>
              <a:rPr lang="hu-HU">
                <a:hlinkClick r:id="rId3"/>
              </a:rPr>
              <a:t>http://www.netlab.dk/services/courses/</a:t>
            </a:r>
            <a:r>
              <a:rPr lang="en-US"/>
              <a:t> </a:t>
            </a:r>
          </a:p>
          <a:p>
            <a:r>
              <a:rPr lang="hu-HU"/>
              <a:t>Janne Nielsen: Using the </a:t>
            </a:r>
            <a:r>
              <a:rPr lang="en-US"/>
              <a:t>w</a:t>
            </a:r>
            <a:r>
              <a:rPr lang="hu-HU"/>
              <a:t>eb </a:t>
            </a:r>
            <a:r>
              <a:rPr lang="en-US"/>
              <a:t>a</a:t>
            </a:r>
            <a:r>
              <a:rPr lang="hu-HU"/>
              <a:t>rchives in </a:t>
            </a:r>
            <a:r>
              <a:rPr lang="en-US"/>
              <a:t>r</a:t>
            </a:r>
            <a:r>
              <a:rPr lang="hu-HU"/>
              <a:t>esearch</a:t>
            </a:r>
            <a:r>
              <a:rPr lang="en-US"/>
              <a:t>:</a:t>
            </a:r>
            <a:br>
              <a:rPr lang="en-US"/>
            </a:br>
            <a:r>
              <a:rPr lang="hu-HU">
                <a:hlinkClick r:id="rId4"/>
              </a:rPr>
              <a:t>http://www.netlab.dk/wp-content/uploads/2016/10/</a:t>
            </a:r>
            <a:r>
              <a:rPr lang="en-US">
                <a:hlinkClick r:id="rId4"/>
              </a:rPr>
              <a:t> </a:t>
            </a:r>
            <a:r>
              <a:rPr lang="hu-HU">
                <a:hlinkClick r:id="rId4"/>
              </a:rPr>
              <a:t>Nielsen_Using_Web_Archives_in_Research.pdf</a:t>
            </a:r>
            <a:r>
              <a:rPr lang="hu-HU"/>
              <a:t> </a:t>
            </a:r>
          </a:p>
          <a:p>
            <a:r>
              <a:rPr lang="en-US"/>
              <a:t>IIPC Training Working Group:</a:t>
            </a:r>
            <a:br>
              <a:rPr lang="en-US"/>
            </a:br>
            <a:r>
              <a:rPr lang="hu-HU">
                <a:hlinkClick r:id="rId5"/>
              </a:rPr>
              <a:t>http://netpreserve.org/about-us/working-groups/</a:t>
            </a:r>
            <a:r>
              <a:rPr lang="en-US">
                <a:hlinkClick r:id="rId5"/>
              </a:rPr>
              <a:t> </a:t>
            </a:r>
            <a:r>
              <a:rPr lang="hu-HU">
                <a:hlinkClick r:id="rId5"/>
              </a:rPr>
              <a:t>training-working-group/</a:t>
            </a:r>
            <a:r>
              <a:rPr lang="hu-HU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2127250"/>
          </a:xfrm>
        </p:spPr>
        <p:txBody>
          <a:bodyPr/>
          <a:lstStyle/>
          <a:p>
            <a:r>
              <a:rPr lang="hu-HU">
                <a:solidFill>
                  <a:schemeClr val="bg2"/>
                </a:solidFill>
              </a:rPr>
              <a:t>Thank you for your attention!</a:t>
            </a:r>
            <a:r>
              <a:rPr lang="hu-HU"/>
              <a:t/>
            </a:r>
            <a:br>
              <a:rPr lang="hu-HU"/>
            </a:br>
            <a:r>
              <a:rPr lang="hu-HU" sz="2200"/>
              <a:t/>
            </a:r>
            <a:br>
              <a:rPr lang="hu-HU" sz="2200"/>
            </a:br>
            <a:r>
              <a:rPr lang="en-US" sz="2600"/>
              <a:t>Contact e-mail address</a:t>
            </a:r>
            <a:r>
              <a:rPr lang="hu-HU" sz="2600"/>
              <a:t>: mia@mek.oszk.hu 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8380" name="Picture 12" descr="https://i.imgur.com/YH1xBez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425" y="3322638"/>
            <a:ext cx="64436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D8408-4A18-4BEB-841C-1889FC647420}" type="slidenum">
              <a:rPr lang="hu-HU"/>
              <a:pPr/>
              <a:t>2</a:t>
            </a:fld>
            <a:endParaRPr lang="hu-H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hu-H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30725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hu-HU"/>
              <a:t>We have to learn to preserve the Internet </a:t>
            </a:r>
          </a:p>
          <a:p>
            <a:pPr>
              <a:spcAft>
                <a:spcPct val="30000"/>
              </a:spcAft>
            </a:pPr>
            <a:r>
              <a:rPr lang="hu-HU"/>
              <a:t>About the Danish NetLab online course </a:t>
            </a:r>
          </a:p>
          <a:p>
            <a:pPr>
              <a:spcAft>
                <a:spcPct val="30000"/>
              </a:spcAft>
            </a:pPr>
            <a:r>
              <a:rPr lang="hu-HU"/>
              <a:t>Activities of the IIPC Training Working Group </a:t>
            </a:r>
          </a:p>
          <a:p>
            <a:pPr>
              <a:spcAft>
                <a:spcPct val="30000"/>
              </a:spcAft>
            </a:pPr>
            <a:r>
              <a:rPr lang="hu-HU"/>
              <a:t>Webarchiving education plans </a:t>
            </a:r>
            <a:br>
              <a:rPr lang="hu-HU"/>
            </a:br>
            <a:r>
              <a:rPr lang="hu-HU"/>
              <a:t>in the National Széchényi Library </a:t>
            </a:r>
          </a:p>
          <a:p>
            <a:pPr>
              <a:spcAft>
                <a:spcPct val="30000"/>
              </a:spcAft>
            </a:pPr>
            <a:r>
              <a:rPr lang="hu-HU"/>
              <a:t>Recommended sources</a:t>
            </a:r>
          </a:p>
        </p:txBody>
      </p:sp>
      <p:pic>
        <p:nvPicPr>
          <p:cNvPr id="43012" name="Picture 4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365625"/>
            <a:ext cx="1830387" cy="156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091A1B-40EF-4E8B-B668-559A3A043E47}" type="slidenum">
              <a:rPr lang="hu-HU"/>
              <a:pPr/>
              <a:t>3</a:t>
            </a:fld>
            <a:endParaRPr lang="hu-H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1139825"/>
          </a:xfrm>
        </p:spPr>
        <p:txBody>
          <a:bodyPr/>
          <a:lstStyle/>
          <a:p>
            <a:r>
              <a:rPr lang="hu-HU"/>
              <a:t>We have to learn to preserve the Internet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  <a:noFill/>
        </p:spPr>
        <p:txBody>
          <a:bodyPr>
            <a:spAutoFit/>
          </a:bodyPr>
          <a:lstStyle/>
          <a:p>
            <a:r>
              <a:rPr lang="hu-HU"/>
              <a:t>The preservation of our born-digital culture is also the responsibility of public collections </a:t>
            </a:r>
            <a:endParaRPr lang="en-US"/>
          </a:p>
          <a:p>
            <a:r>
              <a:rPr lang="en-US"/>
              <a:t>We need weblibraries, webarchives and webmuseums</a:t>
            </a:r>
            <a:endParaRPr lang="hu-HU"/>
          </a:p>
          <a:p>
            <a:r>
              <a:rPr lang="hu-HU"/>
              <a:t>To do this, special technical, collection development, metadata, service, legal, etc. knowledge is needed</a:t>
            </a:r>
            <a:endParaRPr lang="en-US"/>
          </a:p>
          <a:p>
            <a:r>
              <a:rPr lang="hu-HU"/>
              <a:t>This knowledge must be built into higher education, vocational training and self-education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229225"/>
            <a:ext cx="16573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F37B3-9A64-4B0D-B5F5-6DE7C46C50E8}" type="slidenum">
              <a:rPr lang="hu-HU"/>
              <a:pPr/>
              <a:t>4</a:t>
            </a:fld>
            <a:endParaRPr lang="hu-H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hu-HU"/>
              <a:t>online course </a:t>
            </a:r>
            <a:r>
              <a:rPr lang="en-US"/>
              <a:t>of the </a:t>
            </a:r>
            <a:r>
              <a:rPr lang="hu-HU"/>
              <a:t>Danish NetLab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8850" cy="4362450"/>
          </a:xfrm>
          <a:noFill/>
        </p:spPr>
        <p:txBody>
          <a:bodyPr>
            <a:spAutoFit/>
          </a:bodyPr>
          <a:lstStyle/>
          <a:p>
            <a:r>
              <a:rPr lang="hu-HU"/>
              <a:t>Free English seminar held in Autumn 2017 with the DIGHUMLAB research team at Aarhus University </a:t>
            </a:r>
            <a:endParaRPr lang="en-US"/>
          </a:p>
          <a:p>
            <a:r>
              <a:rPr lang="hu-HU"/>
              <a:t>Moodle-based distance learning interface</a:t>
            </a:r>
          </a:p>
          <a:p>
            <a:r>
              <a:rPr lang="hu-HU"/>
              <a:t>Five assignments, then joint discussion of the results </a:t>
            </a:r>
          </a:p>
          <a:p>
            <a:pPr lvl="1"/>
            <a:r>
              <a:rPr lang="en-US" sz="1800"/>
              <a:t>Your Areas of Interest</a:t>
            </a:r>
            <a:endParaRPr lang="hu-HU" sz="1800"/>
          </a:p>
          <a:p>
            <a:pPr lvl="1"/>
            <a:r>
              <a:rPr lang="hu-HU" sz="1800"/>
              <a:t>Reassessing Your Goals</a:t>
            </a:r>
          </a:p>
          <a:p>
            <a:pPr lvl="1"/>
            <a:r>
              <a:rPr lang="en-US" sz="1800"/>
              <a:t>Hands-on with Web Archives and Evaluating Your Finds</a:t>
            </a:r>
            <a:endParaRPr lang="hu-HU" sz="1800"/>
          </a:p>
          <a:p>
            <a:pPr lvl="1"/>
            <a:r>
              <a:rPr lang="en-US" sz="1800"/>
              <a:t>Hands-on with Doing Your Own Archiving</a:t>
            </a:r>
            <a:endParaRPr lang="hu-HU" sz="1800"/>
          </a:p>
          <a:p>
            <a:pPr lvl="1"/>
            <a:r>
              <a:rPr lang="hu-HU" sz="1800"/>
              <a:t>Web Archiving Course Evaluation</a:t>
            </a:r>
          </a:p>
          <a:p>
            <a:r>
              <a:rPr lang="en-US"/>
              <a:t>Handbook</a:t>
            </a:r>
            <a:r>
              <a:rPr lang="hu-HU"/>
              <a:t>: Jan Nielsen: Using the </a:t>
            </a:r>
            <a:br>
              <a:rPr lang="hu-HU"/>
            </a:br>
            <a:r>
              <a:rPr lang="hu-HU"/>
              <a:t>Web Archives in Research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0338" y="5381625"/>
            <a:ext cx="24542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A5A18F-7F2F-4464-A390-DC977A0B6EE8}" type="slidenum">
              <a:rPr lang="hu-HU"/>
              <a:pPr/>
              <a:t>5</a:t>
            </a:fld>
            <a:endParaRPr lang="hu-HU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5888"/>
            <a:ext cx="5399087" cy="67008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49275"/>
            <a:ext cx="7558087" cy="61499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6250"/>
            <a:ext cx="8277225" cy="58594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" y="120650"/>
            <a:ext cx="7558088" cy="62611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260350"/>
            <a:ext cx="6837363" cy="64436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04813"/>
            <a:ext cx="8277225" cy="58499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260350"/>
            <a:ext cx="4678362" cy="64246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99BA0-6763-40A6-9FE4-1DC9CBD63703}" type="slidenum">
              <a:rPr lang="hu-HU"/>
              <a:pPr/>
              <a:t>6</a:t>
            </a:fld>
            <a:endParaRPr lang="hu-H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IIPC Training Working Group 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854575"/>
          </a:xfrm>
          <a:noFill/>
        </p:spPr>
        <p:txBody>
          <a:bodyPr>
            <a:spAutoFit/>
          </a:bodyPr>
          <a:lstStyle/>
          <a:p>
            <a:r>
              <a:rPr lang="hu-HU"/>
              <a:t>A</a:t>
            </a:r>
            <a:r>
              <a:rPr lang="en-US"/>
              <a:t> new working group</a:t>
            </a:r>
            <a:r>
              <a:rPr lang="hu-HU"/>
              <a:t> </a:t>
            </a:r>
            <a:r>
              <a:rPr lang="en-US"/>
              <a:t>of the International Internet Preservation Consortium</a:t>
            </a:r>
            <a:r>
              <a:rPr lang="hu-HU"/>
              <a:t> </a:t>
            </a:r>
            <a:r>
              <a:rPr lang="en-US"/>
              <a:t>organized </a:t>
            </a:r>
            <a:r>
              <a:rPr lang="hu-HU"/>
              <a:t>at the end of 2017 </a:t>
            </a:r>
          </a:p>
          <a:p>
            <a:r>
              <a:rPr lang="hu-HU"/>
              <a:t>Meetings using the </a:t>
            </a:r>
            <a:r>
              <a:rPr lang="en-US"/>
              <a:t>Z</a:t>
            </a:r>
            <a:r>
              <a:rPr lang="hu-HU"/>
              <a:t>oom</a:t>
            </a:r>
            <a:r>
              <a:rPr lang="en-US"/>
              <a:t> v</a:t>
            </a:r>
            <a:r>
              <a:rPr lang="hu-HU"/>
              <a:t>ideo conferencing </a:t>
            </a:r>
            <a:r>
              <a:rPr lang="en-US"/>
              <a:t>system</a:t>
            </a:r>
          </a:p>
          <a:p>
            <a:r>
              <a:rPr lang="hu-HU"/>
              <a:t>Questionnaire survey on education and training needs in January 2018 (224 responses received) </a:t>
            </a:r>
          </a:p>
          <a:p>
            <a:r>
              <a:rPr lang="hu-HU"/>
              <a:t>The greatest need is the education of web archiving technologies, software and standards </a:t>
            </a:r>
            <a:endParaRPr lang="en-US"/>
          </a:p>
          <a:p>
            <a:r>
              <a:rPr lang="hu-HU"/>
              <a:t>The most popular forms of training are webinars and courses requiring personal presence </a:t>
            </a:r>
          </a:p>
          <a:p>
            <a:r>
              <a:rPr lang="hu-HU"/>
              <a:t>Inventory and review of existing </a:t>
            </a:r>
            <a:br>
              <a:rPr lang="hu-HU"/>
            </a:br>
            <a:r>
              <a:rPr lang="hu-HU"/>
              <a:t>training materials 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664200"/>
            <a:ext cx="2003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D9736A-6C41-43A4-B12A-D6420F11D8C5}" type="slidenum">
              <a:rPr lang="hu-HU"/>
              <a:pPr/>
              <a:t>7</a:t>
            </a:fld>
            <a:endParaRPr lang="hu-HU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249238"/>
            <a:ext cx="7558087" cy="627538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4450"/>
            <a:ext cx="7558088" cy="62976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163" y="219075"/>
            <a:ext cx="7558087" cy="64500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700" y="225425"/>
            <a:ext cx="7558088" cy="63722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04813"/>
            <a:ext cx="7916862" cy="5969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8" y="1700213"/>
            <a:ext cx="8277225" cy="44608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101A33-CF3D-4F0B-B0C1-4DB1FC4807B6}" type="slidenum">
              <a:rPr lang="hu-HU"/>
              <a:pPr/>
              <a:t>8</a:t>
            </a:fld>
            <a:endParaRPr lang="hu-HU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/>
            <a:r>
              <a:rPr lang="en-US" sz="3400">
                <a:solidFill>
                  <a:schemeClr val="tx2"/>
                </a:solidFill>
                <a:latin typeface="Arial" charset="0"/>
              </a:rPr>
              <a:t>Examples of existing t</a:t>
            </a:r>
            <a:r>
              <a:rPr lang="hu-HU" sz="3400">
                <a:solidFill>
                  <a:schemeClr val="tx2"/>
                </a:solidFill>
                <a:latin typeface="Arial" charset="0"/>
              </a:rPr>
              <a:t>raining </a:t>
            </a:r>
            <a:r>
              <a:rPr lang="en-US" sz="3400">
                <a:solidFill>
                  <a:schemeClr val="tx2"/>
                </a:solidFill>
                <a:latin typeface="Arial" charset="0"/>
              </a:rPr>
              <a:t>materials</a:t>
            </a:r>
            <a:r>
              <a:rPr lang="hu-HU" sz="3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2888"/>
            <a:ext cx="7916863" cy="64849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8425"/>
            <a:ext cx="7916862" cy="65214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25" y="98425"/>
            <a:ext cx="7558088" cy="61674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71450"/>
            <a:ext cx="7558087" cy="65706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CDE546-36BB-4169-B372-A32244BBF0A0}" type="slidenum">
              <a:rPr lang="hu-HU"/>
              <a:pPr/>
              <a:t>9</a:t>
            </a:fld>
            <a:endParaRPr lang="hu-HU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Webarchiving education plans </a:t>
            </a:r>
            <a:br>
              <a:rPr lang="en-US"/>
            </a:br>
            <a:r>
              <a:rPr lang="en-US"/>
              <a:t>in the National Széchényi Library</a:t>
            </a:r>
            <a:r>
              <a:rPr lang="en-US" sz="3200"/>
              <a:t> </a:t>
            </a:r>
            <a:endParaRPr lang="hu-HU" sz="32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At the spring of 2017 a webarchiving pilot project </a:t>
            </a:r>
            <a:r>
              <a:rPr lang="en-US"/>
              <a:t>has been started</a:t>
            </a:r>
            <a:endParaRPr lang="hu-HU"/>
          </a:p>
          <a:p>
            <a:r>
              <a:rPr lang="hu-HU"/>
              <a:t>Test harvests, public demo archive, website, wiki</a:t>
            </a:r>
          </a:p>
          <a:p>
            <a:r>
              <a:rPr lang="hu-HU"/>
              <a:t>„404 Not Found” workshop in October 2017</a:t>
            </a:r>
          </a:p>
          <a:p>
            <a:r>
              <a:rPr lang="hu-HU"/>
              <a:t>Presentations, demonstrations, publications </a:t>
            </a:r>
          </a:p>
          <a:p>
            <a:r>
              <a:rPr lang="hu-HU"/>
              <a:t>Contacting the university departments </a:t>
            </a:r>
          </a:p>
          <a:p>
            <a:r>
              <a:rPr lang="hu-HU"/>
              <a:t>Training course at the Hu</a:t>
            </a:r>
            <a:r>
              <a:rPr lang="en-US"/>
              <a:t>n</a:t>
            </a:r>
            <a:r>
              <a:rPr lang="hu-HU"/>
              <a:t>garian Library Institute </a:t>
            </a:r>
          </a:p>
          <a:p>
            <a:r>
              <a:rPr lang="hu-HU"/>
              <a:t>Blended learning curriculum</a:t>
            </a:r>
          </a:p>
        </p:txBody>
      </p:sp>
      <p:pic>
        <p:nvPicPr>
          <p:cNvPr id="63492" name="Picture 4" descr="j023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8675" y="4941888"/>
            <a:ext cx="164147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ávos">
  <a:themeElements>
    <a:clrScheme name="Sávos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Sáv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Sávos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9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808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10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324</TotalTime>
  <Words>394</Words>
  <Application>Microsoft Office PowerPoint</Application>
  <PresentationFormat>Diavetítés a képernyőre (4:3 oldalarány)</PresentationFormat>
  <Paragraphs>54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Wingdings</vt:lpstr>
      <vt:lpstr>Verdana</vt:lpstr>
      <vt:lpstr>Sávos</vt:lpstr>
      <vt:lpstr>Márton Németh – László Drótos  (National Széchényi Library, Hungary)</vt:lpstr>
      <vt:lpstr>Contents</vt:lpstr>
      <vt:lpstr>We have to learn to preserve the Internet</vt:lpstr>
      <vt:lpstr>The online course of the Danish NetLab</vt:lpstr>
      <vt:lpstr>5. dia</vt:lpstr>
      <vt:lpstr>IIPC Training Working Group </vt:lpstr>
      <vt:lpstr>7. dia</vt:lpstr>
      <vt:lpstr>8. dia</vt:lpstr>
      <vt:lpstr>Webarchiving education plans  in the National Széchényi Library </vt:lpstr>
      <vt:lpstr>10. dia</vt:lpstr>
      <vt:lpstr>Recommended sources</vt:lpstr>
      <vt:lpstr>Thank you for your attention!  Contact e-mail address: mia@mek.oszk.hu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education of web-archiving</dc:title>
  <dc:creator>Márton Németh – László Drótos</dc:creator>
  <cp:lastModifiedBy>DL</cp:lastModifiedBy>
  <cp:revision>61</cp:revision>
  <dcterms:created xsi:type="dcterms:W3CDTF">2018-03-15T19:24:00Z</dcterms:created>
  <dcterms:modified xsi:type="dcterms:W3CDTF">2018-08-16T10:21:06Z</dcterms:modified>
</cp:coreProperties>
</file>