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2" r:id="rId6"/>
    <p:sldId id="263" r:id="rId7"/>
    <p:sldId id="261"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1803" autoAdjust="0"/>
  </p:normalViewPr>
  <p:slideViewPr>
    <p:cSldViewPr snapToGrid="0">
      <p:cViewPr varScale="1">
        <p:scale>
          <a:sx n="114" d="100"/>
          <a:sy n="114" d="100"/>
        </p:scale>
        <p:origin x="300"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D0010EC-69FD-4AFA-9B9D-C299713B6F9E}"/>
              </a:ext>
            </a:extLst>
          </p:cNvPr>
          <p:cNvSpPr>
            <a:spLocks noGrp="1" noChangeArrowheads="1"/>
          </p:cNvSpPr>
          <p:nvPr>
            <p:ph type="ctrTitle"/>
          </p:nvPr>
        </p:nvSpPr>
        <p:spPr>
          <a:xfrm>
            <a:off x="914400" y="685800"/>
            <a:ext cx="10363200" cy="2127250"/>
          </a:xfrm>
        </p:spPr>
        <p:txBody>
          <a:bodyPr/>
          <a:lstStyle>
            <a:lvl1pPr algn="ctr">
              <a:defRPr sz="4000"/>
            </a:lvl1pPr>
          </a:lstStyle>
          <a:p>
            <a:pPr lvl="0"/>
            <a:r>
              <a:rPr lang="hu-HU" altLang="hu-HU" noProof="0"/>
              <a:t>Mintacím szerkesztése</a:t>
            </a:r>
          </a:p>
        </p:txBody>
      </p:sp>
      <p:sp>
        <p:nvSpPr>
          <p:cNvPr id="43011" name="Rectangle 3">
            <a:extLst>
              <a:ext uri="{FF2B5EF4-FFF2-40B4-BE49-F238E27FC236}">
                <a16:creationId xmlns:a16="http://schemas.microsoft.com/office/drawing/2014/main" id="{B22776AF-4765-4703-A4C8-63BF929FB6D8}"/>
              </a:ext>
            </a:extLst>
          </p:cNvPr>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3000"/>
            </a:lvl1pPr>
          </a:lstStyle>
          <a:p>
            <a:pPr lvl="0"/>
            <a:r>
              <a:rPr lang="hu-HU" altLang="hu-HU" noProof="0"/>
              <a:t>Alcím mintájának szerkesztése</a:t>
            </a:r>
          </a:p>
        </p:txBody>
      </p:sp>
      <p:sp>
        <p:nvSpPr>
          <p:cNvPr id="43012" name="Rectangle 4">
            <a:extLst>
              <a:ext uri="{FF2B5EF4-FFF2-40B4-BE49-F238E27FC236}">
                <a16:creationId xmlns:a16="http://schemas.microsoft.com/office/drawing/2014/main" id="{5EF90B2E-0BF0-486A-8657-31893A3D99DF}"/>
              </a:ext>
            </a:extLst>
          </p:cNvPr>
          <p:cNvSpPr>
            <a:spLocks noGrp="1" noChangeArrowheads="1"/>
          </p:cNvSpPr>
          <p:nvPr>
            <p:ph type="dt" sz="half" idx="2"/>
          </p:nvPr>
        </p:nvSpPr>
        <p:spPr>
          <a:xfrm>
            <a:off x="8496300" y="6237288"/>
            <a:ext cx="2844800" cy="457200"/>
          </a:xfrm>
        </p:spPr>
        <p:txBody>
          <a:bodyPr/>
          <a:lstStyle>
            <a:lvl1pPr>
              <a:defRPr/>
            </a:lvl1pPr>
          </a:lstStyle>
          <a:p>
            <a:endParaRPr lang="hu-HU" altLang="hu-HU"/>
          </a:p>
        </p:txBody>
      </p:sp>
      <p:sp>
        <p:nvSpPr>
          <p:cNvPr id="43013" name="Rectangle 5">
            <a:extLst>
              <a:ext uri="{FF2B5EF4-FFF2-40B4-BE49-F238E27FC236}">
                <a16:creationId xmlns:a16="http://schemas.microsoft.com/office/drawing/2014/main" id="{72309CE7-F476-46AE-B9C1-E7EE85393774}"/>
              </a:ext>
            </a:extLst>
          </p:cNvPr>
          <p:cNvSpPr>
            <a:spLocks noGrp="1" noChangeArrowheads="1"/>
          </p:cNvSpPr>
          <p:nvPr>
            <p:ph type="ftr" sz="quarter" idx="3"/>
          </p:nvPr>
        </p:nvSpPr>
        <p:spPr/>
        <p:txBody>
          <a:bodyPr/>
          <a:lstStyle>
            <a:lvl1pPr>
              <a:defRPr/>
            </a:lvl1pPr>
          </a:lstStyle>
          <a:p>
            <a:endParaRPr lang="hu-HU" altLang="hu-HU"/>
          </a:p>
        </p:txBody>
      </p:sp>
      <p:grpSp>
        <p:nvGrpSpPr>
          <p:cNvPr id="43015" name="Group 7">
            <a:extLst>
              <a:ext uri="{FF2B5EF4-FFF2-40B4-BE49-F238E27FC236}">
                <a16:creationId xmlns:a16="http://schemas.microsoft.com/office/drawing/2014/main" id="{46E37343-5058-40EE-9067-2CF36CB1DC63}"/>
              </a:ext>
            </a:extLst>
          </p:cNvPr>
          <p:cNvGrpSpPr>
            <a:grpSpLocks/>
          </p:cNvGrpSpPr>
          <p:nvPr/>
        </p:nvGrpSpPr>
        <p:grpSpPr bwMode="auto">
          <a:xfrm>
            <a:off x="304800" y="2889251"/>
            <a:ext cx="11480800" cy="201613"/>
            <a:chOff x="144" y="1680"/>
            <a:chExt cx="5424" cy="144"/>
          </a:xfrm>
        </p:grpSpPr>
        <p:sp>
          <p:nvSpPr>
            <p:cNvPr id="43016" name="Rectangle 8">
              <a:extLst>
                <a:ext uri="{FF2B5EF4-FFF2-40B4-BE49-F238E27FC236}">
                  <a16:creationId xmlns:a16="http://schemas.microsoft.com/office/drawing/2014/main" id="{877EC99D-76E1-4465-9399-25ADD420BFFE}"/>
                </a:ext>
              </a:extLst>
            </p:cNvPr>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43017" name="Rectangle 9">
              <a:extLst>
                <a:ext uri="{FF2B5EF4-FFF2-40B4-BE49-F238E27FC236}">
                  <a16:creationId xmlns:a16="http://schemas.microsoft.com/office/drawing/2014/main" id="{691B6DF0-71F7-478D-B860-FD2E1FAC3442}"/>
                </a:ext>
              </a:extLst>
            </p:cNvPr>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43018" name="Rectangle 10">
              <a:extLst>
                <a:ext uri="{FF2B5EF4-FFF2-40B4-BE49-F238E27FC236}">
                  <a16:creationId xmlns:a16="http://schemas.microsoft.com/office/drawing/2014/main" id="{729257DF-89EE-4AF7-8017-8F4975AE8B1E}"/>
                </a:ext>
              </a:extLst>
            </p:cNvPr>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Tree>
    <p:extLst>
      <p:ext uri="{BB962C8B-B14F-4D97-AF65-F5344CB8AC3E}">
        <p14:creationId xmlns:p14="http://schemas.microsoft.com/office/powerpoint/2010/main" val="121480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5B0B3A-3B49-466B-AFF0-D1B5F651DBC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093CA4A1-50FE-4F2E-BC32-D1DD881CE77C}"/>
              </a:ext>
            </a:extLst>
          </p:cNvPr>
          <p:cNvSpPr>
            <a:spLocks noGrp="1"/>
          </p:cNvSpPr>
          <p:nvPr>
            <p:ph type="body" orient="vert" idx="1"/>
          </p:nvPr>
        </p:nvSpPr>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5BF47070-4E6A-4BE2-899B-DB3CC0373341}"/>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F3AFA499-0974-4D2A-ABE7-7379C563F424}"/>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6D7916CD-70C2-4B3F-8FEC-A0619106ED21}"/>
              </a:ext>
            </a:extLst>
          </p:cNvPr>
          <p:cNvSpPr>
            <a:spLocks noGrp="1"/>
          </p:cNvSpPr>
          <p:nvPr>
            <p:ph type="sldNum" sz="quarter" idx="12"/>
          </p:nvPr>
        </p:nvSpPr>
        <p:spPr/>
        <p:txBody>
          <a:bodyPr/>
          <a:lstStyle>
            <a:lvl1pPr>
              <a:defRPr/>
            </a:lvl1pPr>
          </a:lstStyle>
          <a:p>
            <a:fld id="{05910649-8626-4D96-B0CB-048B44C278B9}" type="slidenum">
              <a:rPr lang="hu-HU" altLang="hu-HU"/>
              <a:pPr/>
              <a:t>‹#›</a:t>
            </a:fld>
            <a:endParaRPr lang="hu-HU" altLang="hu-HU"/>
          </a:p>
        </p:txBody>
      </p:sp>
    </p:spTree>
    <p:extLst>
      <p:ext uri="{BB962C8B-B14F-4D97-AF65-F5344CB8AC3E}">
        <p14:creationId xmlns:p14="http://schemas.microsoft.com/office/powerpoint/2010/main" val="407426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5C66F52B-D9E7-43BE-A4D3-09D3EF8A41C4}"/>
              </a:ext>
            </a:extLst>
          </p:cNvPr>
          <p:cNvSpPr>
            <a:spLocks noGrp="1"/>
          </p:cNvSpPr>
          <p:nvPr>
            <p:ph type="title" orient="vert"/>
          </p:nvPr>
        </p:nvSpPr>
        <p:spPr>
          <a:xfrm>
            <a:off x="8839200" y="277813"/>
            <a:ext cx="2743200" cy="5853112"/>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1A46DA90-B749-4A2D-B7AF-BED96571A508}"/>
              </a:ext>
            </a:extLst>
          </p:cNvPr>
          <p:cNvSpPr>
            <a:spLocks noGrp="1"/>
          </p:cNvSpPr>
          <p:nvPr>
            <p:ph type="body" orient="vert" idx="1"/>
          </p:nvPr>
        </p:nvSpPr>
        <p:spPr>
          <a:xfrm>
            <a:off x="609600" y="277813"/>
            <a:ext cx="8026400" cy="5853112"/>
          </a:xfrm>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891C2159-5FFD-4733-9B74-610156B90D32}"/>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63379C09-6F61-4067-A290-7F43C0F94F19}"/>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AA82E38F-2650-40AB-B86D-83A8416369E0}"/>
              </a:ext>
            </a:extLst>
          </p:cNvPr>
          <p:cNvSpPr>
            <a:spLocks noGrp="1"/>
          </p:cNvSpPr>
          <p:nvPr>
            <p:ph type="sldNum" sz="quarter" idx="12"/>
          </p:nvPr>
        </p:nvSpPr>
        <p:spPr/>
        <p:txBody>
          <a:bodyPr/>
          <a:lstStyle>
            <a:lvl1pPr>
              <a:defRPr/>
            </a:lvl1pPr>
          </a:lstStyle>
          <a:p>
            <a:fld id="{A8B5B228-9C20-4D4E-82D4-C0099C3C46E5}" type="slidenum">
              <a:rPr lang="hu-HU" altLang="hu-HU"/>
              <a:pPr/>
              <a:t>‹#›</a:t>
            </a:fld>
            <a:endParaRPr lang="hu-HU" altLang="hu-HU"/>
          </a:p>
        </p:txBody>
      </p:sp>
    </p:spTree>
    <p:extLst>
      <p:ext uri="{BB962C8B-B14F-4D97-AF65-F5344CB8AC3E}">
        <p14:creationId xmlns:p14="http://schemas.microsoft.com/office/powerpoint/2010/main" val="22971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C223CA-56F9-43D4-83A4-37C940D32BB7}"/>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524ABB69-5ACC-49B8-9345-17E60D063A4E}"/>
              </a:ext>
            </a:extLst>
          </p:cNvPr>
          <p:cNvSpPr>
            <a:spLocks noGrp="1"/>
          </p:cNvSpPr>
          <p:nvPr>
            <p:ph idx="1"/>
          </p:nvPr>
        </p:nvSpPr>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8225ADE-AA0B-41BE-938E-3E761646E638}"/>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19440FCA-A5C3-4780-907E-26030871C974}"/>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F61FA298-FCB4-4E8D-B916-ECFC856C9D11}"/>
              </a:ext>
            </a:extLst>
          </p:cNvPr>
          <p:cNvSpPr>
            <a:spLocks noGrp="1"/>
          </p:cNvSpPr>
          <p:nvPr>
            <p:ph type="sldNum" sz="quarter" idx="12"/>
          </p:nvPr>
        </p:nvSpPr>
        <p:spPr/>
        <p:txBody>
          <a:bodyPr/>
          <a:lstStyle>
            <a:lvl1pPr>
              <a:defRPr/>
            </a:lvl1pPr>
          </a:lstStyle>
          <a:p>
            <a:fld id="{0EBF1BE7-527A-4B74-B2A4-BE1322DDD803}" type="slidenum">
              <a:rPr lang="hu-HU" altLang="hu-HU"/>
              <a:pPr/>
              <a:t>‹#›</a:t>
            </a:fld>
            <a:endParaRPr lang="hu-HU" altLang="hu-HU"/>
          </a:p>
        </p:txBody>
      </p:sp>
    </p:spTree>
    <p:extLst>
      <p:ext uri="{BB962C8B-B14F-4D97-AF65-F5344CB8AC3E}">
        <p14:creationId xmlns:p14="http://schemas.microsoft.com/office/powerpoint/2010/main" val="407236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116933-B101-4774-AC9D-0CC12D2ED7F8}"/>
              </a:ext>
            </a:extLst>
          </p:cNvPr>
          <p:cNvSpPr>
            <a:spLocks noGrp="1"/>
          </p:cNvSpPr>
          <p:nvPr>
            <p:ph type="title"/>
          </p:nvPr>
        </p:nvSpPr>
        <p:spPr>
          <a:xfrm>
            <a:off x="831851" y="1709739"/>
            <a:ext cx="10515600" cy="2852737"/>
          </a:xfrm>
        </p:spPr>
        <p:txBody>
          <a:bodyPr/>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8F84A036-F38B-4A0E-89D9-BBACADBCE06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Mintaszöveg-stílusok szerkesztése</a:t>
            </a:r>
          </a:p>
        </p:txBody>
      </p:sp>
      <p:sp>
        <p:nvSpPr>
          <p:cNvPr id="4" name="Dátum helye 3">
            <a:extLst>
              <a:ext uri="{FF2B5EF4-FFF2-40B4-BE49-F238E27FC236}">
                <a16:creationId xmlns:a16="http://schemas.microsoft.com/office/drawing/2014/main" id="{4FD8994C-6490-4FA3-AE80-8F64F83C3110}"/>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44DFF1F1-209D-4897-ABE0-C308616A2A43}"/>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D9D36AD7-9563-4CB3-803F-F5B7F0F468D9}"/>
              </a:ext>
            </a:extLst>
          </p:cNvPr>
          <p:cNvSpPr>
            <a:spLocks noGrp="1"/>
          </p:cNvSpPr>
          <p:nvPr>
            <p:ph type="sldNum" sz="quarter" idx="12"/>
          </p:nvPr>
        </p:nvSpPr>
        <p:spPr/>
        <p:txBody>
          <a:bodyPr/>
          <a:lstStyle>
            <a:lvl1pPr>
              <a:defRPr/>
            </a:lvl1pPr>
          </a:lstStyle>
          <a:p>
            <a:fld id="{28952FE4-571E-4424-8002-DF603470AE4C}" type="slidenum">
              <a:rPr lang="hu-HU" altLang="hu-HU"/>
              <a:pPr/>
              <a:t>‹#›</a:t>
            </a:fld>
            <a:endParaRPr lang="hu-HU" altLang="hu-HU"/>
          </a:p>
        </p:txBody>
      </p:sp>
    </p:spTree>
    <p:extLst>
      <p:ext uri="{BB962C8B-B14F-4D97-AF65-F5344CB8AC3E}">
        <p14:creationId xmlns:p14="http://schemas.microsoft.com/office/powerpoint/2010/main" val="292035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9707B5E-04AB-42C1-84B7-9B33887EE02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4F67203C-DDDB-49E8-AA53-560F27601B8B}"/>
              </a:ext>
            </a:extLst>
          </p:cNvPr>
          <p:cNvSpPr>
            <a:spLocks noGrp="1"/>
          </p:cNvSpPr>
          <p:nvPr>
            <p:ph sz="half" idx="1"/>
          </p:nvPr>
        </p:nvSpPr>
        <p:spPr>
          <a:xfrm>
            <a:off x="609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9C3F5E5D-9692-4EEE-89C4-A46A03606518}"/>
              </a:ext>
            </a:extLst>
          </p:cNvPr>
          <p:cNvSpPr>
            <a:spLocks noGrp="1"/>
          </p:cNvSpPr>
          <p:nvPr>
            <p:ph sz="half" idx="2"/>
          </p:nvPr>
        </p:nvSpPr>
        <p:spPr>
          <a:xfrm>
            <a:off x="6197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73A1F4E6-9177-4836-89A6-BCA176240401}"/>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43A409CA-56C6-4D55-841A-CA231F68881F}"/>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364180EF-0151-4038-BEDC-1DC779E89A52}"/>
              </a:ext>
            </a:extLst>
          </p:cNvPr>
          <p:cNvSpPr>
            <a:spLocks noGrp="1"/>
          </p:cNvSpPr>
          <p:nvPr>
            <p:ph type="sldNum" sz="quarter" idx="12"/>
          </p:nvPr>
        </p:nvSpPr>
        <p:spPr/>
        <p:txBody>
          <a:bodyPr/>
          <a:lstStyle>
            <a:lvl1pPr>
              <a:defRPr/>
            </a:lvl1pPr>
          </a:lstStyle>
          <a:p>
            <a:fld id="{9AD24D7B-20A7-42D9-891E-13511BE73317}" type="slidenum">
              <a:rPr lang="hu-HU" altLang="hu-HU"/>
              <a:pPr/>
              <a:t>‹#›</a:t>
            </a:fld>
            <a:endParaRPr lang="hu-HU" altLang="hu-HU"/>
          </a:p>
        </p:txBody>
      </p:sp>
    </p:spTree>
    <p:extLst>
      <p:ext uri="{BB962C8B-B14F-4D97-AF65-F5344CB8AC3E}">
        <p14:creationId xmlns:p14="http://schemas.microsoft.com/office/powerpoint/2010/main" val="177320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EE0BC9-12A4-4D32-B4AF-259083F9A9C0}"/>
              </a:ext>
            </a:extLst>
          </p:cNvPr>
          <p:cNvSpPr>
            <a:spLocks noGrp="1"/>
          </p:cNvSpPr>
          <p:nvPr>
            <p:ph type="title"/>
          </p:nvPr>
        </p:nvSpPr>
        <p:spPr>
          <a:xfrm>
            <a:off x="840317" y="365126"/>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0CC47485-4C42-4241-B951-92DC70E86DF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4" name="Tartalom helye 3">
            <a:extLst>
              <a:ext uri="{FF2B5EF4-FFF2-40B4-BE49-F238E27FC236}">
                <a16:creationId xmlns:a16="http://schemas.microsoft.com/office/drawing/2014/main" id="{DD9D9591-6BBB-4C37-9A43-1D273CD9ECB2}"/>
              </a:ext>
            </a:extLst>
          </p:cNvPr>
          <p:cNvSpPr>
            <a:spLocks noGrp="1"/>
          </p:cNvSpPr>
          <p:nvPr>
            <p:ph sz="half" idx="2"/>
          </p:nvPr>
        </p:nvSpPr>
        <p:spPr>
          <a:xfrm>
            <a:off x="840318" y="2505075"/>
            <a:ext cx="5158316"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E6586CB2-DCEA-457C-A434-26F827D5518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6" name="Tartalom helye 5">
            <a:extLst>
              <a:ext uri="{FF2B5EF4-FFF2-40B4-BE49-F238E27FC236}">
                <a16:creationId xmlns:a16="http://schemas.microsoft.com/office/drawing/2014/main" id="{24E82B4A-16F8-4FBA-B30B-C99785212BE3}"/>
              </a:ext>
            </a:extLst>
          </p:cNvPr>
          <p:cNvSpPr>
            <a:spLocks noGrp="1"/>
          </p:cNvSpPr>
          <p:nvPr>
            <p:ph sz="quarter" idx="4"/>
          </p:nvPr>
        </p:nvSpPr>
        <p:spPr>
          <a:xfrm>
            <a:off x="6172200" y="2505075"/>
            <a:ext cx="5183717"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02377848-34C6-4568-81C1-47E701E410F4}"/>
              </a:ext>
            </a:extLst>
          </p:cNvPr>
          <p:cNvSpPr>
            <a:spLocks noGrp="1"/>
          </p:cNvSpPr>
          <p:nvPr>
            <p:ph type="dt" sz="half" idx="10"/>
          </p:nvPr>
        </p:nvSpPr>
        <p:spPr/>
        <p:txBody>
          <a:bodyPr/>
          <a:lstStyle>
            <a:lvl1pPr>
              <a:defRPr/>
            </a:lvl1pPr>
          </a:lstStyle>
          <a:p>
            <a:endParaRPr lang="hu-HU" altLang="hu-HU"/>
          </a:p>
        </p:txBody>
      </p:sp>
      <p:sp>
        <p:nvSpPr>
          <p:cNvPr id="8" name="Élőláb helye 7">
            <a:extLst>
              <a:ext uri="{FF2B5EF4-FFF2-40B4-BE49-F238E27FC236}">
                <a16:creationId xmlns:a16="http://schemas.microsoft.com/office/drawing/2014/main" id="{F584B3E8-F117-49E4-9FA8-FB59F6A65D30}"/>
              </a:ext>
            </a:extLst>
          </p:cNvPr>
          <p:cNvSpPr>
            <a:spLocks noGrp="1"/>
          </p:cNvSpPr>
          <p:nvPr>
            <p:ph type="ftr" sz="quarter" idx="11"/>
          </p:nvPr>
        </p:nvSpPr>
        <p:spPr/>
        <p:txBody>
          <a:bodyPr/>
          <a:lstStyle>
            <a:lvl1pPr>
              <a:defRPr/>
            </a:lvl1pPr>
          </a:lstStyle>
          <a:p>
            <a:endParaRPr lang="hu-HU" altLang="hu-HU"/>
          </a:p>
        </p:txBody>
      </p:sp>
      <p:sp>
        <p:nvSpPr>
          <p:cNvPr id="9" name="Dia számának helye 8">
            <a:extLst>
              <a:ext uri="{FF2B5EF4-FFF2-40B4-BE49-F238E27FC236}">
                <a16:creationId xmlns:a16="http://schemas.microsoft.com/office/drawing/2014/main" id="{362E455B-F12D-4D34-B256-18F6EA2E77D7}"/>
              </a:ext>
            </a:extLst>
          </p:cNvPr>
          <p:cNvSpPr>
            <a:spLocks noGrp="1"/>
          </p:cNvSpPr>
          <p:nvPr>
            <p:ph type="sldNum" sz="quarter" idx="12"/>
          </p:nvPr>
        </p:nvSpPr>
        <p:spPr/>
        <p:txBody>
          <a:bodyPr/>
          <a:lstStyle>
            <a:lvl1pPr>
              <a:defRPr/>
            </a:lvl1pPr>
          </a:lstStyle>
          <a:p>
            <a:fld id="{E494B57C-585F-45FB-86E0-155078E74FED}" type="slidenum">
              <a:rPr lang="hu-HU" altLang="hu-HU"/>
              <a:pPr/>
              <a:t>‹#›</a:t>
            </a:fld>
            <a:endParaRPr lang="hu-HU" altLang="hu-HU"/>
          </a:p>
        </p:txBody>
      </p:sp>
    </p:spTree>
    <p:extLst>
      <p:ext uri="{BB962C8B-B14F-4D97-AF65-F5344CB8AC3E}">
        <p14:creationId xmlns:p14="http://schemas.microsoft.com/office/powerpoint/2010/main" val="307105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BE2264-32C8-483A-88F7-92BF4039627A}"/>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D2DF17D9-D24C-4528-8E98-D60729CD2699}"/>
              </a:ext>
            </a:extLst>
          </p:cNvPr>
          <p:cNvSpPr>
            <a:spLocks noGrp="1"/>
          </p:cNvSpPr>
          <p:nvPr>
            <p:ph type="dt" sz="half" idx="10"/>
          </p:nvPr>
        </p:nvSpPr>
        <p:spPr/>
        <p:txBody>
          <a:bodyPr/>
          <a:lstStyle>
            <a:lvl1pPr>
              <a:defRPr/>
            </a:lvl1pPr>
          </a:lstStyle>
          <a:p>
            <a:endParaRPr lang="hu-HU" altLang="hu-HU"/>
          </a:p>
        </p:txBody>
      </p:sp>
      <p:sp>
        <p:nvSpPr>
          <p:cNvPr id="4" name="Élőláb helye 3">
            <a:extLst>
              <a:ext uri="{FF2B5EF4-FFF2-40B4-BE49-F238E27FC236}">
                <a16:creationId xmlns:a16="http://schemas.microsoft.com/office/drawing/2014/main" id="{46F55927-385F-467E-8A3C-8066DD04865F}"/>
              </a:ext>
            </a:extLst>
          </p:cNvPr>
          <p:cNvSpPr>
            <a:spLocks noGrp="1"/>
          </p:cNvSpPr>
          <p:nvPr>
            <p:ph type="ftr" sz="quarter" idx="11"/>
          </p:nvPr>
        </p:nvSpPr>
        <p:spPr/>
        <p:txBody>
          <a:bodyPr/>
          <a:lstStyle>
            <a:lvl1pPr>
              <a:defRPr/>
            </a:lvl1pPr>
          </a:lstStyle>
          <a:p>
            <a:endParaRPr lang="hu-HU" altLang="hu-HU"/>
          </a:p>
        </p:txBody>
      </p:sp>
      <p:sp>
        <p:nvSpPr>
          <p:cNvPr id="5" name="Dia számának helye 4">
            <a:extLst>
              <a:ext uri="{FF2B5EF4-FFF2-40B4-BE49-F238E27FC236}">
                <a16:creationId xmlns:a16="http://schemas.microsoft.com/office/drawing/2014/main" id="{6CD8B05B-AF49-4500-B666-B74A790BA42A}"/>
              </a:ext>
            </a:extLst>
          </p:cNvPr>
          <p:cNvSpPr>
            <a:spLocks noGrp="1"/>
          </p:cNvSpPr>
          <p:nvPr>
            <p:ph type="sldNum" sz="quarter" idx="12"/>
          </p:nvPr>
        </p:nvSpPr>
        <p:spPr/>
        <p:txBody>
          <a:bodyPr/>
          <a:lstStyle>
            <a:lvl1pPr>
              <a:defRPr/>
            </a:lvl1pPr>
          </a:lstStyle>
          <a:p>
            <a:fld id="{70106775-4106-4A30-98FA-A3D5C6A38312}" type="slidenum">
              <a:rPr lang="hu-HU" altLang="hu-HU"/>
              <a:pPr/>
              <a:t>‹#›</a:t>
            </a:fld>
            <a:endParaRPr lang="hu-HU" altLang="hu-HU"/>
          </a:p>
        </p:txBody>
      </p:sp>
    </p:spTree>
    <p:extLst>
      <p:ext uri="{BB962C8B-B14F-4D97-AF65-F5344CB8AC3E}">
        <p14:creationId xmlns:p14="http://schemas.microsoft.com/office/powerpoint/2010/main" val="324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C09B4793-F066-49EE-9D97-4C2C7F09EE73}"/>
              </a:ext>
            </a:extLst>
          </p:cNvPr>
          <p:cNvSpPr>
            <a:spLocks noGrp="1"/>
          </p:cNvSpPr>
          <p:nvPr>
            <p:ph type="dt" sz="half" idx="10"/>
          </p:nvPr>
        </p:nvSpPr>
        <p:spPr/>
        <p:txBody>
          <a:bodyPr/>
          <a:lstStyle>
            <a:lvl1pPr>
              <a:defRPr/>
            </a:lvl1pPr>
          </a:lstStyle>
          <a:p>
            <a:endParaRPr lang="hu-HU" altLang="hu-HU"/>
          </a:p>
        </p:txBody>
      </p:sp>
      <p:sp>
        <p:nvSpPr>
          <p:cNvPr id="3" name="Élőláb helye 2">
            <a:extLst>
              <a:ext uri="{FF2B5EF4-FFF2-40B4-BE49-F238E27FC236}">
                <a16:creationId xmlns:a16="http://schemas.microsoft.com/office/drawing/2014/main" id="{6C85EA2F-5C24-4D21-9E64-D9B6BA6ACF2D}"/>
              </a:ext>
            </a:extLst>
          </p:cNvPr>
          <p:cNvSpPr>
            <a:spLocks noGrp="1"/>
          </p:cNvSpPr>
          <p:nvPr>
            <p:ph type="ftr" sz="quarter" idx="11"/>
          </p:nvPr>
        </p:nvSpPr>
        <p:spPr/>
        <p:txBody>
          <a:bodyPr/>
          <a:lstStyle>
            <a:lvl1pPr>
              <a:defRPr/>
            </a:lvl1pPr>
          </a:lstStyle>
          <a:p>
            <a:endParaRPr lang="hu-HU" altLang="hu-HU"/>
          </a:p>
        </p:txBody>
      </p:sp>
      <p:sp>
        <p:nvSpPr>
          <p:cNvPr id="4" name="Dia számának helye 3">
            <a:extLst>
              <a:ext uri="{FF2B5EF4-FFF2-40B4-BE49-F238E27FC236}">
                <a16:creationId xmlns:a16="http://schemas.microsoft.com/office/drawing/2014/main" id="{BC6F540B-1978-4AFB-9F7A-E071F36451B2}"/>
              </a:ext>
            </a:extLst>
          </p:cNvPr>
          <p:cNvSpPr>
            <a:spLocks noGrp="1"/>
          </p:cNvSpPr>
          <p:nvPr>
            <p:ph type="sldNum" sz="quarter" idx="12"/>
          </p:nvPr>
        </p:nvSpPr>
        <p:spPr/>
        <p:txBody>
          <a:bodyPr/>
          <a:lstStyle>
            <a:lvl1pPr>
              <a:defRPr/>
            </a:lvl1pPr>
          </a:lstStyle>
          <a:p>
            <a:fld id="{2FFF41FA-C30D-4765-A9CD-3FCF1E6490B6}" type="slidenum">
              <a:rPr lang="hu-HU" altLang="hu-HU"/>
              <a:pPr/>
              <a:t>‹#›</a:t>
            </a:fld>
            <a:endParaRPr lang="hu-HU" altLang="hu-HU"/>
          </a:p>
        </p:txBody>
      </p:sp>
    </p:spTree>
    <p:extLst>
      <p:ext uri="{BB962C8B-B14F-4D97-AF65-F5344CB8AC3E}">
        <p14:creationId xmlns:p14="http://schemas.microsoft.com/office/powerpoint/2010/main" val="266656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FDF5DE-A571-4168-AB34-1E10A4B1F7FA}"/>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B7B9B0C-3585-42D9-9029-ED48D8E5ED8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791C2A3D-118D-4A8E-AC05-7F36932B5A4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3A793ABE-F8CC-420F-8519-9484CFCE4E27}"/>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5C66512E-4F12-4E10-AE6A-1633D83FAACA}"/>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250ABE93-CA9C-4933-87F8-41A96F8341F9}"/>
              </a:ext>
            </a:extLst>
          </p:cNvPr>
          <p:cNvSpPr>
            <a:spLocks noGrp="1"/>
          </p:cNvSpPr>
          <p:nvPr>
            <p:ph type="sldNum" sz="quarter" idx="12"/>
          </p:nvPr>
        </p:nvSpPr>
        <p:spPr/>
        <p:txBody>
          <a:bodyPr/>
          <a:lstStyle>
            <a:lvl1pPr>
              <a:defRPr/>
            </a:lvl1pPr>
          </a:lstStyle>
          <a:p>
            <a:fld id="{F3CB65F0-F461-4642-ADB9-AF001D6E4A9B}" type="slidenum">
              <a:rPr lang="hu-HU" altLang="hu-HU"/>
              <a:pPr/>
              <a:t>‹#›</a:t>
            </a:fld>
            <a:endParaRPr lang="hu-HU" altLang="hu-HU"/>
          </a:p>
        </p:txBody>
      </p:sp>
    </p:spTree>
    <p:extLst>
      <p:ext uri="{BB962C8B-B14F-4D97-AF65-F5344CB8AC3E}">
        <p14:creationId xmlns:p14="http://schemas.microsoft.com/office/powerpoint/2010/main" val="297791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D5A99C-0C30-41FD-BB80-5DF2189377C3}"/>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D54032D3-FDC5-4F9D-BE21-D98E1E20F230}"/>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B93C70E1-67FE-452E-8DF3-13C4C4C529E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AFBADF03-BFC0-4EF0-BC81-27725D544A4E}"/>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B4E1C167-9945-4592-824D-F14F020C2CD7}"/>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3F65BFB6-10C4-4479-B0F2-CB8702724199}"/>
              </a:ext>
            </a:extLst>
          </p:cNvPr>
          <p:cNvSpPr>
            <a:spLocks noGrp="1"/>
          </p:cNvSpPr>
          <p:nvPr>
            <p:ph type="sldNum" sz="quarter" idx="12"/>
          </p:nvPr>
        </p:nvSpPr>
        <p:spPr/>
        <p:txBody>
          <a:bodyPr/>
          <a:lstStyle>
            <a:lvl1pPr>
              <a:defRPr/>
            </a:lvl1pPr>
          </a:lstStyle>
          <a:p>
            <a:fld id="{16E67C7E-9B5F-43F6-9841-A492F572689A}" type="slidenum">
              <a:rPr lang="hu-HU" altLang="hu-HU"/>
              <a:pPr/>
              <a:t>‹#›</a:t>
            </a:fld>
            <a:endParaRPr lang="hu-HU" altLang="hu-HU"/>
          </a:p>
        </p:txBody>
      </p:sp>
    </p:spTree>
    <p:extLst>
      <p:ext uri="{BB962C8B-B14F-4D97-AF65-F5344CB8AC3E}">
        <p14:creationId xmlns:p14="http://schemas.microsoft.com/office/powerpoint/2010/main" val="215726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8A2513B-FD09-45AF-8549-43F83D7A5686}"/>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u-HU" altLang="hu-HU"/>
              <a:t>Mintacím szerkesztése</a:t>
            </a:r>
          </a:p>
        </p:txBody>
      </p:sp>
      <p:sp>
        <p:nvSpPr>
          <p:cNvPr id="41987" name="Rectangle 3">
            <a:extLst>
              <a:ext uri="{FF2B5EF4-FFF2-40B4-BE49-F238E27FC236}">
                <a16:creationId xmlns:a16="http://schemas.microsoft.com/office/drawing/2014/main" id="{8AAA15A6-B3E4-481D-97F3-786F9585B00E}"/>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1988" name="Rectangle 4">
            <a:extLst>
              <a:ext uri="{FF2B5EF4-FFF2-40B4-BE49-F238E27FC236}">
                <a16:creationId xmlns:a16="http://schemas.microsoft.com/office/drawing/2014/main" id="{7B956821-0678-4656-A84B-98F349F47927}"/>
              </a:ext>
            </a:extLst>
          </p:cNvPr>
          <p:cNvSpPr>
            <a:spLocks noGrp="1" noChangeArrowheads="1"/>
          </p:cNvSpPr>
          <p:nvPr>
            <p:ph type="dt" sz="half" idx="2"/>
          </p:nvPr>
        </p:nvSpPr>
        <p:spPr bwMode="auto">
          <a:xfrm>
            <a:off x="8591551" y="623728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hu-HU" altLang="hu-HU"/>
          </a:p>
        </p:txBody>
      </p:sp>
      <p:sp>
        <p:nvSpPr>
          <p:cNvPr id="41989" name="Rectangle 5">
            <a:extLst>
              <a:ext uri="{FF2B5EF4-FFF2-40B4-BE49-F238E27FC236}">
                <a16:creationId xmlns:a16="http://schemas.microsoft.com/office/drawing/2014/main" id="{38C7AD37-4990-494A-86DC-BB255A47DDD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hu-HU" altLang="hu-HU"/>
          </a:p>
        </p:txBody>
      </p:sp>
      <p:sp>
        <p:nvSpPr>
          <p:cNvPr id="41991" name="Rectangle 7">
            <a:extLst>
              <a:ext uri="{FF2B5EF4-FFF2-40B4-BE49-F238E27FC236}">
                <a16:creationId xmlns:a16="http://schemas.microsoft.com/office/drawing/2014/main" id="{37B597AA-0DE1-49AA-95DC-23EE7A62258C}"/>
              </a:ext>
            </a:extLst>
          </p:cNvPr>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hu-HU" altLang="hu-HU" sz="2400">
              <a:latin typeface="Times New Roman" panose="02020603050405020304" pitchFamily="18" charset="0"/>
            </a:endParaRPr>
          </a:p>
        </p:txBody>
      </p:sp>
      <p:sp>
        <p:nvSpPr>
          <p:cNvPr id="41992" name="Line 8">
            <a:extLst>
              <a:ext uri="{FF2B5EF4-FFF2-40B4-BE49-F238E27FC236}">
                <a16:creationId xmlns:a16="http://schemas.microsoft.com/office/drawing/2014/main" id="{513E01A7-13F1-4A35-B020-76DAF51C9732}"/>
              </a:ext>
            </a:extLst>
          </p:cNvPr>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41993" name="Rectangle 9">
            <a:extLst>
              <a:ext uri="{FF2B5EF4-FFF2-40B4-BE49-F238E27FC236}">
                <a16:creationId xmlns:a16="http://schemas.microsoft.com/office/drawing/2014/main" id="{255A8773-0A6A-4B75-B609-2789A648C747}"/>
              </a:ext>
            </a:extLst>
          </p:cNvPr>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hu-HU" altLang="hu-HU" sz="2400">
              <a:latin typeface="Times New Roman" panose="02020603050405020304" pitchFamily="18" charset="0"/>
            </a:endParaRPr>
          </a:p>
        </p:txBody>
      </p:sp>
      <p:sp>
        <p:nvSpPr>
          <p:cNvPr id="41994" name="Rectangle 10">
            <a:extLst>
              <a:ext uri="{FF2B5EF4-FFF2-40B4-BE49-F238E27FC236}">
                <a16:creationId xmlns:a16="http://schemas.microsoft.com/office/drawing/2014/main" id="{7D838C4A-588B-4F6A-8FFD-096DF213E9CF}"/>
              </a:ext>
            </a:extLst>
          </p:cNvPr>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hu-HU" altLang="hu-HU" sz="2400">
              <a:latin typeface="Times New Roman" panose="02020603050405020304" pitchFamily="18" charset="0"/>
            </a:endParaRPr>
          </a:p>
        </p:txBody>
      </p:sp>
      <p:sp>
        <p:nvSpPr>
          <p:cNvPr id="41995" name="Rectangle 11">
            <a:extLst>
              <a:ext uri="{FF2B5EF4-FFF2-40B4-BE49-F238E27FC236}">
                <a16:creationId xmlns:a16="http://schemas.microsoft.com/office/drawing/2014/main" id="{F182D3F0-EFF1-47B7-880F-EC224906489E}"/>
              </a:ext>
            </a:extLst>
          </p:cNvPr>
          <p:cNvSpPr>
            <a:spLocks noGrp="1" noChangeArrowheads="1"/>
          </p:cNvSpPr>
          <p:nvPr>
            <p:ph type="sldNum" sz="quarter" idx="4"/>
          </p:nvPr>
        </p:nvSpPr>
        <p:spPr bwMode="auto">
          <a:xfrm>
            <a:off x="0" y="6597650"/>
            <a:ext cx="355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ctr">
              <a:defRPr sz="1000" b="1">
                <a:latin typeface="+mn-lt"/>
              </a:defRPr>
            </a:lvl1pPr>
          </a:lstStyle>
          <a:p>
            <a:fld id="{89C58065-A34E-4A3A-9654-E07E97B79244}" type="slidenum">
              <a:rPr lang="hu-HU" altLang="hu-HU"/>
              <a:pPr/>
              <a:t>‹#›</a:t>
            </a:fld>
            <a:endParaRPr lang="hu-HU" altLang="hu-HU"/>
          </a:p>
        </p:txBody>
      </p:sp>
    </p:spTree>
    <p:extLst>
      <p:ext uri="{BB962C8B-B14F-4D97-AF65-F5344CB8AC3E}">
        <p14:creationId xmlns:p14="http://schemas.microsoft.com/office/powerpoint/2010/main" val="1153269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fontAlgn="base">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szk.h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ebenact.rhizom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mekosztaly.oszk.hu/mia/" TargetMode="External"/><Relationship Id="rId1" Type="http://schemas.openxmlformats.org/officeDocument/2006/relationships/slideLayout" Target="../slideLayouts/slideLayout2.xml"/><Relationship Id="rId4" Type="http://schemas.openxmlformats.org/officeDocument/2006/relationships/hyperlink" Target="http://mekosztaly.oszk.hu/mi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mekosztaly.oszk.hu/mia/404_workshop.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w3schools.com/downloadwww.htm" TargetMode="External"/><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boingboing.net/2017/07/27/link-rot-only-half-of-the-lin.html"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lil.law.harvard.edu/blog/2017/07/21/a-million-squandered-the-million-dollar-homepage-as-a-decaying-digital-artifac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eb.archive.org/"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mekosztaly.oszk.hu/miawik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eb.archiv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dpconline.org/blog/idpd/losing-the-battle-to-archive-the-web" TargetMode="External"/><Relationship Id="rId1" Type="http://schemas.openxmlformats.org/officeDocument/2006/relationships/slideLayout" Target="../slideLayouts/slideLayout2.xml"/><Relationship Id="rId4" Type="http://schemas.openxmlformats.org/officeDocument/2006/relationships/hyperlink" Target="http://dpconline.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pure.au.dk/portal/"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pandora.nla.gov.au/"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nationalarchives.gov.uk/webarchiv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7F0CF58-CA11-42A0-8D22-7FA587A103BC}"/>
              </a:ext>
            </a:extLst>
          </p:cNvPr>
          <p:cNvSpPr>
            <a:spLocks noGrp="1" noChangeArrowheads="1"/>
          </p:cNvSpPr>
          <p:nvPr>
            <p:ph type="ctrTitle"/>
          </p:nvPr>
        </p:nvSpPr>
        <p:spPr>
          <a:xfrm>
            <a:off x="1649414" y="3489892"/>
            <a:ext cx="9373720" cy="1123384"/>
          </a:xfrm>
          <a:noFill/>
        </p:spPr>
        <p:txBody>
          <a:bodyPr wrap="square">
            <a:spAutoFit/>
          </a:bodyPr>
          <a:lstStyle/>
          <a:p>
            <a:r>
              <a:rPr lang="hu-HU" altLang="hu-HU" sz="3500" b="1" dirty="0">
                <a:solidFill>
                  <a:srgbClr val="4A4800"/>
                </a:solidFill>
                <a:effectLst>
                  <a:outerShdw blurRad="38100" dist="38100" dir="2700000" algn="tl">
                    <a:srgbClr val="C0C0C0"/>
                  </a:outerShdw>
                </a:effectLst>
              </a:rPr>
              <a:t>Web </a:t>
            </a:r>
            <a:r>
              <a:rPr lang="hu-HU" altLang="hu-HU" sz="3500" b="1" dirty="0" err="1">
                <a:solidFill>
                  <a:srgbClr val="4A4800"/>
                </a:solidFill>
                <a:effectLst>
                  <a:outerShdw blurRad="38100" dist="38100" dir="2700000" algn="tl">
                    <a:srgbClr val="C0C0C0"/>
                  </a:outerShdw>
                </a:effectLst>
              </a:rPr>
              <a:t>museum</a:t>
            </a:r>
            <a:r>
              <a:rPr lang="hu-HU" altLang="hu-HU" sz="3500" b="1" dirty="0">
                <a:solidFill>
                  <a:srgbClr val="4A4800"/>
                </a:solidFill>
                <a:effectLst>
                  <a:outerShdw blurRad="38100" dist="38100" dir="2700000" algn="tl">
                    <a:srgbClr val="C0C0C0"/>
                  </a:outerShdw>
                </a:effectLst>
              </a:rPr>
              <a:t>, web </a:t>
            </a:r>
            <a:r>
              <a:rPr lang="hu-HU" altLang="hu-HU" sz="3500" b="1" dirty="0" err="1">
                <a:solidFill>
                  <a:srgbClr val="4A4800"/>
                </a:solidFill>
                <a:effectLst>
                  <a:outerShdw blurRad="38100" dist="38100" dir="2700000" algn="tl">
                    <a:srgbClr val="C0C0C0"/>
                  </a:outerShdw>
                </a:effectLst>
              </a:rPr>
              <a:t>library</a:t>
            </a:r>
            <a:r>
              <a:rPr lang="hu-HU" altLang="hu-HU" sz="3500" b="1" dirty="0">
                <a:solidFill>
                  <a:srgbClr val="4A4800"/>
                </a:solidFill>
                <a:effectLst>
                  <a:outerShdw blurRad="38100" dist="38100" dir="2700000" algn="tl">
                    <a:srgbClr val="C0C0C0"/>
                  </a:outerShdw>
                </a:effectLst>
              </a:rPr>
              <a:t>, web </a:t>
            </a:r>
            <a:r>
              <a:rPr lang="hu-HU" altLang="hu-HU" sz="3500" b="1" dirty="0" err="1">
                <a:solidFill>
                  <a:srgbClr val="4A4800"/>
                </a:solidFill>
                <a:effectLst>
                  <a:outerShdw blurRad="38100" dist="38100" dir="2700000" algn="tl">
                    <a:srgbClr val="C0C0C0"/>
                  </a:outerShdw>
                </a:effectLst>
              </a:rPr>
              <a:t>archive</a:t>
            </a:r>
            <a:br>
              <a:rPr lang="hu-HU" altLang="hu-HU" sz="3500" dirty="0">
                <a:solidFill>
                  <a:srgbClr val="4A4800"/>
                </a:solidFill>
              </a:rPr>
            </a:br>
            <a:br>
              <a:rPr lang="hu-HU" altLang="hu-HU" sz="700" dirty="0">
                <a:solidFill>
                  <a:srgbClr val="4A4800"/>
                </a:solidFill>
              </a:rPr>
            </a:br>
            <a:r>
              <a:rPr lang="hu-HU" altLang="hu-HU" sz="2500" dirty="0">
                <a:solidFill>
                  <a:srgbClr val="4A4800"/>
                </a:solidFill>
              </a:rPr>
              <a:t>The </a:t>
            </a:r>
            <a:r>
              <a:rPr lang="hu-HU" altLang="hu-HU" sz="2500" dirty="0" err="1">
                <a:solidFill>
                  <a:srgbClr val="4A4800"/>
                </a:solidFill>
              </a:rPr>
              <a:t>responsibility</a:t>
            </a:r>
            <a:r>
              <a:rPr lang="hu-HU" altLang="hu-HU" sz="2500" dirty="0">
                <a:solidFill>
                  <a:srgbClr val="4A4800"/>
                </a:solidFill>
              </a:rPr>
              <a:t> of </a:t>
            </a:r>
            <a:r>
              <a:rPr lang="hu-HU" altLang="hu-HU" sz="2500" dirty="0" err="1">
                <a:solidFill>
                  <a:srgbClr val="4A4800"/>
                </a:solidFill>
              </a:rPr>
              <a:t>public</a:t>
            </a:r>
            <a:r>
              <a:rPr lang="hu-HU" altLang="hu-HU" sz="2500" dirty="0">
                <a:solidFill>
                  <a:srgbClr val="4A4800"/>
                </a:solidFill>
              </a:rPr>
              <a:t> </a:t>
            </a:r>
            <a:r>
              <a:rPr lang="hu-HU" altLang="hu-HU" sz="2500" dirty="0" err="1">
                <a:solidFill>
                  <a:srgbClr val="4A4800"/>
                </a:solidFill>
              </a:rPr>
              <a:t>collections</a:t>
            </a:r>
            <a:r>
              <a:rPr lang="hu-HU" altLang="hu-HU" sz="2500" dirty="0">
                <a:solidFill>
                  <a:srgbClr val="4A4800"/>
                </a:solidFill>
              </a:rPr>
              <a:t> </a:t>
            </a:r>
            <a:r>
              <a:rPr lang="hu-HU" altLang="hu-HU" sz="2500" dirty="0" err="1">
                <a:solidFill>
                  <a:srgbClr val="4A4800"/>
                </a:solidFill>
              </a:rPr>
              <a:t>to</a:t>
            </a:r>
            <a:r>
              <a:rPr lang="hu-HU" altLang="hu-HU" sz="2500" dirty="0">
                <a:solidFill>
                  <a:srgbClr val="4A4800"/>
                </a:solidFill>
              </a:rPr>
              <a:t> </a:t>
            </a:r>
            <a:r>
              <a:rPr lang="hu-HU" altLang="hu-HU" sz="2500" dirty="0" err="1">
                <a:solidFill>
                  <a:srgbClr val="4A4800"/>
                </a:solidFill>
              </a:rPr>
              <a:t>preserve</a:t>
            </a:r>
            <a:r>
              <a:rPr lang="hu-HU" altLang="hu-HU" sz="2500" dirty="0">
                <a:solidFill>
                  <a:srgbClr val="4A4800"/>
                </a:solidFill>
              </a:rPr>
              <a:t> </a:t>
            </a:r>
            <a:r>
              <a:rPr lang="hu-HU" altLang="hu-HU" sz="2500" dirty="0" err="1">
                <a:solidFill>
                  <a:srgbClr val="4A4800"/>
                </a:solidFill>
              </a:rPr>
              <a:t>digital</a:t>
            </a:r>
            <a:r>
              <a:rPr lang="hu-HU" altLang="hu-HU" sz="2500" dirty="0">
                <a:solidFill>
                  <a:srgbClr val="4A4800"/>
                </a:solidFill>
              </a:rPr>
              <a:t> </a:t>
            </a:r>
            <a:r>
              <a:rPr lang="hu-HU" altLang="hu-HU" sz="2500" dirty="0" err="1">
                <a:solidFill>
                  <a:srgbClr val="4A4800"/>
                </a:solidFill>
              </a:rPr>
              <a:t>culture</a:t>
            </a:r>
            <a:endParaRPr lang="hu-HU" altLang="hu-HU" sz="2500" dirty="0">
              <a:solidFill>
                <a:srgbClr val="4A4800"/>
              </a:solidFill>
            </a:endParaRPr>
          </a:p>
        </p:txBody>
      </p:sp>
      <p:sp>
        <p:nvSpPr>
          <p:cNvPr id="2051" name="Rectangle 3">
            <a:extLst>
              <a:ext uri="{FF2B5EF4-FFF2-40B4-BE49-F238E27FC236}">
                <a16:creationId xmlns:a16="http://schemas.microsoft.com/office/drawing/2014/main" id="{6ACCDEA4-0BAF-48C6-B182-177414EB8F98}"/>
              </a:ext>
            </a:extLst>
          </p:cNvPr>
          <p:cNvSpPr>
            <a:spLocks noGrp="1" noChangeArrowheads="1"/>
          </p:cNvSpPr>
          <p:nvPr>
            <p:ph type="subTitle" idx="1"/>
          </p:nvPr>
        </p:nvSpPr>
        <p:spPr>
          <a:xfrm>
            <a:off x="2532064" y="1593851"/>
            <a:ext cx="7127875" cy="1006475"/>
          </a:xfrm>
          <a:noFill/>
        </p:spPr>
        <p:txBody>
          <a:bodyPr>
            <a:spAutoFit/>
          </a:bodyPr>
          <a:lstStyle/>
          <a:p>
            <a:r>
              <a:rPr lang="hu-HU" altLang="hu-HU" b="1" dirty="0">
                <a:solidFill>
                  <a:srgbClr val="4A4800"/>
                </a:solidFill>
              </a:rPr>
              <a:t>László Drótos – Márton Németh</a:t>
            </a:r>
          </a:p>
          <a:p>
            <a:r>
              <a:rPr lang="hu-HU" altLang="hu-HU" sz="2500" dirty="0">
                <a:solidFill>
                  <a:srgbClr val="4A4800"/>
                </a:solidFill>
              </a:rPr>
              <a:t>(National Széchényi Library, Hungary)</a:t>
            </a:r>
          </a:p>
        </p:txBody>
      </p:sp>
      <p:pic>
        <p:nvPicPr>
          <p:cNvPr id="2052" name="Picture 4">
            <a:hlinkClick r:id="rId2"/>
            <a:extLst>
              <a:ext uri="{FF2B5EF4-FFF2-40B4-BE49-F238E27FC236}">
                <a16:creationId xmlns:a16="http://schemas.microsoft.com/office/drawing/2014/main" id="{46325FF3-C4A0-4B7B-A6F7-40B53ED5D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464" y="84138"/>
            <a:ext cx="27717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Text Box 5">
            <a:extLst>
              <a:ext uri="{FF2B5EF4-FFF2-40B4-BE49-F238E27FC236}">
                <a16:creationId xmlns:a16="http://schemas.microsoft.com/office/drawing/2014/main" id="{B59B1F32-CD78-48C0-96EF-780A217D097C}"/>
              </a:ext>
            </a:extLst>
          </p:cNvPr>
          <p:cNvSpPr txBox="1">
            <a:spLocks noChangeArrowheads="1"/>
          </p:cNvSpPr>
          <p:nvPr/>
        </p:nvSpPr>
        <p:spPr bwMode="auto">
          <a:xfrm>
            <a:off x="2063751" y="5157789"/>
            <a:ext cx="82089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hu-HU" altLang="hu-HU" sz="2400" dirty="0" err="1">
                <a:solidFill>
                  <a:srgbClr val="663300"/>
                </a:solidFill>
                <a:latin typeface="Garamond" panose="02020404030301010803" pitchFamily="18" charset="0"/>
                <a:cs typeface="Arial" panose="020B0604020202020204" pitchFamily="34" charset="0"/>
              </a:rPr>
              <a:t>Bobcatsss</a:t>
            </a:r>
            <a:r>
              <a:rPr lang="hu-HU" altLang="hu-HU" sz="2400" dirty="0">
                <a:solidFill>
                  <a:srgbClr val="663300"/>
                </a:solidFill>
                <a:latin typeface="Garamond" panose="02020404030301010803" pitchFamily="18" charset="0"/>
                <a:cs typeface="Arial" panose="020B0604020202020204" pitchFamily="34" charset="0"/>
              </a:rPr>
              <a:t> 2018 </a:t>
            </a:r>
            <a:r>
              <a:rPr lang="hu-HU" altLang="hu-HU" sz="2400" dirty="0" err="1">
                <a:solidFill>
                  <a:srgbClr val="663300"/>
                </a:solidFill>
                <a:latin typeface="Garamond" panose="02020404030301010803" pitchFamily="18" charset="0"/>
                <a:cs typeface="Arial" panose="020B0604020202020204" pitchFamily="34" charset="0"/>
              </a:rPr>
              <a:t>conference</a:t>
            </a:r>
            <a:r>
              <a:rPr lang="hu-HU" altLang="hu-HU" sz="2400" dirty="0">
                <a:solidFill>
                  <a:srgbClr val="663300"/>
                </a:solidFill>
                <a:latin typeface="Garamond" panose="02020404030301010803" pitchFamily="18" charset="0"/>
                <a:cs typeface="Arial" panose="020B0604020202020204" pitchFamily="34" charset="0"/>
              </a:rPr>
              <a:t> Riga</a:t>
            </a:r>
            <a:br>
              <a:rPr lang="hu-HU" altLang="hu-HU" sz="2400" dirty="0">
                <a:solidFill>
                  <a:srgbClr val="663300"/>
                </a:solidFill>
                <a:latin typeface="Garamond" panose="02020404030301010803" pitchFamily="18" charset="0"/>
                <a:cs typeface="Arial" panose="020B0604020202020204" pitchFamily="34" charset="0"/>
              </a:rPr>
            </a:br>
            <a:r>
              <a:rPr lang="hu-HU" altLang="hu-HU" sz="2400" dirty="0">
                <a:solidFill>
                  <a:srgbClr val="663300"/>
                </a:solidFill>
                <a:latin typeface="Garamond" panose="02020404030301010803" pitchFamily="18" charset="0"/>
                <a:cs typeface="Arial" panose="020B0604020202020204" pitchFamily="34" charset="0"/>
              </a:rPr>
              <a:t>26 </a:t>
            </a:r>
            <a:r>
              <a:rPr lang="hu-HU" altLang="hu-HU" sz="2400" dirty="0" err="1">
                <a:solidFill>
                  <a:srgbClr val="663300"/>
                </a:solidFill>
                <a:latin typeface="Garamond" panose="02020404030301010803" pitchFamily="18" charset="0"/>
                <a:cs typeface="Arial" panose="020B0604020202020204" pitchFamily="34" charset="0"/>
              </a:rPr>
              <a:t>January</a:t>
            </a:r>
            <a:r>
              <a:rPr lang="hu-HU" altLang="hu-HU" sz="2400" dirty="0">
                <a:solidFill>
                  <a:srgbClr val="663300"/>
                </a:solidFill>
                <a:latin typeface="Garamond" panose="02020404030301010803" pitchFamily="18" charset="0"/>
                <a:cs typeface="Arial" panose="020B0604020202020204" pitchFamily="34" charset="0"/>
              </a:rPr>
              <a:t> 2018.</a:t>
            </a:r>
          </a:p>
        </p:txBody>
      </p:sp>
    </p:spTree>
    <p:extLst>
      <p:ext uri="{BB962C8B-B14F-4D97-AF65-F5344CB8AC3E}">
        <p14:creationId xmlns:p14="http://schemas.microsoft.com/office/powerpoint/2010/main" val="2893061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 számának helye 5">
            <a:extLst>
              <a:ext uri="{FF2B5EF4-FFF2-40B4-BE49-F238E27FC236}">
                <a16:creationId xmlns:a16="http://schemas.microsoft.com/office/drawing/2014/main" id="{19312AF3-ECEC-4C0B-9E22-D99302DC5041}"/>
              </a:ext>
            </a:extLst>
          </p:cNvPr>
          <p:cNvSpPr>
            <a:spLocks noGrp="1"/>
          </p:cNvSpPr>
          <p:nvPr>
            <p:ph type="sldNum" sz="quarter" idx="12"/>
          </p:nvPr>
        </p:nvSpPr>
        <p:spPr/>
        <p:txBody>
          <a:bodyPr/>
          <a:lstStyle/>
          <a:p>
            <a:fld id="{651E92FC-6DF1-40E5-9A92-77ADAC67D0A4}" type="slidenum">
              <a:rPr lang="hu-HU" altLang="hu-HU"/>
              <a:pPr/>
              <a:t>10</a:t>
            </a:fld>
            <a:endParaRPr lang="hu-HU" altLang="hu-HU"/>
          </a:p>
        </p:txBody>
      </p:sp>
      <p:sp>
        <p:nvSpPr>
          <p:cNvPr id="57346" name="Rectangle 2">
            <a:extLst>
              <a:ext uri="{FF2B5EF4-FFF2-40B4-BE49-F238E27FC236}">
                <a16:creationId xmlns:a16="http://schemas.microsoft.com/office/drawing/2014/main" id="{C4D64B28-5C89-48E4-8573-ACD1E61058FA}"/>
              </a:ext>
            </a:extLst>
          </p:cNvPr>
          <p:cNvSpPr>
            <a:spLocks noGrp="1" noChangeArrowheads="1"/>
          </p:cNvSpPr>
          <p:nvPr>
            <p:ph type="title"/>
          </p:nvPr>
        </p:nvSpPr>
        <p:spPr/>
        <p:txBody>
          <a:bodyPr/>
          <a:lstStyle/>
          <a:p>
            <a:r>
              <a:rPr lang="en-US" altLang="hu-HU" sz="2900" dirty="0">
                <a:solidFill>
                  <a:schemeClr val="tx1"/>
                </a:solidFill>
              </a:rPr>
              <a:t>We</a:t>
            </a:r>
            <a:r>
              <a:rPr lang="hu-HU" altLang="hu-HU" sz="2900" dirty="0">
                <a:solidFill>
                  <a:schemeClr val="tx1"/>
                </a:solidFill>
              </a:rPr>
              <a:t>b </a:t>
            </a:r>
            <a:r>
              <a:rPr lang="hu-HU" altLang="hu-HU" sz="2900" dirty="0" err="1">
                <a:solidFill>
                  <a:schemeClr val="tx1"/>
                </a:solidFill>
              </a:rPr>
              <a:t>Museum</a:t>
            </a:r>
            <a:endParaRPr lang="hu-HU" altLang="hu-HU" sz="2900" dirty="0">
              <a:solidFill>
                <a:schemeClr val="tx1"/>
              </a:solidFill>
            </a:endParaRPr>
          </a:p>
        </p:txBody>
      </p:sp>
      <p:sp>
        <p:nvSpPr>
          <p:cNvPr id="57347" name="Rectangle 3">
            <a:extLst>
              <a:ext uri="{FF2B5EF4-FFF2-40B4-BE49-F238E27FC236}">
                <a16:creationId xmlns:a16="http://schemas.microsoft.com/office/drawing/2014/main" id="{56F990BA-C2C4-4E1E-82E4-176D0C0DEFF0}"/>
              </a:ext>
            </a:extLst>
          </p:cNvPr>
          <p:cNvSpPr>
            <a:spLocks noGrp="1" noChangeArrowheads="1"/>
          </p:cNvSpPr>
          <p:nvPr>
            <p:ph type="body" idx="1"/>
          </p:nvPr>
        </p:nvSpPr>
        <p:spPr>
          <a:xfrm>
            <a:off x="1981200" y="1600200"/>
            <a:ext cx="4762500" cy="4690515"/>
          </a:xfrm>
          <a:noFill/>
        </p:spPr>
        <p:txBody>
          <a:bodyPr>
            <a:spAutoFit/>
          </a:bodyPr>
          <a:lstStyle/>
          <a:p>
            <a:r>
              <a:rPr lang="en-US" altLang="hu-HU" sz="1800" dirty="0"/>
              <a:t>A web archive of a museum is the main repository of the web objects related to fine arts and industrial arts</a:t>
            </a:r>
            <a:endParaRPr lang="hu-HU" altLang="hu-HU" sz="1800" dirty="0"/>
          </a:p>
          <a:p>
            <a:r>
              <a:rPr lang="en-US" altLang="hu-HU" sz="1800" dirty="0"/>
              <a:t>The web presence of artists also can be archived</a:t>
            </a:r>
            <a:endParaRPr lang="hu-HU" altLang="hu-HU" sz="1800" dirty="0"/>
          </a:p>
          <a:p>
            <a:r>
              <a:rPr lang="hu-HU" altLang="hu-HU" sz="1800" dirty="0" err="1"/>
              <a:t>Collections</a:t>
            </a:r>
            <a:r>
              <a:rPr lang="hu-HU" altLang="hu-HU" sz="1800" dirty="0"/>
              <a:t> </a:t>
            </a:r>
            <a:r>
              <a:rPr lang="hu-HU" altLang="hu-HU" sz="1800" dirty="0" err="1"/>
              <a:t>that</a:t>
            </a:r>
            <a:r>
              <a:rPr lang="hu-HU" altLang="hu-HU" sz="1800" dirty="0"/>
              <a:t> </a:t>
            </a:r>
            <a:r>
              <a:rPr lang="hu-HU" altLang="hu-HU" sz="1800" dirty="0" err="1"/>
              <a:t>are</a:t>
            </a:r>
            <a:r>
              <a:rPr lang="hu-HU" altLang="hu-HU" sz="1800" dirty="0"/>
              <a:t> </a:t>
            </a:r>
            <a:r>
              <a:rPr lang="hu-HU" altLang="hu-HU" sz="1800" dirty="0" err="1"/>
              <a:t>reflecting</a:t>
            </a:r>
            <a:r>
              <a:rPr lang="hu-HU" altLang="hu-HU" sz="1800" dirty="0"/>
              <a:t> </a:t>
            </a:r>
            <a:r>
              <a:rPr lang="hu-HU" altLang="hu-HU" sz="1800" dirty="0" err="1"/>
              <a:t>to</a:t>
            </a:r>
            <a:r>
              <a:rPr lang="hu-HU" altLang="hu-HU" sz="1800" dirty="0"/>
              <a:t> the </a:t>
            </a:r>
            <a:r>
              <a:rPr lang="hu-HU" altLang="hu-HU" sz="1800" dirty="0" err="1"/>
              <a:t>institutional</a:t>
            </a:r>
            <a:r>
              <a:rPr lang="hu-HU" altLang="hu-HU" sz="1800" dirty="0"/>
              <a:t> </a:t>
            </a:r>
            <a:r>
              <a:rPr lang="hu-HU" altLang="hu-HU" sz="1800" dirty="0" err="1"/>
              <a:t>profile</a:t>
            </a:r>
            <a:r>
              <a:rPr lang="hu-HU" altLang="hu-HU" sz="1800" dirty="0"/>
              <a:t> of a </a:t>
            </a:r>
            <a:r>
              <a:rPr lang="hu-HU" altLang="hu-HU" sz="1800" dirty="0" err="1"/>
              <a:t>museum</a:t>
            </a:r>
            <a:r>
              <a:rPr lang="hu-HU" altLang="hu-HU" sz="1800" dirty="0"/>
              <a:t> (</a:t>
            </a:r>
            <a:r>
              <a:rPr lang="hu-HU" altLang="hu-HU" sz="1800" dirty="0" err="1"/>
              <a:t>f.ex</a:t>
            </a:r>
            <a:r>
              <a:rPr lang="hu-HU" altLang="hu-HU" sz="1800" dirty="0"/>
              <a:t>. Local </a:t>
            </a:r>
            <a:r>
              <a:rPr lang="hu-HU" altLang="hu-HU" sz="1800" dirty="0" err="1"/>
              <a:t>History</a:t>
            </a:r>
            <a:r>
              <a:rPr lang="hu-HU" altLang="hu-HU" sz="1800" dirty="0"/>
              <a:t> </a:t>
            </a:r>
            <a:r>
              <a:rPr lang="hu-HU" altLang="hu-HU" sz="1800" dirty="0" err="1"/>
              <a:t>Museum</a:t>
            </a:r>
            <a:r>
              <a:rPr lang="hu-HU" altLang="hu-HU" sz="1800" dirty="0"/>
              <a:t>: online </a:t>
            </a:r>
            <a:r>
              <a:rPr lang="hu-HU" altLang="hu-HU" sz="1800" dirty="0" err="1"/>
              <a:t>broadcasted</a:t>
            </a:r>
            <a:r>
              <a:rPr lang="hu-HU" altLang="hu-HU" sz="1800" dirty="0"/>
              <a:t> local </a:t>
            </a:r>
            <a:r>
              <a:rPr lang="hu-HU" altLang="hu-HU" sz="1800" dirty="0" err="1"/>
              <a:t>events</a:t>
            </a:r>
            <a:r>
              <a:rPr lang="hu-HU" altLang="hu-HU" sz="1800" dirty="0"/>
              <a:t>; Military </a:t>
            </a:r>
            <a:r>
              <a:rPr lang="hu-HU" altLang="hu-HU" sz="1800" dirty="0" err="1"/>
              <a:t>History</a:t>
            </a:r>
            <a:r>
              <a:rPr lang="hu-HU" altLang="hu-HU" sz="1800" dirty="0"/>
              <a:t> </a:t>
            </a:r>
            <a:r>
              <a:rPr lang="hu-HU" altLang="hu-HU" sz="1800" dirty="0" err="1"/>
              <a:t>Museum</a:t>
            </a:r>
            <a:r>
              <a:rPr lang="hu-HU" altLang="hu-HU" sz="1800" dirty="0"/>
              <a:t>: </a:t>
            </a:r>
            <a:r>
              <a:rPr lang="hu-HU" altLang="hu-HU" sz="1800" dirty="0" err="1"/>
              <a:t>cyber</a:t>
            </a:r>
            <a:r>
              <a:rPr lang="hu-HU" altLang="hu-HU" sz="1800" dirty="0"/>
              <a:t> </a:t>
            </a:r>
            <a:r>
              <a:rPr lang="hu-HU" altLang="hu-HU" sz="1800" dirty="0" err="1"/>
              <a:t>wars</a:t>
            </a:r>
            <a:r>
              <a:rPr lang="hu-HU" altLang="hu-HU" sz="1800" dirty="0"/>
              <a:t>; </a:t>
            </a:r>
            <a:r>
              <a:rPr lang="hu-HU" altLang="hu-HU" sz="1800" dirty="0" err="1"/>
              <a:t>Museum</a:t>
            </a:r>
            <a:r>
              <a:rPr lang="hu-HU" altLang="hu-HU" sz="1800" dirty="0"/>
              <a:t> of </a:t>
            </a:r>
            <a:r>
              <a:rPr lang="hu-HU" altLang="hu-HU" sz="1800" dirty="0" err="1"/>
              <a:t>Sports</a:t>
            </a:r>
            <a:r>
              <a:rPr lang="hu-HU" altLang="hu-HU" sz="1800" dirty="0"/>
              <a:t>: e-</a:t>
            </a:r>
            <a:r>
              <a:rPr lang="hu-HU" altLang="hu-HU" sz="1800" dirty="0" err="1"/>
              <a:t>sports</a:t>
            </a:r>
            <a:r>
              <a:rPr lang="hu-HU" altLang="hu-HU" sz="1800" dirty="0"/>
              <a:t>; Photo </a:t>
            </a:r>
            <a:r>
              <a:rPr lang="hu-HU" altLang="hu-HU" sz="1800" dirty="0" err="1"/>
              <a:t>Museum</a:t>
            </a:r>
            <a:r>
              <a:rPr lang="hu-HU" altLang="hu-HU" sz="1800" dirty="0"/>
              <a:t>: </a:t>
            </a:r>
            <a:r>
              <a:rPr lang="hu-HU" altLang="hu-HU" sz="1800" dirty="0" err="1"/>
              <a:t>digital</a:t>
            </a:r>
            <a:r>
              <a:rPr lang="hu-HU" altLang="hu-HU" sz="1800" dirty="0"/>
              <a:t> </a:t>
            </a:r>
            <a:r>
              <a:rPr lang="hu-HU" altLang="hu-HU" sz="1800" dirty="0" err="1"/>
              <a:t>photos</a:t>
            </a:r>
            <a:r>
              <a:rPr lang="hu-HU" altLang="hu-HU" sz="1800" dirty="0"/>
              <a:t>; </a:t>
            </a:r>
            <a:r>
              <a:rPr lang="hu-HU" altLang="hu-HU" sz="1800" dirty="0" err="1"/>
              <a:t>Museum</a:t>
            </a:r>
            <a:r>
              <a:rPr lang="hu-HU" altLang="hu-HU" sz="1800" dirty="0"/>
              <a:t> of </a:t>
            </a:r>
            <a:r>
              <a:rPr lang="hu-HU" altLang="hu-HU" sz="1800" dirty="0" err="1"/>
              <a:t>Commerce</a:t>
            </a:r>
            <a:r>
              <a:rPr lang="hu-HU" altLang="hu-HU" sz="1800" dirty="0"/>
              <a:t> </a:t>
            </a:r>
            <a:r>
              <a:rPr lang="hu-HU" altLang="hu-HU" sz="1800" dirty="0" err="1"/>
              <a:t>History</a:t>
            </a:r>
            <a:r>
              <a:rPr lang="hu-HU" altLang="hu-HU" sz="1800" dirty="0"/>
              <a:t>: online </a:t>
            </a:r>
            <a:r>
              <a:rPr lang="hu-HU" altLang="hu-HU" sz="1800" dirty="0" err="1"/>
              <a:t>commerce</a:t>
            </a:r>
            <a:r>
              <a:rPr lang="hu-HU" altLang="hu-HU" sz="1800" dirty="0"/>
              <a:t>, </a:t>
            </a:r>
            <a:r>
              <a:rPr lang="hu-HU" altLang="hu-HU" sz="1800" dirty="0" err="1"/>
              <a:t>Museum</a:t>
            </a:r>
            <a:r>
              <a:rPr lang="hu-HU" altLang="hu-HU" sz="1800" dirty="0"/>
              <a:t> of </a:t>
            </a:r>
            <a:r>
              <a:rPr lang="hu-HU" altLang="hu-HU" sz="1800" dirty="0" err="1"/>
              <a:t>Technology</a:t>
            </a:r>
            <a:r>
              <a:rPr lang="hu-HU" altLang="hu-HU" sz="1800" dirty="0"/>
              <a:t>: Internet </a:t>
            </a:r>
            <a:r>
              <a:rPr lang="hu-HU" altLang="hu-HU" sz="1800" dirty="0" err="1"/>
              <a:t>technologies</a:t>
            </a:r>
            <a:r>
              <a:rPr lang="hu-HU" altLang="hu-HU" sz="1800" dirty="0"/>
              <a:t>).</a:t>
            </a:r>
          </a:p>
          <a:p>
            <a:r>
              <a:rPr lang="hu-HU" altLang="hu-HU" sz="1800" dirty="0" err="1"/>
              <a:t>Historical</a:t>
            </a:r>
            <a:r>
              <a:rPr lang="hu-HU" altLang="hu-HU" sz="1800" dirty="0"/>
              <a:t> </a:t>
            </a:r>
            <a:r>
              <a:rPr lang="hu-HU" altLang="hu-HU" sz="1800" dirty="0" err="1"/>
              <a:t>research</a:t>
            </a:r>
            <a:r>
              <a:rPr lang="hu-HU" altLang="hu-HU" sz="1800" dirty="0"/>
              <a:t> </a:t>
            </a:r>
            <a:r>
              <a:rPr lang="hu-HU" altLang="hu-HU" sz="1800" dirty="0" err="1"/>
              <a:t>based</a:t>
            </a:r>
            <a:r>
              <a:rPr lang="hu-HU" altLang="hu-HU" sz="1800" dirty="0"/>
              <a:t> </a:t>
            </a:r>
            <a:r>
              <a:rPr lang="hu-HU" altLang="hu-HU" sz="1800" dirty="0" err="1"/>
              <a:t>on</a:t>
            </a:r>
            <a:r>
              <a:rPr lang="hu-HU" altLang="hu-HU" sz="1800" dirty="0"/>
              <a:t> web </a:t>
            </a:r>
            <a:r>
              <a:rPr lang="hu-HU" altLang="hu-HU" sz="1800" dirty="0" err="1"/>
              <a:t>archives</a:t>
            </a:r>
            <a:endParaRPr lang="hu-HU" altLang="hu-HU" sz="1800" dirty="0"/>
          </a:p>
        </p:txBody>
      </p:sp>
      <p:grpSp>
        <p:nvGrpSpPr>
          <p:cNvPr id="57351" name="Group 7">
            <a:extLst>
              <a:ext uri="{FF2B5EF4-FFF2-40B4-BE49-F238E27FC236}">
                <a16:creationId xmlns:a16="http://schemas.microsoft.com/office/drawing/2014/main" id="{97C2E47A-44A4-4984-B1FF-F950B272109A}"/>
              </a:ext>
            </a:extLst>
          </p:cNvPr>
          <p:cNvGrpSpPr>
            <a:grpSpLocks/>
          </p:cNvGrpSpPr>
          <p:nvPr/>
        </p:nvGrpSpPr>
        <p:grpSpPr bwMode="auto">
          <a:xfrm>
            <a:off x="6888164" y="1773238"/>
            <a:ext cx="3665537" cy="4883150"/>
            <a:chOff x="3379" y="1117"/>
            <a:chExt cx="2309" cy="3076"/>
          </a:xfrm>
        </p:grpSpPr>
        <p:sp>
          <p:nvSpPr>
            <p:cNvPr id="57348" name="Text Box 4">
              <a:extLst>
                <a:ext uri="{FF2B5EF4-FFF2-40B4-BE49-F238E27FC236}">
                  <a16:creationId xmlns:a16="http://schemas.microsoft.com/office/drawing/2014/main" id="{A4B20DC7-3F8C-45C5-8B5D-F99CF9D55AEB}"/>
                </a:ext>
              </a:extLst>
            </p:cNvPr>
            <p:cNvSpPr txBox="1">
              <a:spLocks noChangeArrowheads="1"/>
            </p:cNvSpPr>
            <p:nvPr/>
          </p:nvSpPr>
          <p:spPr bwMode="auto">
            <a:xfrm>
              <a:off x="3742" y="4020"/>
              <a:ext cx="17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sz="1200" dirty="0" err="1">
                  <a:latin typeface="Arial" panose="020B0604020202020204" pitchFamily="34" charset="0"/>
                </a:rPr>
                <a:t>Source</a:t>
              </a:r>
              <a:r>
                <a:rPr lang="hu-HU" altLang="hu-HU" sz="1200" dirty="0">
                  <a:latin typeface="Arial" panose="020B0604020202020204" pitchFamily="34" charset="0"/>
                </a:rPr>
                <a:t>: </a:t>
              </a:r>
              <a:r>
                <a:rPr lang="hu-HU" altLang="hu-HU" sz="1200" dirty="0">
                  <a:latin typeface="Arial" panose="020B0604020202020204" pitchFamily="34" charset="0"/>
                  <a:hlinkClick r:id="rId2"/>
                </a:rPr>
                <a:t>http://webenact.rhizome.org</a:t>
              </a:r>
              <a:endParaRPr lang="hu-HU" altLang="hu-HU" sz="1200" dirty="0">
                <a:latin typeface="Arial" panose="020B0604020202020204" pitchFamily="34" charset="0"/>
              </a:endParaRPr>
            </a:p>
          </p:txBody>
        </p:sp>
        <p:pic>
          <p:nvPicPr>
            <p:cNvPr id="57350" name="Picture 6">
              <a:extLst>
                <a:ext uri="{FF2B5EF4-FFF2-40B4-BE49-F238E27FC236}">
                  <a16:creationId xmlns:a16="http://schemas.microsoft.com/office/drawing/2014/main" id="{DBE30CDF-D963-4199-A6A8-C9A390567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 y="1117"/>
              <a:ext cx="2309" cy="28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6213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a:extLst>
              <a:ext uri="{FF2B5EF4-FFF2-40B4-BE49-F238E27FC236}">
                <a16:creationId xmlns:a16="http://schemas.microsoft.com/office/drawing/2014/main" id="{E71AED40-ABF2-4E87-96A7-30689CAFEDC1}"/>
              </a:ext>
            </a:extLst>
          </p:cNvPr>
          <p:cNvSpPr>
            <a:spLocks noGrp="1"/>
          </p:cNvSpPr>
          <p:nvPr>
            <p:ph type="sldNum" sz="quarter" idx="12"/>
          </p:nvPr>
        </p:nvSpPr>
        <p:spPr/>
        <p:txBody>
          <a:bodyPr/>
          <a:lstStyle/>
          <a:p>
            <a:fld id="{BDA5ED95-3312-408E-917B-29AB7124F1DD}" type="slidenum">
              <a:rPr lang="hu-HU" altLang="hu-HU"/>
              <a:pPr/>
              <a:t>11</a:t>
            </a:fld>
            <a:endParaRPr lang="hu-HU" altLang="hu-HU"/>
          </a:p>
        </p:txBody>
      </p:sp>
      <p:sp>
        <p:nvSpPr>
          <p:cNvPr id="48130" name="Rectangle 2">
            <a:extLst>
              <a:ext uri="{FF2B5EF4-FFF2-40B4-BE49-F238E27FC236}">
                <a16:creationId xmlns:a16="http://schemas.microsoft.com/office/drawing/2014/main" id="{7A5F6947-A5A3-44F9-BAC7-7399283933D1}"/>
              </a:ext>
            </a:extLst>
          </p:cNvPr>
          <p:cNvSpPr>
            <a:spLocks noGrp="1" noChangeArrowheads="1"/>
          </p:cNvSpPr>
          <p:nvPr>
            <p:ph type="title"/>
          </p:nvPr>
        </p:nvSpPr>
        <p:spPr>
          <a:xfrm>
            <a:off x="1981200" y="309642"/>
            <a:ext cx="8229600" cy="1107996"/>
          </a:xfrm>
          <a:noFill/>
        </p:spPr>
        <p:txBody>
          <a:bodyPr>
            <a:spAutoFit/>
          </a:bodyPr>
          <a:lstStyle/>
          <a:p>
            <a:r>
              <a:rPr lang="hu-HU" altLang="hu-HU" sz="2200" dirty="0">
                <a:solidFill>
                  <a:schemeClr val="folHlink"/>
                </a:solidFill>
              </a:rPr>
              <a:t>2017</a:t>
            </a:r>
            <a:br>
              <a:rPr lang="hu-HU" altLang="hu-HU" dirty="0"/>
            </a:br>
            <a:r>
              <a:rPr lang="hu-HU" altLang="hu-HU" sz="2900" dirty="0">
                <a:solidFill>
                  <a:schemeClr val="tx1"/>
                </a:solidFill>
              </a:rPr>
              <a:t>Pilot project at the National Széchényi Library</a:t>
            </a:r>
            <a:br>
              <a:rPr lang="hu-HU" altLang="hu-HU" sz="2900" dirty="0">
                <a:solidFill>
                  <a:schemeClr val="tx1"/>
                </a:solidFill>
              </a:rPr>
            </a:br>
            <a:r>
              <a:rPr lang="hu-HU" altLang="hu-HU" sz="1500" dirty="0">
                <a:hlinkClick r:id="rId2"/>
              </a:rPr>
              <a:t>http://mekosztaly.oszk.hu/mia/</a:t>
            </a:r>
            <a:endParaRPr lang="hu-HU" altLang="hu-HU" sz="1500" dirty="0"/>
          </a:p>
        </p:txBody>
      </p:sp>
      <p:pic>
        <p:nvPicPr>
          <p:cNvPr id="48134" name="Picture 6">
            <a:extLst>
              <a:ext uri="{FF2B5EF4-FFF2-40B4-BE49-F238E27FC236}">
                <a16:creationId xmlns:a16="http://schemas.microsoft.com/office/drawing/2014/main" id="{4BDACDE0-9BD4-4F57-BA09-4033580EC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142" y="1894316"/>
            <a:ext cx="4752975" cy="4203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5" name="Rectangle 7">
            <a:extLst>
              <a:ext uri="{FF2B5EF4-FFF2-40B4-BE49-F238E27FC236}">
                <a16:creationId xmlns:a16="http://schemas.microsoft.com/office/drawing/2014/main" id="{A3E427CD-1617-46B2-9D4D-073336F6FF5F}"/>
              </a:ext>
            </a:extLst>
          </p:cNvPr>
          <p:cNvSpPr>
            <a:spLocks noChangeArrowheads="1"/>
          </p:cNvSpPr>
          <p:nvPr/>
        </p:nvSpPr>
        <p:spPr bwMode="auto">
          <a:xfrm>
            <a:off x="6442076" y="6381750"/>
            <a:ext cx="3470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sz="1200" dirty="0" err="1">
                <a:latin typeface="Arial" panose="020B0604020202020204" pitchFamily="34" charset="0"/>
              </a:rPr>
              <a:t>Source</a:t>
            </a:r>
            <a:r>
              <a:rPr lang="hu-HU" altLang="hu-HU" sz="1200" dirty="0">
                <a:latin typeface="Arial" panose="020B0604020202020204" pitchFamily="34" charset="0"/>
              </a:rPr>
              <a:t>: </a:t>
            </a:r>
            <a:r>
              <a:rPr lang="hu-HU" altLang="hu-HU" sz="1200" dirty="0">
                <a:latin typeface="Arial" panose="020B0604020202020204" pitchFamily="34" charset="0"/>
                <a:hlinkClick r:id="rId4"/>
              </a:rPr>
              <a:t>http://mekosztaly.oszk.hu/mia</a:t>
            </a:r>
            <a:endParaRPr lang="hu-HU" altLang="hu-HU" sz="1200" dirty="0">
              <a:latin typeface="Arial" panose="020B0604020202020204" pitchFamily="34" charset="0"/>
            </a:endParaRPr>
          </a:p>
        </p:txBody>
      </p:sp>
      <p:sp>
        <p:nvSpPr>
          <p:cNvPr id="48136" name="Rectangle 8">
            <a:extLst>
              <a:ext uri="{FF2B5EF4-FFF2-40B4-BE49-F238E27FC236}">
                <a16:creationId xmlns:a16="http://schemas.microsoft.com/office/drawing/2014/main" id="{F6AB7FE3-5597-44B9-8871-4939F562FDA0}"/>
              </a:ext>
            </a:extLst>
          </p:cNvPr>
          <p:cNvSpPr>
            <a:spLocks noGrp="1" noChangeArrowheads="1"/>
          </p:cNvSpPr>
          <p:nvPr>
            <p:ph type="body" idx="1"/>
          </p:nvPr>
        </p:nvSpPr>
        <p:spPr>
          <a:xfrm>
            <a:off x="1981200" y="1739900"/>
            <a:ext cx="3754438" cy="4358116"/>
          </a:xfrm>
          <a:noFill/>
          <a:ln/>
        </p:spPr>
        <p:txBody>
          <a:bodyPr>
            <a:spAutoFit/>
          </a:bodyPr>
          <a:lstStyle/>
          <a:p>
            <a:r>
              <a:rPr lang="hu-HU" altLang="hu-HU" sz="1800" dirty="0" err="1"/>
              <a:t>Establish</a:t>
            </a:r>
            <a:r>
              <a:rPr lang="hu-HU" altLang="hu-HU" sz="1800" dirty="0"/>
              <a:t> a </a:t>
            </a:r>
            <a:r>
              <a:rPr lang="hu-HU" altLang="hu-HU" sz="1800" dirty="0" err="1"/>
              <a:t>permanent</a:t>
            </a:r>
            <a:r>
              <a:rPr lang="hu-HU" altLang="hu-HU" sz="1800" dirty="0"/>
              <a:t> </a:t>
            </a:r>
            <a:r>
              <a:rPr lang="hu-HU" altLang="hu-HU" sz="1800" dirty="0" err="1"/>
              <a:t>workflow</a:t>
            </a:r>
            <a:r>
              <a:rPr lang="hu-HU" altLang="hu-HU" sz="1800" dirty="0"/>
              <a:t> </a:t>
            </a:r>
            <a:r>
              <a:rPr lang="hu-HU" altLang="hu-HU" sz="1800" dirty="0" err="1"/>
              <a:t>for</a:t>
            </a:r>
            <a:r>
              <a:rPr lang="hu-HU" altLang="hu-HU" sz="1800" dirty="0"/>
              <a:t> web </a:t>
            </a:r>
            <a:r>
              <a:rPr lang="hu-HU" altLang="hu-HU" sz="1800" dirty="0" err="1"/>
              <a:t>archiving</a:t>
            </a:r>
            <a:r>
              <a:rPr lang="hu-HU" altLang="hu-HU" sz="1800" dirty="0"/>
              <a:t> </a:t>
            </a:r>
            <a:r>
              <a:rPr lang="hu-HU" altLang="hu-HU" sz="1800" dirty="0" err="1"/>
              <a:t>to</a:t>
            </a:r>
            <a:r>
              <a:rPr lang="hu-HU" altLang="hu-HU" sz="1800" dirty="0"/>
              <a:t> the </a:t>
            </a:r>
            <a:r>
              <a:rPr lang="hu-HU" altLang="hu-HU" sz="1800" dirty="0" err="1"/>
              <a:t>future</a:t>
            </a:r>
            <a:r>
              <a:rPr lang="hu-HU" altLang="hu-HU" sz="1800" dirty="0"/>
              <a:t>. </a:t>
            </a:r>
            <a:r>
              <a:rPr lang="hu-HU" altLang="hu-HU" sz="1800" dirty="0" err="1"/>
              <a:t>All</a:t>
            </a:r>
            <a:r>
              <a:rPr lang="hu-HU" altLang="hu-HU" sz="1800" dirty="0"/>
              <a:t> the </a:t>
            </a:r>
            <a:r>
              <a:rPr lang="hu-HU" altLang="hu-HU" sz="1800" dirty="0" err="1"/>
              <a:t>basic</a:t>
            </a:r>
            <a:r>
              <a:rPr lang="hu-HU" altLang="hu-HU" sz="1800" dirty="0"/>
              <a:t> </a:t>
            </a:r>
            <a:r>
              <a:rPr lang="hu-HU" altLang="hu-HU" sz="1800" dirty="0" err="1"/>
              <a:t>conditions</a:t>
            </a:r>
            <a:r>
              <a:rPr lang="hu-HU" altLang="hu-HU" sz="1800" dirty="0"/>
              <a:t> </a:t>
            </a:r>
            <a:r>
              <a:rPr lang="hu-HU" altLang="hu-HU" sz="1800" dirty="0" err="1"/>
              <a:t>to</a:t>
            </a:r>
            <a:r>
              <a:rPr lang="hu-HU" altLang="hu-HU" sz="1800" dirty="0"/>
              <a:t> </a:t>
            </a:r>
            <a:r>
              <a:rPr lang="hu-HU" altLang="hu-HU" sz="1800" dirty="0" err="1"/>
              <a:t>run</a:t>
            </a:r>
            <a:r>
              <a:rPr lang="hu-HU" altLang="hu-HU" sz="1800" dirty="0"/>
              <a:t> a </a:t>
            </a:r>
            <a:r>
              <a:rPr lang="hu-HU" altLang="hu-HU" sz="1800" dirty="0" err="1"/>
              <a:t>permanent</a:t>
            </a:r>
            <a:r>
              <a:rPr lang="hu-HU" altLang="hu-HU" sz="1800" dirty="0"/>
              <a:t> service project must be </a:t>
            </a:r>
            <a:r>
              <a:rPr lang="hu-HU" altLang="hu-HU" sz="1800" dirty="0" err="1"/>
              <a:t>guaranteed</a:t>
            </a:r>
            <a:r>
              <a:rPr lang="hu-HU" altLang="hu-HU" sz="1800" dirty="0"/>
              <a:t> (IT </a:t>
            </a:r>
            <a:r>
              <a:rPr lang="hu-HU" altLang="hu-HU" sz="1800" dirty="0" err="1"/>
              <a:t>background</a:t>
            </a:r>
            <a:r>
              <a:rPr lang="hu-HU" altLang="hu-HU" sz="1800" dirty="0"/>
              <a:t>, human </a:t>
            </a:r>
            <a:r>
              <a:rPr lang="hu-HU" altLang="hu-HU" sz="1800" dirty="0" err="1"/>
              <a:t>resource</a:t>
            </a:r>
            <a:r>
              <a:rPr lang="hu-HU" altLang="hu-HU" sz="1800" dirty="0"/>
              <a:t>, </a:t>
            </a:r>
            <a:r>
              <a:rPr lang="hu-HU" altLang="hu-HU" sz="1800" dirty="0" err="1"/>
              <a:t>organisation</a:t>
            </a:r>
            <a:r>
              <a:rPr lang="hu-HU" altLang="hu-HU" sz="1800" dirty="0"/>
              <a:t> </a:t>
            </a:r>
            <a:r>
              <a:rPr lang="hu-HU" altLang="hu-HU" sz="1800" dirty="0" err="1"/>
              <a:t>framework</a:t>
            </a:r>
            <a:r>
              <a:rPr lang="hu-HU" altLang="hu-HU" sz="1800" dirty="0"/>
              <a:t>, </a:t>
            </a:r>
            <a:r>
              <a:rPr lang="hu-HU" altLang="hu-HU" sz="1800" dirty="0" err="1"/>
              <a:t>legal</a:t>
            </a:r>
            <a:r>
              <a:rPr lang="hu-HU" altLang="hu-HU" sz="1800" dirty="0"/>
              <a:t> </a:t>
            </a:r>
            <a:r>
              <a:rPr lang="hu-HU" altLang="hu-HU" sz="1800" dirty="0" err="1"/>
              <a:t>conditions</a:t>
            </a:r>
            <a:r>
              <a:rPr lang="hu-HU" altLang="hu-HU" sz="1800" dirty="0"/>
              <a:t>) </a:t>
            </a:r>
          </a:p>
          <a:p>
            <a:r>
              <a:rPr lang="hu-HU" altLang="hu-HU" sz="1800" dirty="0"/>
              <a:t>Education </a:t>
            </a:r>
            <a:r>
              <a:rPr lang="hu-HU" altLang="hu-HU" sz="1800" dirty="0" err="1"/>
              <a:t>activities</a:t>
            </a:r>
            <a:r>
              <a:rPr lang="hu-HU" altLang="hu-HU" sz="1800" dirty="0"/>
              <a:t> in web </a:t>
            </a:r>
            <a:r>
              <a:rPr lang="hu-HU" altLang="hu-HU" sz="1800" dirty="0" err="1"/>
              <a:t>archiving</a:t>
            </a:r>
            <a:r>
              <a:rPr lang="hu-HU" altLang="hu-HU" sz="1800" dirty="0"/>
              <a:t> </a:t>
            </a:r>
            <a:r>
              <a:rPr lang="hu-HU" altLang="hu-HU" sz="1800" dirty="0" err="1"/>
              <a:t>field</a:t>
            </a:r>
            <a:r>
              <a:rPr lang="hu-HU" altLang="hu-HU" sz="1800" dirty="0"/>
              <a:t> </a:t>
            </a:r>
            <a:r>
              <a:rPr lang="hu-HU" altLang="hu-HU" sz="1800" dirty="0" err="1"/>
              <a:t>directed</a:t>
            </a:r>
            <a:r>
              <a:rPr lang="hu-HU" altLang="hu-HU" sz="1800" dirty="0"/>
              <a:t> </a:t>
            </a:r>
            <a:r>
              <a:rPr lang="hu-HU" altLang="hu-HU" sz="1800" dirty="0" err="1"/>
              <a:t>to</a:t>
            </a:r>
            <a:r>
              <a:rPr lang="hu-HU" altLang="hu-HU" sz="1800" dirty="0"/>
              <a:t> the </a:t>
            </a:r>
            <a:r>
              <a:rPr lang="hu-HU" altLang="hu-HU" sz="1800" dirty="0" err="1"/>
              <a:t>cultural</a:t>
            </a:r>
            <a:r>
              <a:rPr lang="hu-HU" altLang="hu-HU" sz="1800" dirty="0"/>
              <a:t> </a:t>
            </a:r>
            <a:r>
              <a:rPr lang="hu-HU" altLang="hu-HU" sz="1800" dirty="0" err="1"/>
              <a:t>heritage</a:t>
            </a:r>
            <a:r>
              <a:rPr lang="hu-HU" altLang="hu-HU" sz="1800" dirty="0"/>
              <a:t> sector. </a:t>
            </a:r>
            <a:r>
              <a:rPr lang="hu-HU" altLang="hu-HU" sz="1800" dirty="0" err="1"/>
              <a:t>Helping</a:t>
            </a:r>
            <a:r>
              <a:rPr lang="hu-HU" altLang="hu-HU" sz="1800" dirty="0"/>
              <a:t> </a:t>
            </a:r>
            <a:r>
              <a:rPr lang="hu-HU" altLang="hu-HU" sz="1800" dirty="0" err="1"/>
              <a:t>to</a:t>
            </a:r>
            <a:r>
              <a:rPr lang="hu-HU" altLang="hu-HU" sz="1800" dirty="0"/>
              <a:t> </a:t>
            </a:r>
            <a:r>
              <a:rPr lang="hu-HU" altLang="hu-HU" sz="1800" dirty="0" err="1"/>
              <a:t>establish</a:t>
            </a:r>
            <a:r>
              <a:rPr lang="hu-HU" altLang="hu-HU" sz="1800" dirty="0"/>
              <a:t> local </a:t>
            </a:r>
            <a:r>
              <a:rPr lang="hu-HU" altLang="hu-HU" sz="1800" dirty="0" err="1"/>
              <a:t>archiving</a:t>
            </a:r>
            <a:r>
              <a:rPr lang="hu-HU" altLang="hu-HU" sz="1800" dirty="0"/>
              <a:t> projects.</a:t>
            </a:r>
          </a:p>
          <a:p>
            <a:r>
              <a:rPr lang="hu-HU" altLang="hu-HU" sz="1800" dirty="0" err="1"/>
              <a:t>Participation</a:t>
            </a:r>
            <a:r>
              <a:rPr lang="hu-HU" altLang="hu-HU" sz="1800" dirty="0"/>
              <a:t> in </a:t>
            </a:r>
            <a:r>
              <a:rPr lang="hu-HU" altLang="hu-HU" sz="1800" dirty="0" err="1"/>
              <a:t>international</a:t>
            </a:r>
            <a:r>
              <a:rPr lang="hu-HU" altLang="hu-HU" sz="1800" dirty="0"/>
              <a:t> </a:t>
            </a:r>
            <a:r>
              <a:rPr lang="hu-HU" altLang="hu-HU" sz="1800" dirty="0" err="1"/>
              <a:t>collaboration</a:t>
            </a:r>
            <a:r>
              <a:rPr lang="hu-HU" altLang="hu-HU" sz="1800" dirty="0"/>
              <a:t> </a:t>
            </a:r>
            <a:r>
              <a:rPr lang="hu-HU" altLang="hu-HU" sz="1800" dirty="0" err="1"/>
              <a:t>among</a:t>
            </a:r>
            <a:r>
              <a:rPr lang="hu-HU" altLang="hu-HU" sz="1800" dirty="0"/>
              <a:t> web </a:t>
            </a:r>
            <a:r>
              <a:rPr lang="hu-HU" altLang="hu-HU" sz="1800" dirty="0" err="1"/>
              <a:t>archives</a:t>
            </a:r>
            <a:endParaRPr lang="hu-HU" altLang="hu-HU" sz="1800" dirty="0"/>
          </a:p>
        </p:txBody>
      </p:sp>
    </p:spTree>
    <p:extLst>
      <p:ext uri="{BB962C8B-B14F-4D97-AF65-F5344CB8AC3E}">
        <p14:creationId xmlns:p14="http://schemas.microsoft.com/office/powerpoint/2010/main" val="3442308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 számának helye 5">
            <a:extLst>
              <a:ext uri="{FF2B5EF4-FFF2-40B4-BE49-F238E27FC236}">
                <a16:creationId xmlns:a16="http://schemas.microsoft.com/office/drawing/2014/main" id="{13212B03-D7EC-409E-B53F-621940C718B8}"/>
              </a:ext>
            </a:extLst>
          </p:cNvPr>
          <p:cNvSpPr>
            <a:spLocks noGrp="1"/>
          </p:cNvSpPr>
          <p:nvPr>
            <p:ph type="sldNum" sz="quarter" idx="12"/>
          </p:nvPr>
        </p:nvSpPr>
        <p:spPr/>
        <p:txBody>
          <a:bodyPr/>
          <a:lstStyle/>
          <a:p>
            <a:fld id="{3B46912A-3A9B-46B1-B5A8-E2B24D4564AA}" type="slidenum">
              <a:rPr lang="hu-HU" altLang="hu-HU"/>
              <a:pPr/>
              <a:t>12</a:t>
            </a:fld>
            <a:endParaRPr lang="hu-HU" altLang="hu-HU"/>
          </a:p>
        </p:txBody>
      </p:sp>
      <p:sp>
        <p:nvSpPr>
          <p:cNvPr id="49154" name="Rectangle 2">
            <a:extLst>
              <a:ext uri="{FF2B5EF4-FFF2-40B4-BE49-F238E27FC236}">
                <a16:creationId xmlns:a16="http://schemas.microsoft.com/office/drawing/2014/main" id="{C8239847-096E-4DD1-9141-DF1BD700A9AF}"/>
              </a:ext>
            </a:extLst>
          </p:cNvPr>
          <p:cNvSpPr>
            <a:spLocks noGrp="1" noChangeArrowheads="1"/>
          </p:cNvSpPr>
          <p:nvPr>
            <p:ph type="title"/>
          </p:nvPr>
        </p:nvSpPr>
        <p:spPr>
          <a:xfrm>
            <a:off x="1981200" y="493713"/>
            <a:ext cx="8229600" cy="703262"/>
          </a:xfrm>
        </p:spPr>
        <p:txBody>
          <a:bodyPr/>
          <a:lstStyle/>
          <a:p>
            <a:r>
              <a:rPr lang="hu-HU" altLang="hu-HU" sz="2900" dirty="0" err="1">
                <a:solidFill>
                  <a:schemeClr val="tx1"/>
                </a:solidFill>
              </a:rPr>
              <a:t>Current</a:t>
            </a:r>
            <a:r>
              <a:rPr lang="hu-HU" altLang="hu-HU" sz="2900" dirty="0">
                <a:solidFill>
                  <a:schemeClr val="tx1"/>
                </a:solidFill>
              </a:rPr>
              <a:t> </a:t>
            </a:r>
            <a:r>
              <a:rPr lang="hu-HU" altLang="hu-HU" sz="2900" dirty="0" err="1">
                <a:solidFill>
                  <a:schemeClr val="tx1"/>
                </a:solidFill>
              </a:rPr>
              <a:t>results</a:t>
            </a:r>
            <a:endParaRPr lang="hu-HU" altLang="hu-HU" sz="2900" dirty="0">
              <a:solidFill>
                <a:schemeClr val="tx1"/>
              </a:solidFill>
            </a:endParaRPr>
          </a:p>
        </p:txBody>
      </p:sp>
      <p:grpSp>
        <p:nvGrpSpPr>
          <p:cNvPr id="49161" name="Group 9">
            <a:extLst>
              <a:ext uri="{FF2B5EF4-FFF2-40B4-BE49-F238E27FC236}">
                <a16:creationId xmlns:a16="http://schemas.microsoft.com/office/drawing/2014/main" id="{4DCA8FCC-F04C-4B39-A833-89878C9C01AF}"/>
              </a:ext>
            </a:extLst>
          </p:cNvPr>
          <p:cNvGrpSpPr>
            <a:grpSpLocks/>
          </p:cNvGrpSpPr>
          <p:nvPr/>
        </p:nvGrpSpPr>
        <p:grpSpPr bwMode="auto">
          <a:xfrm>
            <a:off x="6240464" y="1722438"/>
            <a:ext cx="4427537" cy="4933950"/>
            <a:chOff x="2971" y="1085"/>
            <a:chExt cx="2789" cy="3108"/>
          </a:xfrm>
        </p:grpSpPr>
        <p:pic>
          <p:nvPicPr>
            <p:cNvPr id="49158" name="Picture 6">
              <a:extLst>
                <a:ext uri="{FF2B5EF4-FFF2-40B4-BE49-F238E27FC236}">
                  <a16:creationId xmlns:a16="http://schemas.microsoft.com/office/drawing/2014/main" id="{5BC45774-EFD1-4549-BFE7-6E636CF68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 y="1085"/>
              <a:ext cx="2579" cy="284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9" name="Rectangle 7">
              <a:extLst>
                <a:ext uri="{FF2B5EF4-FFF2-40B4-BE49-F238E27FC236}">
                  <a16:creationId xmlns:a16="http://schemas.microsoft.com/office/drawing/2014/main" id="{8BBEDC4C-A6B8-4E94-A1FA-2C8BC59A0426}"/>
                </a:ext>
              </a:extLst>
            </p:cNvPr>
            <p:cNvSpPr>
              <a:spLocks noChangeArrowheads="1"/>
            </p:cNvSpPr>
            <p:nvPr/>
          </p:nvSpPr>
          <p:spPr bwMode="auto">
            <a:xfrm>
              <a:off x="2971" y="4020"/>
              <a:ext cx="278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sz="1200" dirty="0" err="1">
                  <a:latin typeface="Arial" panose="020B0604020202020204" pitchFamily="34" charset="0"/>
                </a:rPr>
                <a:t>Source</a:t>
              </a:r>
              <a:r>
                <a:rPr lang="hu-HU" altLang="hu-HU" sz="1200" dirty="0">
                  <a:latin typeface="Arial" panose="020B0604020202020204" pitchFamily="34" charset="0"/>
                </a:rPr>
                <a:t>: </a:t>
              </a:r>
              <a:r>
                <a:rPr lang="hu-HU" altLang="hu-HU" sz="1200" dirty="0">
                  <a:latin typeface="Arial" panose="020B0604020202020204" pitchFamily="34" charset="0"/>
                  <a:hlinkClick r:id="rId3"/>
                </a:rPr>
                <a:t>http://mekosztaly.oszk.hu/mia/404_workshop.html</a:t>
              </a:r>
              <a:endParaRPr lang="hu-HU" altLang="hu-HU" sz="1200" dirty="0">
                <a:latin typeface="Arial" panose="020B0604020202020204" pitchFamily="34" charset="0"/>
              </a:endParaRPr>
            </a:p>
          </p:txBody>
        </p:sp>
      </p:grpSp>
      <p:sp>
        <p:nvSpPr>
          <p:cNvPr id="49160" name="Rectangle 8">
            <a:extLst>
              <a:ext uri="{FF2B5EF4-FFF2-40B4-BE49-F238E27FC236}">
                <a16:creationId xmlns:a16="http://schemas.microsoft.com/office/drawing/2014/main" id="{88C0244E-78A9-47FD-AF3E-7A6E041F743C}"/>
              </a:ext>
            </a:extLst>
          </p:cNvPr>
          <p:cNvSpPr>
            <a:spLocks noGrp="1" noChangeArrowheads="1"/>
          </p:cNvSpPr>
          <p:nvPr>
            <p:ph type="body" idx="1"/>
          </p:nvPr>
        </p:nvSpPr>
        <p:spPr>
          <a:xfrm>
            <a:off x="1981201" y="1739901"/>
            <a:ext cx="4259263" cy="4893647"/>
          </a:xfrm>
          <a:noFill/>
          <a:ln/>
        </p:spPr>
        <p:txBody>
          <a:bodyPr>
            <a:spAutoFit/>
          </a:bodyPr>
          <a:lstStyle/>
          <a:p>
            <a:r>
              <a:rPr lang="hu-HU" altLang="hu-HU" sz="2000" dirty="0">
                <a:solidFill>
                  <a:schemeClr val="tx2"/>
                </a:solidFill>
              </a:rPr>
              <a:t>Professional </a:t>
            </a:r>
            <a:r>
              <a:rPr lang="hu-HU" altLang="hu-HU" sz="2000" dirty="0" err="1">
                <a:solidFill>
                  <a:schemeClr val="tx2"/>
                </a:solidFill>
              </a:rPr>
              <a:t>networking</a:t>
            </a:r>
            <a:r>
              <a:rPr lang="hu-HU" altLang="hu-HU" sz="2000" dirty="0"/>
              <a:t>: </a:t>
            </a:r>
            <a:r>
              <a:rPr lang="hu-HU" altLang="hu-HU" sz="2000" dirty="0" err="1"/>
              <a:t>establish</a:t>
            </a:r>
            <a:r>
              <a:rPr lang="hu-HU" altLang="hu-HU" sz="2000" dirty="0"/>
              <a:t> </a:t>
            </a:r>
            <a:r>
              <a:rPr lang="hu-HU" altLang="hu-HU" sz="2000" dirty="0" err="1"/>
              <a:t>partnerships</a:t>
            </a:r>
            <a:r>
              <a:rPr lang="hu-HU" altLang="hu-HU" sz="2000" dirty="0"/>
              <a:t> in Hungary and in </a:t>
            </a:r>
            <a:r>
              <a:rPr lang="hu-HU" altLang="hu-HU" sz="2000" dirty="0" err="1"/>
              <a:t>international</a:t>
            </a:r>
            <a:r>
              <a:rPr lang="hu-HU" altLang="hu-HU" sz="2000" dirty="0"/>
              <a:t> </a:t>
            </a:r>
            <a:r>
              <a:rPr lang="hu-HU" altLang="hu-HU" sz="2000" dirty="0" err="1"/>
              <a:t>field</a:t>
            </a:r>
            <a:r>
              <a:rPr lang="hu-HU" altLang="hu-HU" sz="2000" dirty="0"/>
              <a:t>, IIPC </a:t>
            </a:r>
            <a:r>
              <a:rPr lang="hu-HU" altLang="hu-HU" sz="2000" dirty="0" err="1"/>
              <a:t>membership</a:t>
            </a:r>
            <a:endParaRPr lang="hu-HU" altLang="hu-HU" sz="2000" dirty="0"/>
          </a:p>
          <a:p>
            <a:r>
              <a:rPr lang="hu-HU" altLang="hu-HU" sz="2000" dirty="0">
                <a:solidFill>
                  <a:schemeClr val="tx2"/>
                </a:solidFill>
              </a:rPr>
              <a:t>Education</a:t>
            </a:r>
            <a:r>
              <a:rPr lang="hu-HU" altLang="hu-HU" sz="2000" dirty="0"/>
              <a:t>: wiki, </a:t>
            </a:r>
            <a:r>
              <a:rPr lang="hu-HU" altLang="hu-HU" sz="2000" dirty="0" err="1"/>
              <a:t>articles</a:t>
            </a:r>
            <a:r>
              <a:rPr lang="hu-HU" altLang="hu-HU" sz="2000" dirty="0"/>
              <a:t>, mailing </a:t>
            </a:r>
            <a:r>
              <a:rPr lang="hu-HU" altLang="hu-HU" sz="2000" dirty="0" err="1"/>
              <a:t>list</a:t>
            </a:r>
            <a:r>
              <a:rPr lang="hu-HU" altLang="hu-HU" sz="2000" dirty="0"/>
              <a:t>, </a:t>
            </a:r>
            <a:r>
              <a:rPr lang="hu-HU" altLang="hu-HU" sz="2000" dirty="0" err="1"/>
              <a:t>presentations</a:t>
            </a:r>
            <a:r>
              <a:rPr lang="hu-HU" altLang="hu-HU" sz="2000" dirty="0"/>
              <a:t>, 404 workshop</a:t>
            </a:r>
          </a:p>
          <a:p>
            <a:r>
              <a:rPr lang="hu-HU" altLang="hu-HU" sz="2000" dirty="0">
                <a:solidFill>
                  <a:schemeClr val="tx2"/>
                </a:solidFill>
              </a:rPr>
              <a:t>Software </a:t>
            </a:r>
            <a:r>
              <a:rPr lang="hu-HU" altLang="hu-HU" sz="2000" dirty="0" err="1">
                <a:solidFill>
                  <a:schemeClr val="tx2"/>
                </a:solidFill>
              </a:rPr>
              <a:t>tests</a:t>
            </a:r>
            <a:r>
              <a:rPr lang="hu-HU" altLang="hu-HU" sz="2000" dirty="0"/>
              <a:t>: Heritrix, Open Wayback, Web Curator Tool (</a:t>
            </a:r>
            <a:r>
              <a:rPr lang="hu-HU" altLang="hu-HU" sz="2000" dirty="0" err="1"/>
              <a:t>furthermore</a:t>
            </a:r>
            <a:r>
              <a:rPr lang="hu-HU" altLang="hu-HU" sz="2000" dirty="0"/>
              <a:t>: </a:t>
            </a:r>
            <a:r>
              <a:rPr lang="hu-HU" altLang="hu-HU" sz="2000" dirty="0" err="1"/>
              <a:t>HTTrack</a:t>
            </a:r>
            <a:r>
              <a:rPr lang="hu-HU" altLang="hu-HU" sz="2000" dirty="0"/>
              <a:t>, </a:t>
            </a:r>
            <a:r>
              <a:rPr lang="hu-HU" altLang="hu-HU" sz="2000" dirty="0" err="1"/>
              <a:t>WARCreate</a:t>
            </a:r>
            <a:r>
              <a:rPr lang="hu-HU" altLang="hu-HU" sz="2000" dirty="0"/>
              <a:t>, Webrecorder.io, Webrecorder </a:t>
            </a:r>
            <a:r>
              <a:rPr lang="hu-HU" altLang="hu-HU" sz="2000" dirty="0" err="1"/>
              <a:t>Player</a:t>
            </a:r>
            <a:r>
              <a:rPr lang="hu-HU" altLang="hu-HU" sz="2000" dirty="0"/>
              <a:t>, WAIL, </a:t>
            </a:r>
            <a:r>
              <a:rPr lang="hu-HU" altLang="hu-HU" sz="2000" dirty="0" err="1"/>
              <a:t>GrabThemAll</a:t>
            </a:r>
            <a:r>
              <a:rPr lang="hu-HU" altLang="hu-HU" sz="2000" dirty="0"/>
              <a:t>, </a:t>
            </a:r>
            <a:r>
              <a:rPr lang="hu-HU" altLang="hu-HU" sz="2000" dirty="0" err="1"/>
              <a:t>Scrapbook</a:t>
            </a:r>
            <a:r>
              <a:rPr lang="hu-HU" altLang="hu-HU" sz="2000" dirty="0"/>
              <a:t> X)</a:t>
            </a:r>
          </a:p>
          <a:p>
            <a:r>
              <a:rPr lang="hu-HU" altLang="hu-HU" sz="2000" dirty="0">
                <a:solidFill>
                  <a:schemeClr val="tx2"/>
                </a:solidFill>
              </a:rPr>
              <a:t>Test </a:t>
            </a:r>
            <a:r>
              <a:rPr lang="hu-HU" altLang="hu-HU" sz="2000" dirty="0" err="1">
                <a:solidFill>
                  <a:schemeClr val="tx2"/>
                </a:solidFill>
              </a:rPr>
              <a:t>harvesting</a:t>
            </a:r>
            <a:r>
              <a:rPr lang="hu-HU" altLang="hu-HU" sz="2000" dirty="0"/>
              <a:t>: </a:t>
            </a:r>
            <a:r>
              <a:rPr lang="hu-HU" altLang="hu-HU" sz="2000" dirty="0" err="1"/>
              <a:t>libraries</a:t>
            </a:r>
            <a:r>
              <a:rPr lang="hu-HU" altLang="hu-HU" sz="2000" dirty="0"/>
              <a:t>, </a:t>
            </a:r>
            <a:r>
              <a:rPr lang="hu-HU" altLang="hu-HU" sz="2000" dirty="0" err="1"/>
              <a:t>museums</a:t>
            </a:r>
            <a:r>
              <a:rPr lang="hu-HU" altLang="hu-HU" sz="2000" dirty="0"/>
              <a:t>, </a:t>
            </a:r>
            <a:r>
              <a:rPr lang="hu-HU" altLang="hu-HU" sz="2000" dirty="0" err="1"/>
              <a:t>archives</a:t>
            </a:r>
            <a:r>
              <a:rPr lang="hu-HU" altLang="hu-HU" sz="2000" dirty="0"/>
              <a:t>, </a:t>
            </a:r>
            <a:r>
              <a:rPr lang="hu-HU" altLang="hu-HU" sz="2000" dirty="0" err="1"/>
              <a:t>universities</a:t>
            </a:r>
            <a:r>
              <a:rPr lang="hu-HU" altLang="hu-HU" sz="2000" dirty="0"/>
              <a:t>, e-</a:t>
            </a:r>
            <a:r>
              <a:rPr lang="hu-HU" altLang="hu-HU" sz="2000" dirty="0" err="1"/>
              <a:t>periodicals</a:t>
            </a:r>
            <a:endParaRPr lang="hu-HU" altLang="hu-HU" sz="2000" dirty="0"/>
          </a:p>
        </p:txBody>
      </p:sp>
    </p:spTree>
    <p:extLst>
      <p:ext uri="{BB962C8B-B14F-4D97-AF65-F5344CB8AC3E}">
        <p14:creationId xmlns:p14="http://schemas.microsoft.com/office/powerpoint/2010/main" val="1098359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 számának helye 5">
            <a:extLst>
              <a:ext uri="{FF2B5EF4-FFF2-40B4-BE49-F238E27FC236}">
                <a16:creationId xmlns:a16="http://schemas.microsoft.com/office/drawing/2014/main" id="{42307211-35AA-4815-B734-170F270E30C1}"/>
              </a:ext>
            </a:extLst>
          </p:cNvPr>
          <p:cNvSpPr>
            <a:spLocks noGrp="1"/>
          </p:cNvSpPr>
          <p:nvPr>
            <p:ph type="sldNum" sz="quarter" idx="12"/>
          </p:nvPr>
        </p:nvSpPr>
        <p:spPr/>
        <p:txBody>
          <a:bodyPr/>
          <a:lstStyle/>
          <a:p>
            <a:fld id="{D2861953-6E73-4D30-B419-FA3F91F14C6B}" type="slidenum">
              <a:rPr lang="hu-HU" altLang="hu-HU"/>
              <a:pPr/>
              <a:t>13</a:t>
            </a:fld>
            <a:endParaRPr lang="hu-HU" altLang="hu-HU"/>
          </a:p>
        </p:txBody>
      </p:sp>
      <p:sp>
        <p:nvSpPr>
          <p:cNvPr id="51202" name="Rectangle 2">
            <a:extLst>
              <a:ext uri="{FF2B5EF4-FFF2-40B4-BE49-F238E27FC236}">
                <a16:creationId xmlns:a16="http://schemas.microsoft.com/office/drawing/2014/main" id="{708DB4D4-9E7A-4032-B07E-D94ED546AEF8}"/>
              </a:ext>
            </a:extLst>
          </p:cNvPr>
          <p:cNvSpPr>
            <a:spLocks noGrp="1" noChangeArrowheads="1"/>
          </p:cNvSpPr>
          <p:nvPr>
            <p:ph type="title"/>
          </p:nvPr>
        </p:nvSpPr>
        <p:spPr>
          <a:xfrm>
            <a:off x="1981200" y="476251"/>
            <a:ext cx="8229600" cy="652463"/>
          </a:xfrm>
        </p:spPr>
        <p:txBody>
          <a:bodyPr/>
          <a:lstStyle/>
          <a:p>
            <a:r>
              <a:rPr lang="hu-HU" altLang="hu-HU" sz="2900" dirty="0" err="1">
                <a:solidFill>
                  <a:schemeClr val="tx1"/>
                </a:solidFill>
              </a:rPr>
              <a:t>Archiving</a:t>
            </a:r>
            <a:r>
              <a:rPr lang="hu-HU" altLang="hu-HU" sz="2900" dirty="0">
                <a:solidFill>
                  <a:schemeClr val="tx1"/>
                </a:solidFill>
              </a:rPr>
              <a:t> </a:t>
            </a:r>
            <a:r>
              <a:rPr lang="hu-HU" altLang="hu-HU" sz="2900" dirty="0" err="1">
                <a:solidFill>
                  <a:schemeClr val="tx1"/>
                </a:solidFill>
              </a:rPr>
              <a:t>problems</a:t>
            </a:r>
            <a:r>
              <a:rPr lang="hu-HU" altLang="hu-HU" sz="2900" dirty="0">
                <a:solidFill>
                  <a:schemeClr val="tx1"/>
                </a:solidFill>
              </a:rPr>
              <a:t>: </a:t>
            </a:r>
            <a:r>
              <a:rPr lang="hu-HU" altLang="hu-HU" sz="2900" dirty="0" err="1">
                <a:solidFill>
                  <a:schemeClr val="tx1"/>
                </a:solidFill>
              </a:rPr>
              <a:t>Loss</a:t>
            </a:r>
            <a:r>
              <a:rPr lang="hu-HU" altLang="hu-HU" sz="2900" dirty="0">
                <a:solidFill>
                  <a:schemeClr val="tx1"/>
                </a:solidFill>
              </a:rPr>
              <a:t> of website </a:t>
            </a:r>
            <a:r>
              <a:rPr lang="hu-HU" altLang="hu-HU" sz="2900" dirty="0" err="1">
                <a:solidFill>
                  <a:schemeClr val="tx1"/>
                </a:solidFill>
              </a:rPr>
              <a:t>layout</a:t>
            </a:r>
            <a:endParaRPr lang="hu-HU" altLang="hu-HU" sz="2900" dirty="0">
              <a:solidFill>
                <a:schemeClr val="tx1"/>
              </a:solidFill>
            </a:endParaRPr>
          </a:p>
        </p:txBody>
      </p:sp>
      <p:grpSp>
        <p:nvGrpSpPr>
          <p:cNvPr id="51210" name="Group 10">
            <a:extLst>
              <a:ext uri="{FF2B5EF4-FFF2-40B4-BE49-F238E27FC236}">
                <a16:creationId xmlns:a16="http://schemas.microsoft.com/office/drawing/2014/main" id="{A8BED670-16BF-48B7-8155-0C2C3DA5BC44}"/>
              </a:ext>
            </a:extLst>
          </p:cNvPr>
          <p:cNvGrpSpPr>
            <a:grpSpLocks/>
          </p:cNvGrpSpPr>
          <p:nvPr/>
        </p:nvGrpSpPr>
        <p:grpSpPr bwMode="auto">
          <a:xfrm>
            <a:off x="1919289" y="1703388"/>
            <a:ext cx="6478587" cy="4678362"/>
            <a:chOff x="249" y="1073"/>
            <a:chExt cx="4081" cy="2947"/>
          </a:xfrm>
        </p:grpSpPr>
        <p:pic>
          <p:nvPicPr>
            <p:cNvPr id="51204" name="Picture 4">
              <a:extLst>
                <a:ext uri="{FF2B5EF4-FFF2-40B4-BE49-F238E27FC236}">
                  <a16:creationId xmlns:a16="http://schemas.microsoft.com/office/drawing/2014/main" id="{FCDAB3B6-2659-4EB2-9CBD-3131DBBDB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740"/>
            <a:stretch>
              <a:fillRect/>
            </a:stretch>
          </p:blipFill>
          <p:spPr bwMode="auto">
            <a:xfrm>
              <a:off x="249" y="1073"/>
              <a:ext cx="4081" cy="2947"/>
            </a:xfrm>
            <a:prstGeom prst="rect">
              <a:avLst/>
            </a:prstGeom>
            <a:noFill/>
            <a:ln w="12700">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pic>
        <p:sp>
          <p:nvSpPr>
            <p:cNvPr id="51205" name="Text Box 5">
              <a:extLst>
                <a:ext uri="{FF2B5EF4-FFF2-40B4-BE49-F238E27FC236}">
                  <a16:creationId xmlns:a16="http://schemas.microsoft.com/office/drawing/2014/main" id="{06BE057D-2392-4005-89B7-BE07D7A3CB16}"/>
                </a:ext>
              </a:extLst>
            </p:cNvPr>
            <p:cNvSpPr txBox="1">
              <a:spLocks noChangeArrowheads="1"/>
            </p:cNvSpPr>
            <p:nvPr/>
          </p:nvSpPr>
          <p:spPr bwMode="auto">
            <a:xfrm>
              <a:off x="340" y="3747"/>
              <a:ext cx="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b="1" dirty="0" err="1">
                  <a:latin typeface="Arial" panose="020B0604020202020204" pitchFamily="34" charset="0"/>
                </a:rPr>
                <a:t>Original</a:t>
              </a:r>
              <a:endParaRPr lang="hu-HU" altLang="hu-HU" b="1" dirty="0">
                <a:latin typeface="Arial" panose="020B0604020202020204" pitchFamily="34" charset="0"/>
              </a:endParaRPr>
            </a:p>
          </p:txBody>
        </p:sp>
      </p:grpSp>
      <p:grpSp>
        <p:nvGrpSpPr>
          <p:cNvPr id="51211" name="Group 11">
            <a:extLst>
              <a:ext uri="{FF2B5EF4-FFF2-40B4-BE49-F238E27FC236}">
                <a16:creationId xmlns:a16="http://schemas.microsoft.com/office/drawing/2014/main" id="{E6D922CF-8762-4E74-B5A4-42F7BC612D72}"/>
              </a:ext>
            </a:extLst>
          </p:cNvPr>
          <p:cNvGrpSpPr>
            <a:grpSpLocks/>
          </p:cNvGrpSpPr>
          <p:nvPr/>
        </p:nvGrpSpPr>
        <p:grpSpPr bwMode="auto">
          <a:xfrm>
            <a:off x="4008439" y="1989138"/>
            <a:ext cx="6478587" cy="4678362"/>
            <a:chOff x="1565" y="1253"/>
            <a:chExt cx="4081" cy="2947"/>
          </a:xfrm>
        </p:grpSpPr>
        <p:pic>
          <p:nvPicPr>
            <p:cNvPr id="51208" name="Picture 8">
              <a:extLst>
                <a:ext uri="{FF2B5EF4-FFF2-40B4-BE49-F238E27FC236}">
                  <a16:creationId xmlns:a16="http://schemas.microsoft.com/office/drawing/2014/main" id="{AA9FD6F5-4391-4B4F-B913-F8BDB18B4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740"/>
            <a:stretch>
              <a:fillRect/>
            </a:stretch>
          </p:blipFill>
          <p:spPr bwMode="auto">
            <a:xfrm>
              <a:off x="1565" y="1253"/>
              <a:ext cx="4081" cy="2947"/>
            </a:xfrm>
            <a:prstGeom prst="rect">
              <a:avLst/>
            </a:prstGeom>
            <a:noFill/>
            <a:ln w="12700">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pic>
        <p:sp>
          <p:nvSpPr>
            <p:cNvPr id="51207" name="Text Box 7">
              <a:extLst>
                <a:ext uri="{FF2B5EF4-FFF2-40B4-BE49-F238E27FC236}">
                  <a16:creationId xmlns:a16="http://schemas.microsoft.com/office/drawing/2014/main" id="{DA3EF360-2BE0-4C05-8300-971FAC63FD99}"/>
                </a:ext>
              </a:extLst>
            </p:cNvPr>
            <p:cNvSpPr txBox="1">
              <a:spLocks noChangeArrowheads="1"/>
            </p:cNvSpPr>
            <p:nvPr/>
          </p:nvSpPr>
          <p:spPr bwMode="auto">
            <a:xfrm>
              <a:off x="1656" y="3566"/>
              <a:ext cx="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b="1" dirty="0" err="1">
                  <a:latin typeface="Arial" panose="020B0604020202020204" pitchFamily="34" charset="0"/>
                </a:rPr>
                <a:t>Saved</a:t>
              </a:r>
              <a:endParaRPr lang="hu-HU" altLang="hu-HU" b="1" dirty="0">
                <a:latin typeface="Arial" panose="020B0604020202020204" pitchFamily="34" charset="0"/>
              </a:endParaRPr>
            </a:p>
          </p:txBody>
        </p:sp>
      </p:grpSp>
    </p:spTree>
    <p:extLst>
      <p:ext uri="{BB962C8B-B14F-4D97-AF65-F5344CB8AC3E}">
        <p14:creationId xmlns:p14="http://schemas.microsoft.com/office/powerpoint/2010/main" val="889933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 számának helye 5">
            <a:extLst>
              <a:ext uri="{FF2B5EF4-FFF2-40B4-BE49-F238E27FC236}">
                <a16:creationId xmlns:a16="http://schemas.microsoft.com/office/drawing/2014/main" id="{FB4C7F16-E523-4D84-A010-976F288EF8E1}"/>
              </a:ext>
            </a:extLst>
          </p:cNvPr>
          <p:cNvSpPr>
            <a:spLocks noGrp="1"/>
          </p:cNvSpPr>
          <p:nvPr>
            <p:ph type="sldNum" sz="quarter" idx="12"/>
          </p:nvPr>
        </p:nvSpPr>
        <p:spPr/>
        <p:txBody>
          <a:bodyPr/>
          <a:lstStyle/>
          <a:p>
            <a:fld id="{239376FD-8025-4C0D-8BF6-BC7BC4AFF52A}" type="slidenum">
              <a:rPr lang="hu-HU" altLang="hu-HU"/>
              <a:pPr/>
              <a:t>14</a:t>
            </a:fld>
            <a:endParaRPr lang="hu-HU" altLang="hu-HU"/>
          </a:p>
        </p:txBody>
      </p:sp>
      <p:grpSp>
        <p:nvGrpSpPr>
          <p:cNvPr id="52242" name="Group 18">
            <a:extLst>
              <a:ext uri="{FF2B5EF4-FFF2-40B4-BE49-F238E27FC236}">
                <a16:creationId xmlns:a16="http://schemas.microsoft.com/office/drawing/2014/main" id="{8739127C-75B0-4348-8EDB-FF9D02AAE21E}"/>
              </a:ext>
            </a:extLst>
          </p:cNvPr>
          <p:cNvGrpSpPr>
            <a:grpSpLocks/>
          </p:cNvGrpSpPr>
          <p:nvPr/>
        </p:nvGrpSpPr>
        <p:grpSpPr bwMode="auto">
          <a:xfrm>
            <a:off x="1847850" y="1630363"/>
            <a:ext cx="6478588" cy="4678362"/>
            <a:chOff x="204" y="1117"/>
            <a:chExt cx="4081" cy="2947"/>
          </a:xfrm>
        </p:grpSpPr>
        <p:pic>
          <p:nvPicPr>
            <p:cNvPr id="52233" name="Picture 9">
              <a:extLst>
                <a:ext uri="{FF2B5EF4-FFF2-40B4-BE49-F238E27FC236}">
                  <a16:creationId xmlns:a16="http://schemas.microsoft.com/office/drawing/2014/main" id="{792B785C-6D8C-4B78-B743-9516359FD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740"/>
            <a:stretch>
              <a:fillRect/>
            </a:stretch>
          </p:blipFill>
          <p:spPr bwMode="auto">
            <a:xfrm>
              <a:off x="204" y="1117"/>
              <a:ext cx="4081" cy="2947"/>
            </a:xfrm>
            <a:prstGeom prst="rect">
              <a:avLst/>
            </a:prstGeom>
            <a:noFill/>
            <a:ln w="12700">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pic>
        <p:sp>
          <p:nvSpPr>
            <p:cNvPr id="52236" name="Text Box 12">
              <a:extLst>
                <a:ext uri="{FF2B5EF4-FFF2-40B4-BE49-F238E27FC236}">
                  <a16:creationId xmlns:a16="http://schemas.microsoft.com/office/drawing/2014/main" id="{D9F7FD18-121E-47B9-8EC7-E9B73B86EFDC}"/>
                </a:ext>
              </a:extLst>
            </p:cNvPr>
            <p:cNvSpPr txBox="1">
              <a:spLocks noChangeArrowheads="1"/>
            </p:cNvSpPr>
            <p:nvPr/>
          </p:nvSpPr>
          <p:spPr bwMode="auto">
            <a:xfrm>
              <a:off x="380" y="3223"/>
              <a:ext cx="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b="1" dirty="0" err="1">
                  <a:latin typeface="Arial" panose="020B0604020202020204" pitchFamily="34" charset="0"/>
                </a:rPr>
                <a:t>Original</a:t>
              </a:r>
              <a:endParaRPr lang="hu-HU" altLang="hu-HU" b="1" dirty="0">
                <a:latin typeface="Arial" panose="020B0604020202020204" pitchFamily="34" charset="0"/>
              </a:endParaRPr>
            </a:p>
          </p:txBody>
        </p:sp>
      </p:grpSp>
      <p:sp>
        <p:nvSpPr>
          <p:cNvPr id="52226" name="Rectangle 2">
            <a:extLst>
              <a:ext uri="{FF2B5EF4-FFF2-40B4-BE49-F238E27FC236}">
                <a16:creationId xmlns:a16="http://schemas.microsoft.com/office/drawing/2014/main" id="{914E7B5B-2E0D-4111-A0D0-5A18FFE617B9}"/>
              </a:ext>
            </a:extLst>
          </p:cNvPr>
          <p:cNvSpPr>
            <a:spLocks noGrp="1" noChangeArrowheads="1"/>
          </p:cNvSpPr>
          <p:nvPr>
            <p:ph type="title"/>
          </p:nvPr>
        </p:nvSpPr>
        <p:spPr>
          <a:xfrm>
            <a:off x="1981200" y="476251"/>
            <a:ext cx="8229600" cy="652463"/>
          </a:xfrm>
        </p:spPr>
        <p:txBody>
          <a:bodyPr/>
          <a:lstStyle/>
          <a:p>
            <a:r>
              <a:rPr lang="hu-HU" altLang="hu-HU" sz="2900" dirty="0" err="1">
                <a:solidFill>
                  <a:schemeClr val="tx1"/>
                </a:solidFill>
              </a:rPr>
              <a:t>Archiving</a:t>
            </a:r>
            <a:r>
              <a:rPr lang="hu-HU" altLang="hu-HU" sz="2900" dirty="0">
                <a:solidFill>
                  <a:schemeClr val="tx1"/>
                </a:solidFill>
              </a:rPr>
              <a:t> </a:t>
            </a:r>
            <a:r>
              <a:rPr lang="hu-HU" altLang="hu-HU" sz="2900" dirty="0" err="1">
                <a:solidFill>
                  <a:schemeClr val="tx1"/>
                </a:solidFill>
              </a:rPr>
              <a:t>problems</a:t>
            </a:r>
            <a:r>
              <a:rPr lang="hu-HU" altLang="hu-HU" sz="2900" dirty="0">
                <a:solidFill>
                  <a:schemeClr val="tx1"/>
                </a:solidFill>
              </a:rPr>
              <a:t>: CSS file has </a:t>
            </a:r>
            <a:r>
              <a:rPr lang="hu-HU" altLang="hu-HU" sz="2900" dirty="0" err="1">
                <a:solidFill>
                  <a:schemeClr val="tx1"/>
                </a:solidFill>
              </a:rPr>
              <a:t>lost</a:t>
            </a:r>
            <a:endParaRPr lang="hu-HU" altLang="hu-HU" sz="2900" dirty="0">
              <a:solidFill>
                <a:schemeClr val="tx1"/>
              </a:solidFill>
            </a:endParaRPr>
          </a:p>
        </p:txBody>
      </p:sp>
      <p:grpSp>
        <p:nvGrpSpPr>
          <p:cNvPr id="52243" name="Group 19">
            <a:extLst>
              <a:ext uri="{FF2B5EF4-FFF2-40B4-BE49-F238E27FC236}">
                <a16:creationId xmlns:a16="http://schemas.microsoft.com/office/drawing/2014/main" id="{77CDBDF9-7849-4D4A-8DD6-6D1AE09E7FE8}"/>
              </a:ext>
            </a:extLst>
          </p:cNvPr>
          <p:cNvGrpSpPr>
            <a:grpSpLocks/>
          </p:cNvGrpSpPr>
          <p:nvPr/>
        </p:nvGrpSpPr>
        <p:grpSpPr bwMode="auto">
          <a:xfrm>
            <a:off x="4010025" y="2206625"/>
            <a:ext cx="6478588" cy="4535488"/>
            <a:chOff x="1565" y="1344"/>
            <a:chExt cx="4081" cy="2857"/>
          </a:xfrm>
        </p:grpSpPr>
        <p:pic>
          <p:nvPicPr>
            <p:cNvPr id="52234" name="Picture 10">
              <a:extLst>
                <a:ext uri="{FF2B5EF4-FFF2-40B4-BE49-F238E27FC236}">
                  <a16:creationId xmlns:a16="http://schemas.microsoft.com/office/drawing/2014/main" id="{1585ED63-F4AD-4787-A16F-7CF4E7F82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740" b="2757"/>
            <a:stretch>
              <a:fillRect/>
            </a:stretch>
          </p:blipFill>
          <p:spPr bwMode="auto">
            <a:xfrm>
              <a:off x="1565" y="1344"/>
              <a:ext cx="4081" cy="2857"/>
            </a:xfrm>
            <a:prstGeom prst="rect">
              <a:avLst/>
            </a:prstGeom>
            <a:noFill/>
            <a:ln w="12700">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pic>
        <p:sp>
          <p:nvSpPr>
            <p:cNvPr id="52239" name="Text Box 15">
              <a:extLst>
                <a:ext uri="{FF2B5EF4-FFF2-40B4-BE49-F238E27FC236}">
                  <a16:creationId xmlns:a16="http://schemas.microsoft.com/office/drawing/2014/main" id="{A0446857-3833-402E-AC04-4614BD221A19}"/>
                </a:ext>
              </a:extLst>
            </p:cNvPr>
            <p:cNvSpPr txBox="1">
              <a:spLocks noChangeArrowheads="1"/>
            </p:cNvSpPr>
            <p:nvPr/>
          </p:nvSpPr>
          <p:spPr bwMode="auto">
            <a:xfrm>
              <a:off x="1610" y="3385"/>
              <a:ext cx="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b="1" dirty="0" err="1">
                  <a:latin typeface="Arial" panose="020B0604020202020204" pitchFamily="34" charset="0"/>
                </a:rPr>
                <a:t>Saved</a:t>
              </a:r>
              <a:endParaRPr lang="hu-HU" altLang="hu-HU" b="1" dirty="0">
                <a:latin typeface="Arial" panose="020B0604020202020204" pitchFamily="34" charset="0"/>
              </a:endParaRPr>
            </a:p>
          </p:txBody>
        </p:sp>
      </p:grpSp>
    </p:spTree>
    <p:extLst>
      <p:ext uri="{BB962C8B-B14F-4D97-AF65-F5344CB8AC3E}">
        <p14:creationId xmlns:p14="http://schemas.microsoft.com/office/powerpoint/2010/main" val="4135231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 számának helye 5">
            <a:extLst>
              <a:ext uri="{FF2B5EF4-FFF2-40B4-BE49-F238E27FC236}">
                <a16:creationId xmlns:a16="http://schemas.microsoft.com/office/drawing/2014/main" id="{5C664C0E-889E-48AA-8ECC-83DF6DE68407}"/>
              </a:ext>
            </a:extLst>
          </p:cNvPr>
          <p:cNvSpPr>
            <a:spLocks noGrp="1"/>
          </p:cNvSpPr>
          <p:nvPr>
            <p:ph type="sldNum" sz="quarter" idx="12"/>
          </p:nvPr>
        </p:nvSpPr>
        <p:spPr/>
        <p:txBody>
          <a:bodyPr/>
          <a:lstStyle/>
          <a:p>
            <a:fld id="{7F5762B5-92C5-4F04-BADC-6F267ACA8ADB}" type="slidenum">
              <a:rPr lang="hu-HU" altLang="hu-HU"/>
              <a:pPr/>
              <a:t>15</a:t>
            </a:fld>
            <a:endParaRPr lang="hu-HU" altLang="hu-HU"/>
          </a:p>
        </p:txBody>
      </p:sp>
      <p:grpSp>
        <p:nvGrpSpPr>
          <p:cNvPr id="53259" name="Group 11">
            <a:extLst>
              <a:ext uri="{FF2B5EF4-FFF2-40B4-BE49-F238E27FC236}">
                <a16:creationId xmlns:a16="http://schemas.microsoft.com/office/drawing/2014/main" id="{B38BF3CC-C82C-4E63-862B-8B954ED9A49B}"/>
              </a:ext>
            </a:extLst>
          </p:cNvPr>
          <p:cNvGrpSpPr>
            <a:grpSpLocks/>
          </p:cNvGrpSpPr>
          <p:nvPr/>
        </p:nvGrpSpPr>
        <p:grpSpPr bwMode="auto">
          <a:xfrm>
            <a:off x="1992314" y="1773238"/>
            <a:ext cx="6478587" cy="4678362"/>
            <a:chOff x="295" y="1117"/>
            <a:chExt cx="4081" cy="2947"/>
          </a:xfrm>
        </p:grpSpPr>
        <p:pic>
          <p:nvPicPr>
            <p:cNvPr id="53254" name="Picture 6">
              <a:extLst>
                <a:ext uri="{FF2B5EF4-FFF2-40B4-BE49-F238E27FC236}">
                  <a16:creationId xmlns:a16="http://schemas.microsoft.com/office/drawing/2014/main" id="{314E14F3-A37D-4870-B49B-42AC0D60C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740"/>
            <a:stretch>
              <a:fillRect/>
            </a:stretch>
          </p:blipFill>
          <p:spPr bwMode="auto">
            <a:xfrm>
              <a:off x="295" y="1117"/>
              <a:ext cx="4081" cy="2947"/>
            </a:xfrm>
            <a:prstGeom prst="rect">
              <a:avLst/>
            </a:prstGeom>
            <a:noFill/>
            <a:ln w="12700">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pic>
        <p:sp>
          <p:nvSpPr>
            <p:cNvPr id="53255" name="Text Box 7">
              <a:extLst>
                <a:ext uri="{FF2B5EF4-FFF2-40B4-BE49-F238E27FC236}">
                  <a16:creationId xmlns:a16="http://schemas.microsoft.com/office/drawing/2014/main" id="{219E8048-5A8F-45A0-931D-3EC51DB7FA0C}"/>
                </a:ext>
              </a:extLst>
            </p:cNvPr>
            <p:cNvSpPr txBox="1">
              <a:spLocks noChangeArrowheads="1"/>
            </p:cNvSpPr>
            <p:nvPr/>
          </p:nvSpPr>
          <p:spPr bwMode="auto">
            <a:xfrm>
              <a:off x="385" y="3566"/>
              <a:ext cx="9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b="1" dirty="0" err="1">
                  <a:latin typeface="Arial" panose="020B0604020202020204" pitchFamily="34" charset="0"/>
                </a:rPr>
                <a:t>Original</a:t>
              </a:r>
              <a:endParaRPr lang="hu-HU" altLang="hu-HU" b="1" dirty="0">
                <a:latin typeface="Arial" panose="020B0604020202020204" pitchFamily="34" charset="0"/>
              </a:endParaRPr>
            </a:p>
          </p:txBody>
        </p:sp>
      </p:grpSp>
      <p:sp>
        <p:nvSpPr>
          <p:cNvPr id="53250" name="Rectangle 2">
            <a:extLst>
              <a:ext uri="{FF2B5EF4-FFF2-40B4-BE49-F238E27FC236}">
                <a16:creationId xmlns:a16="http://schemas.microsoft.com/office/drawing/2014/main" id="{6649293E-E757-4974-8A87-4E5162DFFEF2}"/>
              </a:ext>
            </a:extLst>
          </p:cNvPr>
          <p:cNvSpPr>
            <a:spLocks noGrp="1" noChangeArrowheads="1"/>
          </p:cNvSpPr>
          <p:nvPr>
            <p:ph type="title"/>
          </p:nvPr>
        </p:nvSpPr>
        <p:spPr>
          <a:xfrm>
            <a:off x="1981200" y="251671"/>
            <a:ext cx="8823820" cy="877044"/>
          </a:xfrm>
        </p:spPr>
        <p:txBody>
          <a:bodyPr/>
          <a:lstStyle/>
          <a:p>
            <a:r>
              <a:rPr lang="hu-HU" altLang="hu-HU" sz="2900" dirty="0" err="1">
                <a:solidFill>
                  <a:schemeClr val="tx1"/>
                </a:solidFill>
              </a:rPr>
              <a:t>Archiving</a:t>
            </a:r>
            <a:r>
              <a:rPr lang="hu-HU" altLang="hu-HU" sz="2900" dirty="0">
                <a:solidFill>
                  <a:schemeClr val="tx1"/>
                </a:solidFill>
              </a:rPr>
              <a:t> </a:t>
            </a:r>
            <a:r>
              <a:rPr lang="hu-HU" altLang="hu-HU" sz="2900" dirty="0" err="1">
                <a:solidFill>
                  <a:schemeClr val="tx1"/>
                </a:solidFill>
              </a:rPr>
              <a:t>problems</a:t>
            </a:r>
            <a:r>
              <a:rPr lang="hu-HU" altLang="hu-HU" sz="2900" dirty="0">
                <a:solidFill>
                  <a:schemeClr val="tx1"/>
                </a:solidFill>
              </a:rPr>
              <a:t>: robot </a:t>
            </a:r>
            <a:r>
              <a:rPr lang="hu-HU" altLang="hu-HU" sz="2900" dirty="0" err="1">
                <a:solidFill>
                  <a:schemeClr val="tx1"/>
                </a:solidFill>
              </a:rPr>
              <a:t>not</a:t>
            </a:r>
            <a:r>
              <a:rPr lang="hu-HU" altLang="hu-HU" sz="2900" dirty="0">
                <a:solidFill>
                  <a:schemeClr val="tx1"/>
                </a:solidFill>
              </a:rPr>
              <a:t> </a:t>
            </a:r>
            <a:r>
              <a:rPr lang="hu-HU" altLang="hu-HU" sz="2900" dirty="0" err="1">
                <a:solidFill>
                  <a:schemeClr val="tx1"/>
                </a:solidFill>
              </a:rPr>
              <a:t>allowed</a:t>
            </a:r>
            <a:r>
              <a:rPr lang="hu-HU" altLang="hu-HU" sz="2900" dirty="0">
                <a:solidFill>
                  <a:schemeClr val="tx1"/>
                </a:solidFill>
              </a:rPr>
              <a:t> </a:t>
            </a:r>
            <a:r>
              <a:rPr lang="hu-HU" altLang="hu-HU" sz="2900" dirty="0" err="1">
                <a:solidFill>
                  <a:schemeClr val="tx1"/>
                </a:solidFill>
              </a:rPr>
              <a:t>on</a:t>
            </a:r>
            <a:r>
              <a:rPr lang="hu-HU" altLang="hu-HU" sz="2900" dirty="0">
                <a:solidFill>
                  <a:schemeClr val="tx1"/>
                </a:solidFill>
              </a:rPr>
              <a:t> a website</a:t>
            </a:r>
          </a:p>
        </p:txBody>
      </p:sp>
      <p:grpSp>
        <p:nvGrpSpPr>
          <p:cNvPr id="53260" name="Group 12">
            <a:extLst>
              <a:ext uri="{FF2B5EF4-FFF2-40B4-BE49-F238E27FC236}">
                <a16:creationId xmlns:a16="http://schemas.microsoft.com/office/drawing/2014/main" id="{B665C392-A8A8-4DA2-9FAF-8E00B7052FB8}"/>
              </a:ext>
            </a:extLst>
          </p:cNvPr>
          <p:cNvGrpSpPr>
            <a:grpSpLocks/>
          </p:cNvGrpSpPr>
          <p:nvPr/>
        </p:nvGrpSpPr>
        <p:grpSpPr bwMode="auto">
          <a:xfrm>
            <a:off x="3863975" y="2636838"/>
            <a:ext cx="6478588" cy="3962400"/>
            <a:chOff x="1474" y="1661"/>
            <a:chExt cx="4081" cy="2496"/>
          </a:xfrm>
        </p:grpSpPr>
        <p:pic>
          <p:nvPicPr>
            <p:cNvPr id="53253" name="Picture 5">
              <a:extLst>
                <a:ext uri="{FF2B5EF4-FFF2-40B4-BE49-F238E27FC236}">
                  <a16:creationId xmlns:a16="http://schemas.microsoft.com/office/drawing/2014/main" id="{6DFDF243-951E-416F-8D03-902DA4BCC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 y="1661"/>
              <a:ext cx="4081" cy="2496"/>
            </a:xfrm>
            <a:prstGeom prst="rect">
              <a:avLst/>
            </a:prstGeom>
            <a:noFill/>
            <a:ln w="12700">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pic>
        <p:sp>
          <p:nvSpPr>
            <p:cNvPr id="53256" name="Text Box 8">
              <a:extLst>
                <a:ext uri="{FF2B5EF4-FFF2-40B4-BE49-F238E27FC236}">
                  <a16:creationId xmlns:a16="http://schemas.microsoft.com/office/drawing/2014/main" id="{F280DFA3-7D11-46A7-9890-50AC4B22BF73}"/>
                </a:ext>
              </a:extLst>
            </p:cNvPr>
            <p:cNvSpPr txBox="1">
              <a:spLocks noChangeArrowheads="1"/>
            </p:cNvSpPr>
            <p:nvPr/>
          </p:nvSpPr>
          <p:spPr bwMode="auto">
            <a:xfrm>
              <a:off x="1655" y="3702"/>
              <a:ext cx="9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b="1" dirty="0" err="1">
                  <a:latin typeface="Arial" panose="020B0604020202020204" pitchFamily="34" charset="0"/>
                </a:rPr>
                <a:t>Saved</a:t>
              </a:r>
              <a:endParaRPr lang="hu-HU" altLang="hu-HU" b="1" dirty="0">
                <a:latin typeface="Arial" panose="020B0604020202020204" pitchFamily="34" charset="0"/>
              </a:endParaRPr>
            </a:p>
          </p:txBody>
        </p:sp>
      </p:grpSp>
    </p:spTree>
    <p:extLst>
      <p:ext uri="{BB962C8B-B14F-4D97-AF65-F5344CB8AC3E}">
        <p14:creationId xmlns:p14="http://schemas.microsoft.com/office/powerpoint/2010/main" val="143348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3">
            <a:extLst>
              <a:ext uri="{FF2B5EF4-FFF2-40B4-BE49-F238E27FC236}">
                <a16:creationId xmlns:a16="http://schemas.microsoft.com/office/drawing/2014/main" id="{1885D9EA-3AEA-423F-BCF5-E01AB5550233}"/>
              </a:ext>
            </a:extLst>
          </p:cNvPr>
          <p:cNvSpPr>
            <a:spLocks noGrp="1"/>
          </p:cNvSpPr>
          <p:nvPr>
            <p:ph type="sldNum" sz="quarter" idx="12"/>
          </p:nvPr>
        </p:nvSpPr>
        <p:spPr/>
        <p:txBody>
          <a:bodyPr/>
          <a:lstStyle/>
          <a:p>
            <a:fld id="{BEF83931-1BA9-4D34-BA96-9D935C6AD2D0}" type="slidenum">
              <a:rPr lang="hu-HU" altLang="hu-HU"/>
              <a:pPr/>
              <a:t>16</a:t>
            </a:fld>
            <a:endParaRPr lang="hu-HU" altLang="hu-HU"/>
          </a:p>
        </p:txBody>
      </p:sp>
      <p:pic>
        <p:nvPicPr>
          <p:cNvPr id="58373" name="Picture 5" descr="https://i.imgur.com/YH1xBez.gif">
            <a:extLst>
              <a:ext uri="{FF2B5EF4-FFF2-40B4-BE49-F238E27FC236}">
                <a16:creationId xmlns:a16="http://schemas.microsoft.com/office/drawing/2014/main" id="{EB3FEF0D-E1D5-45BD-867E-21117686B82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00389" y="1916113"/>
            <a:ext cx="5991225" cy="3179762"/>
          </a:xfrm>
          <a:prstGeom prst="rect">
            <a:avLst/>
          </a:prstGeom>
          <a:noFill/>
          <a:extLst>
            <a:ext uri="{909E8E84-426E-40DD-AFC4-6F175D3DCCD1}">
              <a14:hiddenFill xmlns:a14="http://schemas.microsoft.com/office/drawing/2010/main">
                <a:solidFill>
                  <a:srgbClr val="FFFFFF"/>
                </a:solidFill>
              </a14:hiddenFill>
            </a:ext>
          </a:extLst>
        </p:spPr>
      </p:pic>
      <p:sp>
        <p:nvSpPr>
          <p:cNvPr id="58374" name="Rectangle 6">
            <a:extLst>
              <a:ext uri="{FF2B5EF4-FFF2-40B4-BE49-F238E27FC236}">
                <a16:creationId xmlns:a16="http://schemas.microsoft.com/office/drawing/2014/main" id="{40E5765E-5224-4BC8-B75C-E97E2E1ED384}"/>
              </a:ext>
            </a:extLst>
          </p:cNvPr>
          <p:cNvSpPr>
            <a:spLocks noChangeArrowheads="1"/>
          </p:cNvSpPr>
          <p:nvPr/>
        </p:nvSpPr>
        <p:spPr bwMode="auto">
          <a:xfrm>
            <a:off x="1812022" y="1"/>
            <a:ext cx="9127221" cy="137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hu-HU" altLang="hu-HU" sz="2900" dirty="0">
                <a:solidFill>
                  <a:schemeClr val="tx1"/>
                </a:solidFill>
              </a:rPr>
              <a:t>Main </a:t>
            </a:r>
            <a:r>
              <a:rPr lang="hu-HU" altLang="hu-HU" sz="2900" dirty="0" err="1">
                <a:solidFill>
                  <a:schemeClr val="tx1"/>
                </a:solidFill>
              </a:rPr>
              <a:t>task</a:t>
            </a:r>
            <a:r>
              <a:rPr lang="hu-HU" altLang="hu-HU" sz="2900" dirty="0">
                <a:solidFill>
                  <a:schemeClr val="tx1"/>
                </a:solidFill>
              </a:rPr>
              <a:t>: Archive </a:t>
            </a:r>
            <a:r>
              <a:rPr lang="hu-HU" altLang="hu-HU" sz="2900" dirty="0" err="1">
                <a:solidFill>
                  <a:schemeClr val="tx1"/>
                </a:solidFill>
              </a:rPr>
              <a:t>everything</a:t>
            </a:r>
            <a:r>
              <a:rPr lang="hu-HU" altLang="hu-HU" sz="2900" dirty="0">
                <a:solidFill>
                  <a:schemeClr val="tx1"/>
                </a:solidFill>
              </a:rPr>
              <a:t> </a:t>
            </a:r>
            <a:r>
              <a:rPr lang="hu-HU" altLang="hu-HU" sz="2900" dirty="0" err="1">
                <a:solidFill>
                  <a:schemeClr val="tx1"/>
                </a:solidFill>
              </a:rPr>
              <a:t>from</a:t>
            </a:r>
            <a:r>
              <a:rPr lang="hu-HU" altLang="hu-HU" sz="2900" dirty="0">
                <a:solidFill>
                  <a:schemeClr val="tx1"/>
                </a:solidFill>
              </a:rPr>
              <a:t> the Internet </a:t>
            </a:r>
            <a:r>
              <a:rPr lang="hu-HU" altLang="hu-HU" sz="2900" dirty="0" err="1">
                <a:solidFill>
                  <a:schemeClr val="tx1"/>
                </a:solidFill>
              </a:rPr>
              <a:t>that</a:t>
            </a:r>
            <a:r>
              <a:rPr lang="hu-HU" altLang="hu-HU" sz="2900" dirty="0">
                <a:solidFill>
                  <a:schemeClr val="tx1"/>
                </a:solidFill>
              </a:rPr>
              <a:t> is </a:t>
            </a:r>
            <a:r>
              <a:rPr lang="hu-HU" altLang="hu-HU" sz="2900" dirty="0" err="1">
                <a:solidFill>
                  <a:schemeClr val="tx1"/>
                </a:solidFill>
              </a:rPr>
              <a:t>possible</a:t>
            </a:r>
            <a:r>
              <a:rPr lang="hu-HU" altLang="hu-HU" sz="2900" dirty="0">
                <a:solidFill>
                  <a:schemeClr val="tx1"/>
                </a:solidFill>
              </a:rPr>
              <a:t> and important </a:t>
            </a:r>
            <a:r>
              <a:rPr lang="hu-HU" altLang="hu-HU" sz="2900" dirty="0" err="1">
                <a:solidFill>
                  <a:schemeClr val="tx1"/>
                </a:solidFill>
              </a:rPr>
              <a:t>to</a:t>
            </a:r>
            <a:r>
              <a:rPr lang="hu-HU" altLang="hu-HU" sz="2900" dirty="0">
                <a:solidFill>
                  <a:schemeClr val="tx1"/>
                </a:solidFill>
              </a:rPr>
              <a:t> </a:t>
            </a:r>
            <a:r>
              <a:rPr lang="hu-HU" altLang="hu-HU" sz="2900" dirty="0" err="1">
                <a:solidFill>
                  <a:schemeClr val="tx1"/>
                </a:solidFill>
              </a:rPr>
              <a:t>you</a:t>
            </a:r>
            <a:r>
              <a:rPr lang="hu-HU" altLang="hu-HU" sz="2900" dirty="0">
                <a:solidFill>
                  <a:schemeClr val="tx1"/>
                </a:solidFill>
              </a:rPr>
              <a:t>, </a:t>
            </a:r>
            <a:r>
              <a:rPr lang="hu-HU" altLang="hu-HU" sz="2900" dirty="0" err="1">
                <a:solidFill>
                  <a:schemeClr val="tx1"/>
                </a:solidFill>
              </a:rPr>
              <a:t>until</a:t>
            </a:r>
            <a:r>
              <a:rPr lang="hu-HU" altLang="hu-HU" sz="2900" dirty="0">
                <a:solidFill>
                  <a:schemeClr val="tx1"/>
                </a:solidFill>
              </a:rPr>
              <a:t> </a:t>
            </a:r>
            <a:r>
              <a:rPr lang="hu-HU" altLang="hu-HU" sz="2900" dirty="0" err="1">
                <a:solidFill>
                  <a:schemeClr val="tx1"/>
                </a:solidFill>
              </a:rPr>
              <a:t>it</a:t>
            </a:r>
            <a:r>
              <a:rPr lang="hu-HU" altLang="hu-HU" sz="2900" dirty="0">
                <a:solidFill>
                  <a:schemeClr val="tx1"/>
                </a:solidFill>
              </a:rPr>
              <a:t> is </a:t>
            </a:r>
            <a:r>
              <a:rPr lang="hu-HU" altLang="hu-HU" sz="2900" dirty="0" err="1">
                <a:solidFill>
                  <a:schemeClr val="tx1"/>
                </a:solidFill>
              </a:rPr>
              <a:t>not</a:t>
            </a:r>
            <a:r>
              <a:rPr lang="hu-HU" altLang="hu-HU" sz="2900" dirty="0">
                <a:solidFill>
                  <a:schemeClr val="tx1"/>
                </a:solidFill>
              </a:rPr>
              <a:t> </a:t>
            </a:r>
            <a:r>
              <a:rPr lang="hu-HU" altLang="hu-HU" sz="2900" dirty="0" err="1">
                <a:solidFill>
                  <a:schemeClr val="tx1"/>
                </a:solidFill>
              </a:rPr>
              <a:t>too</a:t>
            </a:r>
            <a:r>
              <a:rPr lang="hu-HU" altLang="hu-HU" sz="2900" dirty="0">
                <a:solidFill>
                  <a:schemeClr val="tx1"/>
                </a:solidFill>
              </a:rPr>
              <a:t> </a:t>
            </a:r>
            <a:r>
              <a:rPr lang="hu-HU" altLang="hu-HU" sz="2900" dirty="0" err="1">
                <a:solidFill>
                  <a:schemeClr val="tx1"/>
                </a:solidFill>
              </a:rPr>
              <a:t>late</a:t>
            </a:r>
            <a:r>
              <a:rPr lang="hu-HU" altLang="hu-HU" sz="2900" dirty="0">
                <a:solidFill>
                  <a:schemeClr val="tx1"/>
                </a:solidFill>
              </a:rPr>
              <a:t>…</a:t>
            </a:r>
          </a:p>
        </p:txBody>
      </p:sp>
      <p:sp>
        <p:nvSpPr>
          <p:cNvPr id="58375" name="Text Box 7">
            <a:extLst>
              <a:ext uri="{FF2B5EF4-FFF2-40B4-BE49-F238E27FC236}">
                <a16:creationId xmlns:a16="http://schemas.microsoft.com/office/drawing/2014/main" id="{6237D3AF-285D-4D5C-BCB6-1F5FAA51811E}"/>
              </a:ext>
            </a:extLst>
          </p:cNvPr>
          <p:cNvSpPr txBox="1">
            <a:spLocks noChangeArrowheads="1"/>
          </p:cNvSpPr>
          <p:nvPr/>
        </p:nvSpPr>
        <p:spPr bwMode="auto">
          <a:xfrm>
            <a:off x="2747964" y="5748339"/>
            <a:ext cx="66960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sz="3000" dirty="0" err="1">
                <a:solidFill>
                  <a:schemeClr val="tx2"/>
                </a:solidFill>
                <a:latin typeface="Arial" panose="020B0604020202020204" pitchFamily="34" charset="0"/>
              </a:rPr>
              <a:t>Thank</a:t>
            </a:r>
            <a:r>
              <a:rPr lang="hu-HU" altLang="hu-HU" sz="3000" dirty="0">
                <a:solidFill>
                  <a:schemeClr val="tx2"/>
                </a:solidFill>
                <a:latin typeface="Arial" panose="020B0604020202020204" pitchFamily="34" charset="0"/>
              </a:rPr>
              <a:t> </a:t>
            </a:r>
            <a:r>
              <a:rPr lang="hu-HU" altLang="hu-HU" sz="3000" dirty="0" err="1">
                <a:solidFill>
                  <a:schemeClr val="tx2"/>
                </a:solidFill>
                <a:latin typeface="Arial" panose="020B0604020202020204" pitchFamily="34" charset="0"/>
              </a:rPr>
              <a:t>you</a:t>
            </a:r>
            <a:r>
              <a:rPr lang="hu-HU" altLang="hu-HU" sz="3000" dirty="0">
                <a:solidFill>
                  <a:schemeClr val="tx2"/>
                </a:solidFill>
                <a:latin typeface="Arial" panose="020B0604020202020204" pitchFamily="34" charset="0"/>
              </a:rPr>
              <a:t> </a:t>
            </a:r>
            <a:r>
              <a:rPr lang="hu-HU" altLang="hu-HU" sz="3000" dirty="0" err="1">
                <a:solidFill>
                  <a:schemeClr val="tx2"/>
                </a:solidFill>
                <a:latin typeface="Arial" panose="020B0604020202020204" pitchFamily="34" charset="0"/>
              </a:rPr>
              <a:t>for</a:t>
            </a:r>
            <a:r>
              <a:rPr lang="hu-HU" altLang="hu-HU" sz="3000" dirty="0">
                <a:solidFill>
                  <a:schemeClr val="tx2"/>
                </a:solidFill>
                <a:latin typeface="Arial" panose="020B0604020202020204" pitchFamily="34" charset="0"/>
              </a:rPr>
              <a:t> </a:t>
            </a:r>
            <a:r>
              <a:rPr lang="hu-HU" altLang="hu-HU" sz="3000" dirty="0" err="1">
                <a:solidFill>
                  <a:schemeClr val="tx2"/>
                </a:solidFill>
                <a:latin typeface="Arial" panose="020B0604020202020204" pitchFamily="34" charset="0"/>
              </a:rPr>
              <a:t>your</a:t>
            </a:r>
            <a:r>
              <a:rPr lang="hu-HU" altLang="hu-HU" sz="3000" dirty="0">
                <a:solidFill>
                  <a:schemeClr val="tx2"/>
                </a:solidFill>
                <a:latin typeface="Arial" panose="020B0604020202020204" pitchFamily="34" charset="0"/>
              </a:rPr>
              <a:t> </a:t>
            </a:r>
            <a:r>
              <a:rPr lang="hu-HU" altLang="hu-HU" sz="3000" dirty="0" err="1">
                <a:solidFill>
                  <a:schemeClr val="tx2"/>
                </a:solidFill>
                <a:latin typeface="Arial" panose="020B0604020202020204" pitchFamily="34" charset="0"/>
              </a:rPr>
              <a:t>attention</a:t>
            </a:r>
            <a:r>
              <a:rPr lang="hu-HU" altLang="hu-HU" sz="3000" dirty="0">
                <a:solidFill>
                  <a:schemeClr val="tx2"/>
                </a:solidFill>
                <a:latin typeface="Arial" panose="020B0604020202020204" pitchFamily="34" charset="0"/>
              </a:rPr>
              <a:t>!</a:t>
            </a:r>
          </a:p>
        </p:txBody>
      </p:sp>
      <p:sp>
        <p:nvSpPr>
          <p:cNvPr id="58376" name="Text Box 8">
            <a:extLst>
              <a:ext uri="{FF2B5EF4-FFF2-40B4-BE49-F238E27FC236}">
                <a16:creationId xmlns:a16="http://schemas.microsoft.com/office/drawing/2014/main" id="{65C36647-343A-46F4-94F6-B1075E9AE30F}"/>
              </a:ext>
            </a:extLst>
          </p:cNvPr>
          <p:cNvSpPr txBox="1">
            <a:spLocks noChangeArrowheads="1"/>
          </p:cNvSpPr>
          <p:nvPr/>
        </p:nvSpPr>
        <p:spPr bwMode="auto">
          <a:xfrm>
            <a:off x="3538539" y="5241925"/>
            <a:ext cx="5113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sz="1200" dirty="0" err="1">
                <a:latin typeface="Arial" panose="020B0604020202020204" pitchFamily="34" charset="0"/>
              </a:rPr>
              <a:t>Source</a:t>
            </a:r>
            <a:r>
              <a:rPr lang="hu-HU" altLang="hu-HU" sz="1200" dirty="0">
                <a:latin typeface="Arial" panose="020B0604020202020204" pitchFamily="34" charset="0"/>
              </a:rPr>
              <a:t>: </a:t>
            </a:r>
            <a:r>
              <a:rPr lang="hu-HU" altLang="hu-HU" sz="1200" dirty="0">
                <a:latin typeface="Arial" panose="020B0604020202020204" pitchFamily="34" charset="0"/>
                <a:hlinkClick r:id="rId3"/>
              </a:rPr>
              <a:t>https://www.w3schools.com/downloadwww.htm</a:t>
            </a:r>
            <a:endParaRPr lang="hu-HU" altLang="hu-HU" sz="1200" dirty="0">
              <a:latin typeface="Arial" panose="020B0604020202020204" pitchFamily="34" charset="0"/>
            </a:endParaRPr>
          </a:p>
        </p:txBody>
      </p:sp>
    </p:spTree>
    <p:extLst>
      <p:ext uri="{BB962C8B-B14F-4D97-AF65-F5344CB8AC3E}">
        <p14:creationId xmlns:p14="http://schemas.microsoft.com/office/powerpoint/2010/main" val="89130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a:extLst>
              <a:ext uri="{FF2B5EF4-FFF2-40B4-BE49-F238E27FC236}">
                <a16:creationId xmlns:a16="http://schemas.microsoft.com/office/drawing/2014/main" id="{E0D65663-0BFC-414C-BB06-C50722EEE22F}"/>
              </a:ext>
            </a:extLst>
          </p:cNvPr>
          <p:cNvSpPr>
            <a:spLocks noGrp="1"/>
          </p:cNvSpPr>
          <p:nvPr>
            <p:ph type="sldNum" sz="quarter" idx="12"/>
          </p:nvPr>
        </p:nvSpPr>
        <p:spPr/>
        <p:txBody>
          <a:bodyPr/>
          <a:lstStyle/>
          <a:p>
            <a:fld id="{AEB43224-3E50-4445-AFE9-40376EC65BF4}" type="slidenum">
              <a:rPr lang="hu-HU" altLang="hu-HU"/>
              <a:pPr/>
              <a:t>2</a:t>
            </a:fld>
            <a:endParaRPr lang="hu-HU" altLang="hu-HU"/>
          </a:p>
        </p:txBody>
      </p:sp>
      <p:sp>
        <p:nvSpPr>
          <p:cNvPr id="44034" name="Rectangle 2">
            <a:extLst>
              <a:ext uri="{FF2B5EF4-FFF2-40B4-BE49-F238E27FC236}">
                <a16:creationId xmlns:a16="http://schemas.microsoft.com/office/drawing/2014/main" id="{9613B378-91CB-41A0-96F5-1B14B56C7C26}"/>
              </a:ext>
            </a:extLst>
          </p:cNvPr>
          <p:cNvSpPr>
            <a:spLocks noGrp="1" noChangeArrowheads="1"/>
          </p:cNvSpPr>
          <p:nvPr>
            <p:ph type="title"/>
          </p:nvPr>
        </p:nvSpPr>
        <p:spPr>
          <a:xfrm>
            <a:off x="1981200" y="78810"/>
            <a:ext cx="8362950" cy="1338828"/>
          </a:xfrm>
          <a:noFill/>
        </p:spPr>
        <p:txBody>
          <a:bodyPr>
            <a:spAutoFit/>
          </a:bodyPr>
          <a:lstStyle/>
          <a:p>
            <a:r>
              <a:rPr lang="hu-HU" altLang="hu-HU" sz="2200" dirty="0">
                <a:solidFill>
                  <a:schemeClr val="folHlink"/>
                </a:solidFill>
              </a:rPr>
              <a:t>Guardian 13 </a:t>
            </a:r>
            <a:r>
              <a:rPr lang="hu-HU" altLang="hu-HU" sz="2200" dirty="0" err="1">
                <a:solidFill>
                  <a:schemeClr val="folHlink"/>
                </a:solidFill>
              </a:rPr>
              <a:t>February</a:t>
            </a:r>
            <a:r>
              <a:rPr lang="hu-HU" altLang="hu-HU" sz="2200" dirty="0">
                <a:solidFill>
                  <a:schemeClr val="folHlink"/>
                </a:solidFill>
              </a:rPr>
              <a:t> 2015.</a:t>
            </a:r>
            <a:r>
              <a:rPr lang="hu-HU" altLang="hu-HU" sz="2200" dirty="0">
                <a:solidFill>
                  <a:schemeClr val="tx1"/>
                </a:solidFill>
              </a:rPr>
              <a:t> </a:t>
            </a:r>
            <a:br>
              <a:rPr lang="hu-HU" altLang="hu-HU" sz="2800" dirty="0">
                <a:solidFill>
                  <a:schemeClr val="tx1"/>
                </a:solidFill>
              </a:rPr>
            </a:br>
            <a:r>
              <a:rPr lang="hu-HU" altLang="hu-HU" sz="2900" dirty="0">
                <a:solidFill>
                  <a:schemeClr val="tx1"/>
                </a:solidFill>
              </a:rPr>
              <a:t>„Google </a:t>
            </a:r>
            <a:r>
              <a:rPr lang="hu-HU" altLang="hu-HU" sz="2900" dirty="0" err="1">
                <a:solidFill>
                  <a:schemeClr val="tx1"/>
                </a:solidFill>
              </a:rPr>
              <a:t>boss</a:t>
            </a:r>
            <a:r>
              <a:rPr lang="hu-HU" altLang="hu-HU" sz="2900" dirty="0">
                <a:solidFill>
                  <a:schemeClr val="tx1"/>
                </a:solidFill>
              </a:rPr>
              <a:t> </a:t>
            </a:r>
            <a:r>
              <a:rPr lang="hu-HU" altLang="hu-HU" sz="2900" dirty="0" err="1">
                <a:solidFill>
                  <a:schemeClr val="tx1"/>
                </a:solidFill>
              </a:rPr>
              <a:t>warns</a:t>
            </a:r>
            <a:r>
              <a:rPr lang="hu-HU" altLang="hu-HU" sz="2900" dirty="0">
                <a:solidFill>
                  <a:schemeClr val="tx1"/>
                </a:solidFill>
              </a:rPr>
              <a:t> of </a:t>
            </a:r>
            <a:r>
              <a:rPr lang="hu-HU" altLang="hu-HU" sz="2900" dirty="0" err="1">
                <a:solidFill>
                  <a:schemeClr val="tx1"/>
                </a:solidFill>
              </a:rPr>
              <a:t>forgotten</a:t>
            </a:r>
            <a:r>
              <a:rPr lang="hu-HU" altLang="hu-HU" sz="2900" dirty="0">
                <a:solidFill>
                  <a:schemeClr val="tx1"/>
                </a:solidFill>
              </a:rPr>
              <a:t> </a:t>
            </a:r>
            <a:r>
              <a:rPr lang="hu-HU" altLang="hu-HU" sz="2900" dirty="0" err="1">
                <a:solidFill>
                  <a:schemeClr val="tx1"/>
                </a:solidFill>
              </a:rPr>
              <a:t>century</a:t>
            </a:r>
            <a:r>
              <a:rPr lang="hu-HU" altLang="hu-HU" sz="2900" dirty="0">
                <a:solidFill>
                  <a:schemeClr val="tx1"/>
                </a:solidFill>
              </a:rPr>
              <a:t>”</a:t>
            </a:r>
            <a:br>
              <a:rPr lang="hu-HU" altLang="hu-HU" sz="2800" dirty="0"/>
            </a:br>
            <a:r>
              <a:rPr lang="hu-HU" altLang="hu-HU" sz="1500" dirty="0"/>
              <a:t>https://www.theguardian.com/technology/2015/feb/13/google-boss-warns-forgotten-century-email-photos-vint-cerf</a:t>
            </a:r>
          </a:p>
        </p:txBody>
      </p:sp>
      <p:sp>
        <p:nvSpPr>
          <p:cNvPr id="44035" name="Rectangle 3">
            <a:extLst>
              <a:ext uri="{FF2B5EF4-FFF2-40B4-BE49-F238E27FC236}">
                <a16:creationId xmlns:a16="http://schemas.microsoft.com/office/drawing/2014/main" id="{BB764858-2F93-49AA-A63B-4C90663253C5}"/>
              </a:ext>
            </a:extLst>
          </p:cNvPr>
          <p:cNvSpPr>
            <a:spLocks noGrp="1" noChangeArrowheads="1"/>
          </p:cNvSpPr>
          <p:nvPr>
            <p:ph type="body" idx="1"/>
          </p:nvPr>
        </p:nvSpPr>
        <p:spPr>
          <a:xfrm>
            <a:off x="1981201" y="1916113"/>
            <a:ext cx="4906963" cy="4462760"/>
          </a:xfrm>
          <a:noFill/>
          <a:ln/>
          <a:extLst>
            <a:ext uri="{91240B29-F687-4F45-9708-019B960494DF}">
              <a14:hiddenLine xmlns:a14="http://schemas.microsoft.com/office/drawing/2010/main" w="9525">
                <a:solidFill>
                  <a:srgbClr val="4A4800"/>
                </a:solidFill>
                <a:miter lim="800000"/>
                <a:headEnd/>
                <a:tailEnd/>
              </a14:hiddenLine>
            </a:ext>
          </a:extLst>
        </p:spPr>
        <p:txBody>
          <a:bodyPr>
            <a:spAutoFit/>
          </a:bodyPr>
          <a:lstStyle/>
          <a:p>
            <a:pPr>
              <a:spcAft>
                <a:spcPct val="20000"/>
              </a:spcAft>
            </a:pPr>
            <a:r>
              <a:rPr lang="hu-HU" altLang="hu-HU" sz="2000" dirty="0" err="1"/>
              <a:t>Vint</a:t>
            </a:r>
            <a:r>
              <a:rPr lang="hu-HU" altLang="hu-HU" sz="2000" dirty="0"/>
              <a:t> </a:t>
            </a:r>
            <a:r>
              <a:rPr lang="hu-HU" altLang="hu-HU" sz="2000" dirty="0" err="1"/>
              <a:t>Cerf</a:t>
            </a:r>
            <a:r>
              <a:rPr lang="hu-HU" altLang="hu-HU" sz="2000" dirty="0"/>
              <a:t>, a main </a:t>
            </a:r>
            <a:r>
              <a:rPr lang="hu-HU" altLang="hu-HU" sz="2000" dirty="0" err="1"/>
              <a:t>founder</a:t>
            </a:r>
            <a:r>
              <a:rPr lang="hu-HU" altLang="hu-HU" sz="2000" dirty="0"/>
              <a:t> of the TCP/IP </a:t>
            </a:r>
            <a:r>
              <a:rPr lang="hu-HU" altLang="hu-HU" sz="2000" dirty="0" err="1"/>
              <a:t>protocol</a:t>
            </a:r>
            <a:r>
              <a:rPr lang="hu-HU" altLang="hu-HU" sz="2000" dirty="0"/>
              <a:t>. </a:t>
            </a:r>
            <a:r>
              <a:rPr lang="hu-HU" altLang="hu-HU" sz="2000" dirty="0" err="1"/>
              <a:t>From</a:t>
            </a:r>
            <a:r>
              <a:rPr lang="hu-HU" altLang="hu-HU" sz="2000" dirty="0"/>
              <a:t> 2005 a Vice </a:t>
            </a:r>
            <a:r>
              <a:rPr lang="hu-HU" altLang="hu-HU" sz="2000" dirty="0" err="1"/>
              <a:t>President</a:t>
            </a:r>
            <a:r>
              <a:rPr lang="hu-HU" altLang="hu-HU" sz="2000" dirty="0"/>
              <a:t> and a main Internet </a:t>
            </a:r>
            <a:r>
              <a:rPr lang="hu-HU" altLang="hu-HU" sz="2000" dirty="0" err="1"/>
              <a:t>Evangelist</a:t>
            </a:r>
            <a:r>
              <a:rPr lang="hu-HU" altLang="hu-HU" sz="2000" dirty="0"/>
              <a:t> of Google</a:t>
            </a:r>
          </a:p>
          <a:p>
            <a:pPr>
              <a:spcAft>
                <a:spcPct val="20000"/>
              </a:spcAft>
            </a:pPr>
            <a:r>
              <a:rPr lang="hu-HU" altLang="hu-HU" sz="2000" dirty="0"/>
              <a:t>„Digital </a:t>
            </a:r>
            <a:r>
              <a:rPr lang="hu-HU" altLang="hu-HU" sz="2000" dirty="0" err="1"/>
              <a:t>Dark</a:t>
            </a:r>
            <a:r>
              <a:rPr lang="hu-HU" altLang="hu-HU" sz="2000" dirty="0"/>
              <a:t> </a:t>
            </a:r>
            <a:r>
              <a:rPr lang="hu-HU" altLang="hu-HU" sz="2000" dirty="0" err="1"/>
              <a:t>Age</a:t>
            </a:r>
            <a:r>
              <a:rPr lang="hu-HU" altLang="hu-HU" sz="2000" dirty="0"/>
              <a:t>” </a:t>
            </a:r>
            <a:r>
              <a:rPr lang="hu-HU" altLang="hu-HU" sz="2000" dirty="0" err="1"/>
              <a:t>threats</a:t>
            </a:r>
            <a:endParaRPr lang="hu-HU" altLang="hu-HU" sz="2000" dirty="0"/>
          </a:p>
          <a:p>
            <a:pPr>
              <a:spcAft>
                <a:spcPct val="20000"/>
              </a:spcAft>
            </a:pPr>
            <a:r>
              <a:rPr lang="hu-HU" altLang="hu-HU" sz="2000" dirty="0" err="1"/>
              <a:t>We</a:t>
            </a:r>
            <a:r>
              <a:rPr lang="hu-HU" altLang="hu-HU" sz="2000" dirty="0"/>
              <a:t> </a:t>
            </a:r>
            <a:r>
              <a:rPr lang="hu-HU" altLang="hu-HU" sz="2000" dirty="0" err="1"/>
              <a:t>need</a:t>
            </a:r>
            <a:r>
              <a:rPr lang="hu-HU" altLang="hu-HU" sz="2000" dirty="0"/>
              <a:t> </a:t>
            </a:r>
            <a:r>
              <a:rPr lang="hu-HU" altLang="hu-HU" sz="2000" dirty="0" err="1"/>
              <a:t>virtual</a:t>
            </a:r>
            <a:r>
              <a:rPr lang="hu-HU" altLang="hu-HU" sz="2000" dirty="0"/>
              <a:t> </a:t>
            </a:r>
            <a:r>
              <a:rPr lang="hu-HU" altLang="hu-HU" sz="2000" dirty="0" err="1"/>
              <a:t>machines</a:t>
            </a:r>
            <a:r>
              <a:rPr lang="hu-HU" altLang="hu-HU" sz="2000" dirty="0"/>
              <a:t> and </a:t>
            </a:r>
            <a:r>
              <a:rPr lang="hu-HU" altLang="hu-HU" sz="2000" dirty="0" err="1"/>
              <a:t>describe</a:t>
            </a:r>
            <a:r>
              <a:rPr lang="hu-HU" altLang="hu-HU" sz="2000" dirty="0"/>
              <a:t> the </a:t>
            </a:r>
            <a:r>
              <a:rPr lang="hu-HU" altLang="hu-HU" sz="2000" dirty="0" err="1"/>
              <a:t>recent</a:t>
            </a:r>
            <a:r>
              <a:rPr lang="hu-HU" altLang="hu-HU" sz="2000" dirty="0"/>
              <a:t> IT service </a:t>
            </a:r>
            <a:r>
              <a:rPr lang="hu-HU" altLang="hu-HU" sz="2000" dirty="0" err="1"/>
              <a:t>environments</a:t>
            </a:r>
            <a:r>
              <a:rPr lang="hu-HU" altLang="hu-HU" sz="2000" dirty="0"/>
              <a:t> (software, hardware) in </a:t>
            </a:r>
            <a:r>
              <a:rPr lang="hu-HU" altLang="hu-HU" sz="2000" dirty="0" err="1"/>
              <a:t>order</a:t>
            </a:r>
            <a:r>
              <a:rPr lang="hu-HU" altLang="hu-HU" sz="2000" dirty="0"/>
              <a:t> </a:t>
            </a:r>
            <a:r>
              <a:rPr lang="hu-HU" altLang="hu-HU" sz="2000" dirty="0" err="1"/>
              <a:t>to</a:t>
            </a:r>
            <a:r>
              <a:rPr lang="hu-HU" altLang="hu-HU" sz="2000" dirty="0"/>
              <a:t> </a:t>
            </a:r>
            <a:r>
              <a:rPr lang="hu-HU" altLang="hu-HU" sz="2000" dirty="0" err="1"/>
              <a:t>emulate</a:t>
            </a:r>
            <a:r>
              <a:rPr lang="hu-HU" altLang="hu-HU" sz="2000" dirty="0"/>
              <a:t> </a:t>
            </a:r>
            <a:r>
              <a:rPr lang="hu-HU" altLang="hu-HU" sz="2000" dirty="0" err="1"/>
              <a:t>them</a:t>
            </a:r>
            <a:r>
              <a:rPr lang="hu-HU" altLang="hu-HU" sz="2000" dirty="0"/>
              <a:t> in the </a:t>
            </a:r>
            <a:r>
              <a:rPr lang="hu-HU" altLang="hu-HU" sz="2000" dirty="0" err="1"/>
              <a:t>next</a:t>
            </a:r>
            <a:r>
              <a:rPr lang="hu-HU" altLang="hu-HU" sz="2000" dirty="0"/>
              <a:t> </a:t>
            </a:r>
            <a:r>
              <a:rPr lang="hu-HU" altLang="hu-HU" sz="2000" dirty="0" err="1"/>
              <a:t>centuries</a:t>
            </a:r>
            <a:r>
              <a:rPr lang="hu-HU" altLang="hu-HU" sz="2000" dirty="0"/>
              <a:t>.</a:t>
            </a:r>
          </a:p>
          <a:p>
            <a:pPr>
              <a:spcAft>
                <a:spcPct val="20000"/>
              </a:spcAft>
            </a:pPr>
            <a:r>
              <a:rPr lang="hu-HU" altLang="hu-HU" sz="2000" dirty="0" err="1"/>
              <a:t>Not</a:t>
            </a:r>
            <a:r>
              <a:rPr lang="hu-HU" altLang="hu-HU" sz="2000" dirty="0"/>
              <a:t> </a:t>
            </a:r>
            <a:r>
              <a:rPr lang="hu-HU" altLang="hu-HU" sz="2000" dirty="0" err="1"/>
              <a:t>just</a:t>
            </a:r>
            <a:r>
              <a:rPr lang="hu-HU" altLang="hu-HU" sz="2000" dirty="0"/>
              <a:t> service </a:t>
            </a:r>
            <a:r>
              <a:rPr lang="hu-HU" altLang="hu-HU" sz="2000" dirty="0" err="1"/>
              <a:t>architectures</a:t>
            </a:r>
            <a:r>
              <a:rPr lang="hu-HU" altLang="hu-HU" sz="2000" dirty="0"/>
              <a:t> </a:t>
            </a:r>
            <a:r>
              <a:rPr lang="hu-HU" altLang="hu-HU" sz="2000" dirty="0" err="1"/>
              <a:t>but</a:t>
            </a:r>
            <a:r>
              <a:rPr lang="hu-HU" altLang="hu-HU" sz="2000" dirty="0"/>
              <a:t> </a:t>
            </a:r>
            <a:r>
              <a:rPr lang="hu-HU" altLang="hu-HU" sz="2000" dirty="0" err="1"/>
              <a:t>digital</a:t>
            </a:r>
            <a:r>
              <a:rPr lang="hu-HU" altLang="hu-HU" sz="2000" dirty="0"/>
              <a:t> </a:t>
            </a:r>
            <a:r>
              <a:rPr lang="hu-HU" altLang="hu-HU" sz="2000" dirty="0" err="1"/>
              <a:t>documents</a:t>
            </a:r>
            <a:r>
              <a:rPr lang="hu-HU" altLang="hu-HU" sz="2000" dirty="0"/>
              <a:t> must be </a:t>
            </a:r>
            <a:r>
              <a:rPr lang="hu-HU" altLang="hu-HU" sz="2000" dirty="0" err="1"/>
              <a:t>preserved</a:t>
            </a:r>
            <a:r>
              <a:rPr lang="hu-HU" altLang="hu-HU" sz="2000" dirty="0"/>
              <a:t> </a:t>
            </a:r>
            <a:r>
              <a:rPr lang="hu-HU" altLang="hu-HU" sz="2000" dirty="0" err="1"/>
              <a:t>to</a:t>
            </a:r>
            <a:r>
              <a:rPr lang="hu-HU" altLang="hu-HU" sz="2000" dirty="0"/>
              <a:t> the </a:t>
            </a:r>
            <a:r>
              <a:rPr lang="hu-HU" altLang="hu-HU" sz="2000" dirty="0" err="1"/>
              <a:t>future</a:t>
            </a:r>
            <a:r>
              <a:rPr lang="hu-HU" altLang="hu-HU" sz="2000" dirty="0"/>
              <a:t>.</a:t>
            </a:r>
          </a:p>
        </p:txBody>
      </p:sp>
      <p:pic>
        <p:nvPicPr>
          <p:cNvPr id="44038" name="Picture 6">
            <a:extLst>
              <a:ext uri="{FF2B5EF4-FFF2-40B4-BE49-F238E27FC236}">
                <a16:creationId xmlns:a16="http://schemas.microsoft.com/office/drawing/2014/main" id="{492A8B63-DA26-4633-A8AC-E753C5E84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1" y="2276475"/>
            <a:ext cx="3654425"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9" name="Text Box 7">
            <a:extLst>
              <a:ext uri="{FF2B5EF4-FFF2-40B4-BE49-F238E27FC236}">
                <a16:creationId xmlns:a16="http://schemas.microsoft.com/office/drawing/2014/main" id="{EF250442-C3F0-426B-B51B-98FDAB224F9C}"/>
              </a:ext>
            </a:extLst>
          </p:cNvPr>
          <p:cNvSpPr txBox="1">
            <a:spLocks noChangeArrowheads="1"/>
          </p:cNvSpPr>
          <p:nvPr/>
        </p:nvSpPr>
        <p:spPr bwMode="auto">
          <a:xfrm>
            <a:off x="7032626" y="6446839"/>
            <a:ext cx="3527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200" dirty="0" err="1">
                <a:latin typeface="Arial" panose="020B0604020202020204" pitchFamily="34" charset="0"/>
              </a:rPr>
              <a:t>Source</a:t>
            </a:r>
            <a:r>
              <a:rPr lang="hu-HU" altLang="hu-HU" sz="1200" dirty="0">
                <a:latin typeface="Arial" panose="020B0604020202020204" pitchFamily="34" charset="0"/>
              </a:rPr>
              <a:t>: </a:t>
            </a:r>
            <a:r>
              <a:rPr lang="hu-HU" altLang="hu-HU" sz="1200" dirty="0">
                <a:latin typeface="Arial" panose="020B0604020202020204" pitchFamily="34" charset="0"/>
                <a:hlinkClick r:id="rId3"/>
              </a:rPr>
              <a:t>https://commons.wikimedia.org/</a:t>
            </a:r>
            <a:endParaRPr lang="hu-HU" altLang="hu-HU" sz="1200" dirty="0">
              <a:latin typeface="Arial" panose="020B0604020202020204" pitchFamily="34" charset="0"/>
            </a:endParaRPr>
          </a:p>
        </p:txBody>
      </p:sp>
    </p:spTree>
    <p:extLst>
      <p:ext uri="{BB962C8B-B14F-4D97-AF65-F5344CB8AC3E}">
        <p14:creationId xmlns:p14="http://schemas.microsoft.com/office/powerpoint/2010/main" val="234811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 számának helye 5">
            <a:extLst>
              <a:ext uri="{FF2B5EF4-FFF2-40B4-BE49-F238E27FC236}">
                <a16:creationId xmlns:a16="http://schemas.microsoft.com/office/drawing/2014/main" id="{AA974E00-A49E-468E-8823-18B9A0259282}"/>
              </a:ext>
            </a:extLst>
          </p:cNvPr>
          <p:cNvSpPr>
            <a:spLocks noGrp="1"/>
          </p:cNvSpPr>
          <p:nvPr>
            <p:ph type="sldNum" sz="quarter" idx="12"/>
          </p:nvPr>
        </p:nvSpPr>
        <p:spPr/>
        <p:txBody>
          <a:bodyPr/>
          <a:lstStyle/>
          <a:p>
            <a:fld id="{3A801CBD-9765-4760-A6BB-8AD03CD9137D}" type="slidenum">
              <a:rPr lang="hu-HU" altLang="hu-HU"/>
              <a:pPr/>
              <a:t>3</a:t>
            </a:fld>
            <a:endParaRPr lang="hu-HU" altLang="hu-HU"/>
          </a:p>
        </p:txBody>
      </p:sp>
      <p:sp>
        <p:nvSpPr>
          <p:cNvPr id="46082" name="Rectangle 2">
            <a:extLst>
              <a:ext uri="{FF2B5EF4-FFF2-40B4-BE49-F238E27FC236}">
                <a16:creationId xmlns:a16="http://schemas.microsoft.com/office/drawing/2014/main" id="{75461507-E723-4858-AFD5-B92E0F80BF06}"/>
              </a:ext>
            </a:extLst>
          </p:cNvPr>
          <p:cNvSpPr>
            <a:spLocks noGrp="1" noChangeArrowheads="1"/>
          </p:cNvSpPr>
          <p:nvPr>
            <p:ph type="title"/>
          </p:nvPr>
        </p:nvSpPr>
        <p:spPr>
          <a:xfrm>
            <a:off x="1981200" y="-4763"/>
            <a:ext cx="8229600" cy="1417638"/>
          </a:xfrm>
          <a:noFill/>
        </p:spPr>
        <p:txBody>
          <a:bodyPr>
            <a:spAutoFit/>
          </a:bodyPr>
          <a:lstStyle/>
          <a:p>
            <a:r>
              <a:rPr lang="hu-HU" altLang="hu-HU" sz="2200" dirty="0" err="1">
                <a:solidFill>
                  <a:schemeClr val="folHlink"/>
                </a:solidFill>
              </a:rPr>
              <a:t>Boing</a:t>
            </a:r>
            <a:r>
              <a:rPr lang="hu-HU" altLang="hu-HU" sz="2200" dirty="0">
                <a:solidFill>
                  <a:schemeClr val="folHlink"/>
                </a:solidFill>
              </a:rPr>
              <a:t> </a:t>
            </a:r>
            <a:r>
              <a:rPr lang="hu-HU" altLang="hu-HU" sz="2200" dirty="0" err="1">
                <a:solidFill>
                  <a:schemeClr val="folHlink"/>
                </a:solidFill>
              </a:rPr>
              <a:t>Boing</a:t>
            </a:r>
            <a:r>
              <a:rPr lang="hu-HU" altLang="hu-HU" sz="2200" dirty="0">
                <a:solidFill>
                  <a:schemeClr val="folHlink"/>
                </a:solidFill>
              </a:rPr>
              <a:t> 2017. 07. 27. </a:t>
            </a:r>
            <a:br>
              <a:rPr lang="hu-HU" altLang="hu-HU" dirty="0"/>
            </a:br>
            <a:r>
              <a:rPr lang="hu-HU" altLang="hu-HU" sz="2500" dirty="0">
                <a:solidFill>
                  <a:schemeClr val="tx1"/>
                </a:solidFill>
              </a:rPr>
              <a:t>Link </a:t>
            </a:r>
            <a:r>
              <a:rPr lang="hu-HU" altLang="hu-HU" sz="2500" dirty="0" err="1">
                <a:solidFill>
                  <a:schemeClr val="tx1"/>
                </a:solidFill>
              </a:rPr>
              <a:t>Rot</a:t>
            </a:r>
            <a:r>
              <a:rPr lang="hu-HU" altLang="hu-HU" sz="2500" dirty="0">
                <a:solidFill>
                  <a:schemeClr val="tx1"/>
                </a:solidFill>
              </a:rPr>
              <a:t>: </a:t>
            </a:r>
            <a:r>
              <a:rPr lang="hu-HU" altLang="hu-HU" sz="2500" dirty="0" err="1">
                <a:solidFill>
                  <a:schemeClr val="tx1"/>
                </a:solidFill>
              </a:rPr>
              <a:t>only</a:t>
            </a:r>
            <a:r>
              <a:rPr lang="hu-HU" altLang="hu-HU" sz="2500" dirty="0">
                <a:solidFill>
                  <a:schemeClr val="tx1"/>
                </a:solidFill>
              </a:rPr>
              <a:t> </a:t>
            </a:r>
            <a:r>
              <a:rPr lang="hu-HU" altLang="hu-HU" sz="2500" dirty="0" err="1">
                <a:solidFill>
                  <a:schemeClr val="tx1"/>
                </a:solidFill>
              </a:rPr>
              <a:t>half</a:t>
            </a:r>
            <a:r>
              <a:rPr lang="hu-HU" altLang="hu-HU" sz="2500" dirty="0">
                <a:solidFill>
                  <a:schemeClr val="tx1"/>
                </a:solidFill>
              </a:rPr>
              <a:t> of the </a:t>
            </a:r>
            <a:r>
              <a:rPr lang="hu-HU" altLang="hu-HU" sz="2500" dirty="0" err="1">
                <a:solidFill>
                  <a:schemeClr val="tx1"/>
                </a:solidFill>
              </a:rPr>
              <a:t>links</a:t>
            </a:r>
            <a:r>
              <a:rPr lang="hu-HU" altLang="hu-HU" sz="2500" dirty="0">
                <a:solidFill>
                  <a:schemeClr val="tx1"/>
                </a:solidFill>
              </a:rPr>
              <a:t> </a:t>
            </a:r>
            <a:r>
              <a:rPr lang="hu-HU" altLang="hu-HU" sz="2500" dirty="0" err="1">
                <a:solidFill>
                  <a:schemeClr val="tx1"/>
                </a:solidFill>
              </a:rPr>
              <a:t>on</a:t>
            </a:r>
            <a:r>
              <a:rPr lang="hu-HU" altLang="hu-HU" sz="2500" dirty="0">
                <a:solidFill>
                  <a:schemeClr val="tx1"/>
                </a:solidFill>
              </a:rPr>
              <a:t> 2005's </a:t>
            </a:r>
            <a:br>
              <a:rPr lang="hu-HU" altLang="hu-HU" sz="2500" dirty="0">
                <a:solidFill>
                  <a:schemeClr val="tx1"/>
                </a:solidFill>
              </a:rPr>
            </a:br>
            <a:r>
              <a:rPr lang="hu-HU" altLang="hu-HU" sz="2500" dirty="0">
                <a:solidFill>
                  <a:schemeClr val="tx1"/>
                </a:solidFill>
              </a:rPr>
              <a:t>Million </a:t>
            </a:r>
            <a:r>
              <a:rPr lang="hu-HU" altLang="hu-HU" sz="2500" dirty="0" err="1">
                <a:solidFill>
                  <a:schemeClr val="tx1"/>
                </a:solidFill>
              </a:rPr>
              <a:t>Dollar</a:t>
            </a:r>
            <a:r>
              <a:rPr lang="hu-HU" altLang="hu-HU" sz="2500" dirty="0">
                <a:solidFill>
                  <a:schemeClr val="tx1"/>
                </a:solidFill>
              </a:rPr>
              <a:t> Homepage </a:t>
            </a:r>
            <a:r>
              <a:rPr lang="hu-HU" altLang="hu-HU" sz="2500" dirty="0" err="1">
                <a:solidFill>
                  <a:schemeClr val="tx1"/>
                </a:solidFill>
              </a:rPr>
              <a:t>are</a:t>
            </a:r>
            <a:r>
              <a:rPr lang="hu-HU" altLang="hu-HU" sz="2500" dirty="0">
                <a:solidFill>
                  <a:schemeClr val="tx1"/>
                </a:solidFill>
              </a:rPr>
              <a:t> </a:t>
            </a:r>
            <a:r>
              <a:rPr lang="hu-HU" altLang="hu-HU" sz="2500" dirty="0" err="1">
                <a:solidFill>
                  <a:schemeClr val="tx1"/>
                </a:solidFill>
              </a:rPr>
              <a:t>still</a:t>
            </a:r>
            <a:r>
              <a:rPr lang="hu-HU" altLang="hu-HU" sz="2500" dirty="0">
                <a:solidFill>
                  <a:schemeClr val="tx1"/>
                </a:solidFill>
              </a:rPr>
              <a:t> </a:t>
            </a:r>
            <a:r>
              <a:rPr lang="hu-HU" altLang="hu-HU" sz="2500" dirty="0" err="1">
                <a:solidFill>
                  <a:schemeClr val="tx1"/>
                </a:solidFill>
              </a:rPr>
              <a:t>reachable</a:t>
            </a:r>
            <a:br>
              <a:rPr lang="hu-HU" altLang="hu-HU" sz="2500" b="1" dirty="0"/>
            </a:br>
            <a:r>
              <a:rPr lang="hu-HU" altLang="hu-HU" sz="1500" dirty="0">
                <a:hlinkClick r:id="rId2"/>
              </a:rPr>
              <a:t>https://boingboing.net/2017/07/27/link-rot-only-half-of-the-lin.html</a:t>
            </a:r>
            <a:endParaRPr lang="hu-HU" altLang="hu-HU" sz="1500" dirty="0"/>
          </a:p>
        </p:txBody>
      </p:sp>
      <p:sp>
        <p:nvSpPr>
          <p:cNvPr id="46085" name="Rectangle 5">
            <a:extLst>
              <a:ext uri="{FF2B5EF4-FFF2-40B4-BE49-F238E27FC236}">
                <a16:creationId xmlns:a16="http://schemas.microsoft.com/office/drawing/2014/main" id="{4A7CCBBA-1317-4227-BC4B-6614AF06968D}"/>
              </a:ext>
            </a:extLst>
          </p:cNvPr>
          <p:cNvSpPr>
            <a:spLocks noChangeArrowheads="1"/>
          </p:cNvSpPr>
          <p:nvPr/>
        </p:nvSpPr>
        <p:spPr bwMode="auto">
          <a:xfrm>
            <a:off x="1919288" y="1989138"/>
            <a:ext cx="424815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A48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spcAft>
                <a:spcPct val="20000"/>
              </a:spcAft>
            </a:pPr>
            <a:r>
              <a:rPr lang="hu-HU" altLang="hu-HU" sz="2000" dirty="0" err="1"/>
              <a:t>Between</a:t>
            </a:r>
            <a:r>
              <a:rPr lang="hu-HU" altLang="hu-HU" sz="2000" dirty="0"/>
              <a:t> August 2005 and </a:t>
            </a:r>
            <a:r>
              <a:rPr lang="hu-HU" altLang="hu-HU" sz="2000" dirty="0" err="1"/>
              <a:t>January</a:t>
            </a:r>
            <a:r>
              <a:rPr lang="hu-HU" altLang="hu-HU" sz="2000" dirty="0"/>
              <a:t> 2006 Alex </a:t>
            </a:r>
            <a:r>
              <a:rPr lang="hu-HU" altLang="hu-HU" sz="2000" dirty="0" err="1"/>
              <a:t>Tew</a:t>
            </a:r>
            <a:r>
              <a:rPr lang="hu-HU" altLang="hu-HU" sz="2000" dirty="0"/>
              <a:t> British </a:t>
            </a:r>
            <a:r>
              <a:rPr lang="hu-HU" altLang="hu-HU" sz="2000" dirty="0" err="1"/>
              <a:t>student</a:t>
            </a:r>
            <a:r>
              <a:rPr lang="hu-HU" altLang="hu-HU" sz="2000" dirty="0"/>
              <a:t> </a:t>
            </a:r>
            <a:r>
              <a:rPr lang="hu-HU" altLang="hu-HU" sz="2000" dirty="0" err="1"/>
              <a:t>sold</a:t>
            </a:r>
            <a:r>
              <a:rPr lang="hu-HU" altLang="hu-HU" sz="2000" dirty="0"/>
              <a:t> </a:t>
            </a:r>
            <a:r>
              <a:rPr lang="hu-HU" altLang="hu-HU" sz="2000" dirty="0" err="1"/>
              <a:t>for</a:t>
            </a:r>
            <a:r>
              <a:rPr lang="hu-HU" altLang="hu-HU" sz="2000" dirty="0"/>
              <a:t> </a:t>
            </a:r>
            <a:r>
              <a:rPr lang="hu-HU" altLang="hu-HU" sz="2000" dirty="0" err="1"/>
              <a:t>one</a:t>
            </a:r>
            <a:r>
              <a:rPr lang="hu-HU" altLang="hu-HU" sz="2000" dirty="0"/>
              <a:t> </a:t>
            </a:r>
            <a:r>
              <a:rPr lang="hu-HU" altLang="hu-HU" sz="2000" dirty="0" err="1"/>
              <a:t>dollar</a:t>
            </a:r>
            <a:r>
              <a:rPr lang="hu-HU" altLang="hu-HU" sz="2000" dirty="0"/>
              <a:t> per pixel an </a:t>
            </a:r>
            <a:r>
              <a:rPr lang="hu-HU" altLang="hu-HU" sz="2000" dirty="0" err="1"/>
              <a:t>advertising</a:t>
            </a:r>
            <a:r>
              <a:rPr lang="hu-HU" altLang="hu-HU" sz="2000" dirty="0"/>
              <a:t> </a:t>
            </a:r>
            <a:r>
              <a:rPr lang="hu-HU" altLang="hu-HU" sz="2000" dirty="0" err="1"/>
              <a:t>space</a:t>
            </a:r>
            <a:r>
              <a:rPr lang="hu-HU" altLang="hu-HU" sz="2000" dirty="0"/>
              <a:t> </a:t>
            </a:r>
            <a:r>
              <a:rPr lang="hu-HU" altLang="hu-HU" sz="2000" dirty="0" err="1"/>
              <a:t>on</a:t>
            </a:r>
            <a:r>
              <a:rPr lang="hu-HU" altLang="hu-HU" sz="2000" dirty="0"/>
              <a:t> a </a:t>
            </a:r>
            <a:r>
              <a:rPr lang="hu-HU" altLang="hu-HU" sz="2000" dirty="0" err="1"/>
              <a:t>webpage</a:t>
            </a:r>
            <a:r>
              <a:rPr lang="hu-HU" altLang="hu-HU" sz="2000" dirty="0"/>
              <a:t> </a:t>
            </a:r>
            <a:r>
              <a:rPr lang="hu-HU" altLang="hu-HU" sz="2000" dirty="0" err="1"/>
              <a:t>with</a:t>
            </a:r>
            <a:r>
              <a:rPr lang="hu-HU" altLang="hu-HU" sz="2000" dirty="0"/>
              <a:t> 1000 × 1000 pixel </a:t>
            </a:r>
            <a:r>
              <a:rPr lang="hu-HU" altLang="hu-HU" sz="2000" dirty="0" err="1"/>
              <a:t>grid</a:t>
            </a:r>
            <a:r>
              <a:rPr lang="hu-HU" altLang="hu-HU" sz="2000" dirty="0"/>
              <a:t>. </a:t>
            </a:r>
            <a:r>
              <a:rPr lang="hu-HU" altLang="hu-HU" sz="2000" dirty="0" err="1"/>
              <a:t>Within</a:t>
            </a:r>
            <a:r>
              <a:rPr lang="hu-HU" altLang="hu-HU" sz="2000" dirty="0"/>
              <a:t> 10 </a:t>
            </a:r>
            <a:r>
              <a:rPr lang="hu-HU" altLang="hu-HU" sz="2000" dirty="0" err="1"/>
              <a:t>years</a:t>
            </a:r>
            <a:r>
              <a:rPr lang="hu-HU" altLang="hu-HU" sz="2000" dirty="0"/>
              <a:t> </a:t>
            </a:r>
            <a:r>
              <a:rPr lang="hu-HU" altLang="hu-HU" sz="2000" dirty="0" err="1"/>
              <a:t>only</a:t>
            </a:r>
            <a:r>
              <a:rPr lang="hu-HU" altLang="hu-HU" sz="2000" dirty="0"/>
              <a:t> 1780 </a:t>
            </a:r>
            <a:r>
              <a:rPr lang="hu-HU" altLang="hu-HU" sz="2000" dirty="0" err="1"/>
              <a:t>links</a:t>
            </a:r>
            <a:r>
              <a:rPr lang="hu-HU" altLang="hu-HU" sz="2000" dirty="0"/>
              <a:t> </a:t>
            </a:r>
            <a:r>
              <a:rPr lang="hu-HU" altLang="hu-HU" sz="2000" dirty="0" err="1"/>
              <a:t>are</a:t>
            </a:r>
            <a:r>
              <a:rPr lang="hu-HU" altLang="hu-HU" sz="2000" dirty="0"/>
              <a:t> </a:t>
            </a:r>
            <a:r>
              <a:rPr lang="hu-HU" altLang="hu-HU" sz="2000" dirty="0" err="1"/>
              <a:t>working</a:t>
            </a:r>
            <a:r>
              <a:rPr lang="hu-HU" altLang="hu-HU" sz="2000" dirty="0"/>
              <a:t> </a:t>
            </a:r>
            <a:r>
              <a:rPr lang="hu-HU" altLang="hu-HU" sz="2000" dirty="0" err="1"/>
              <a:t>from</a:t>
            </a:r>
            <a:r>
              <a:rPr lang="hu-HU" altLang="hu-HU" sz="2000" dirty="0"/>
              <a:t> the </a:t>
            </a:r>
            <a:r>
              <a:rPr lang="hu-HU" altLang="hu-HU" sz="2000" dirty="0" err="1"/>
              <a:t>original</a:t>
            </a:r>
            <a:r>
              <a:rPr lang="hu-HU" altLang="hu-HU" sz="2000" dirty="0"/>
              <a:t> 2816 </a:t>
            </a:r>
          </a:p>
          <a:p>
            <a:pPr>
              <a:spcAft>
                <a:spcPct val="20000"/>
              </a:spcAft>
            </a:pPr>
            <a:r>
              <a:rPr lang="hu-HU" altLang="hu-HU" sz="2000" dirty="0"/>
              <a:t>547 </a:t>
            </a:r>
            <a:r>
              <a:rPr lang="hu-HU" altLang="hu-HU" sz="2000" dirty="0" err="1"/>
              <a:t>websites</a:t>
            </a:r>
            <a:r>
              <a:rPr lang="hu-HU" altLang="hu-HU" sz="2000" dirty="0"/>
              <a:t> </a:t>
            </a:r>
            <a:r>
              <a:rPr lang="hu-HU" altLang="hu-HU" sz="2000" dirty="0" err="1"/>
              <a:t>are</a:t>
            </a:r>
            <a:r>
              <a:rPr lang="hu-HU" altLang="hu-HU" sz="2000" dirty="0"/>
              <a:t> </a:t>
            </a:r>
            <a:r>
              <a:rPr lang="hu-HU" altLang="hu-HU" sz="2000" dirty="0" err="1"/>
              <a:t>totally</a:t>
            </a:r>
            <a:r>
              <a:rPr lang="hu-HU" altLang="hu-HU" sz="2000" dirty="0"/>
              <a:t> </a:t>
            </a:r>
            <a:r>
              <a:rPr lang="hu-HU" altLang="hu-HU" sz="2000" dirty="0" err="1"/>
              <a:t>unreachable</a:t>
            </a:r>
            <a:r>
              <a:rPr lang="hu-HU" altLang="hu-HU" sz="2000" dirty="0"/>
              <a:t> (</a:t>
            </a:r>
            <a:r>
              <a:rPr lang="hu-HU" altLang="hu-HU" sz="2000" dirty="0" err="1"/>
              <a:t>value</a:t>
            </a:r>
            <a:r>
              <a:rPr lang="hu-HU" altLang="hu-HU" sz="2000" dirty="0"/>
              <a:t> of 342000 USD), 489 </a:t>
            </a:r>
            <a:r>
              <a:rPr lang="hu-HU" altLang="hu-HU" sz="2000" dirty="0" err="1"/>
              <a:t>links</a:t>
            </a:r>
            <a:r>
              <a:rPr lang="hu-HU" altLang="hu-HU" sz="2000" dirty="0"/>
              <a:t> </a:t>
            </a:r>
            <a:r>
              <a:rPr lang="hu-HU" altLang="hu-HU" sz="2000" dirty="0" err="1"/>
              <a:t>are</a:t>
            </a:r>
            <a:r>
              <a:rPr lang="hu-HU" altLang="hu-HU" sz="2000" dirty="0"/>
              <a:t> being </a:t>
            </a:r>
            <a:r>
              <a:rPr lang="hu-HU" altLang="hu-HU" sz="2000" dirty="0" err="1"/>
              <a:t>redirected-often</a:t>
            </a:r>
            <a:r>
              <a:rPr lang="hu-HU" altLang="hu-HU" sz="2000" dirty="0"/>
              <a:t> </a:t>
            </a:r>
            <a:r>
              <a:rPr lang="hu-HU" altLang="hu-HU" sz="2000" dirty="0" err="1"/>
              <a:t>to</a:t>
            </a:r>
            <a:r>
              <a:rPr lang="hu-HU" altLang="hu-HU" sz="2000" dirty="0"/>
              <a:t> </a:t>
            </a:r>
            <a:r>
              <a:rPr lang="hu-HU" altLang="hu-HU" sz="2000" dirty="0" err="1"/>
              <a:t>blank</a:t>
            </a:r>
            <a:r>
              <a:rPr lang="hu-HU" altLang="hu-HU" sz="2000" dirty="0"/>
              <a:t> </a:t>
            </a:r>
            <a:r>
              <a:rPr lang="hu-HU" altLang="hu-HU" sz="2000" dirty="0" err="1"/>
              <a:t>domains</a:t>
            </a:r>
            <a:r>
              <a:rPr lang="hu-HU" altLang="hu-HU" sz="2000" dirty="0"/>
              <a:t> </a:t>
            </a:r>
            <a:r>
              <a:rPr lang="hu-HU" altLang="hu-HU" sz="2000" dirty="0" err="1"/>
              <a:t>or</a:t>
            </a:r>
            <a:r>
              <a:rPr lang="hu-HU" altLang="hu-HU" sz="2000" dirty="0"/>
              <a:t> </a:t>
            </a:r>
            <a:r>
              <a:rPr lang="hu-HU" altLang="hu-HU" sz="2000" dirty="0" err="1"/>
              <a:t>domains</a:t>
            </a:r>
            <a:r>
              <a:rPr lang="hu-HU" altLang="hu-HU" sz="2000" dirty="0"/>
              <a:t> </a:t>
            </a:r>
            <a:r>
              <a:rPr lang="hu-HU" altLang="hu-HU" sz="2000" dirty="0" err="1"/>
              <a:t>on</a:t>
            </a:r>
            <a:r>
              <a:rPr lang="hu-HU" altLang="hu-HU" sz="2000" dirty="0"/>
              <a:t> </a:t>
            </a:r>
            <a:r>
              <a:rPr lang="hu-HU" altLang="hu-HU" sz="2000" dirty="0" err="1"/>
              <a:t>sold</a:t>
            </a:r>
            <a:r>
              <a:rPr lang="hu-HU" altLang="hu-HU" sz="2000" dirty="0"/>
              <a:t> (</a:t>
            </a:r>
            <a:r>
              <a:rPr lang="hu-HU" altLang="hu-HU" sz="2000" dirty="0" err="1"/>
              <a:t>value</a:t>
            </a:r>
            <a:r>
              <a:rPr lang="hu-HU" altLang="hu-HU" sz="2000" dirty="0"/>
              <a:t> of 145000 USD).</a:t>
            </a:r>
          </a:p>
        </p:txBody>
      </p:sp>
      <p:grpSp>
        <p:nvGrpSpPr>
          <p:cNvPr id="46092" name="Group 12">
            <a:extLst>
              <a:ext uri="{FF2B5EF4-FFF2-40B4-BE49-F238E27FC236}">
                <a16:creationId xmlns:a16="http://schemas.microsoft.com/office/drawing/2014/main" id="{BAB4C3C5-1758-4363-A89C-C6A691142223}"/>
              </a:ext>
            </a:extLst>
          </p:cNvPr>
          <p:cNvGrpSpPr>
            <a:grpSpLocks/>
          </p:cNvGrpSpPr>
          <p:nvPr/>
        </p:nvGrpSpPr>
        <p:grpSpPr bwMode="auto">
          <a:xfrm>
            <a:off x="6242050" y="1700213"/>
            <a:ext cx="4318000" cy="5027612"/>
            <a:chOff x="2972" y="1071"/>
            <a:chExt cx="2720" cy="3167"/>
          </a:xfrm>
        </p:grpSpPr>
        <p:pic>
          <p:nvPicPr>
            <p:cNvPr id="46091" name="Picture 11" descr="homepage_cap">
              <a:extLst>
                <a:ext uri="{FF2B5EF4-FFF2-40B4-BE49-F238E27FC236}">
                  <a16:creationId xmlns:a16="http://schemas.microsoft.com/office/drawing/2014/main" id="{EA3E9714-94B6-4A5B-8BBC-127CBF54A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 y="1071"/>
              <a:ext cx="2720" cy="2980"/>
            </a:xfrm>
            <a:prstGeom prst="rect">
              <a:avLst/>
            </a:prstGeom>
            <a:noFill/>
            <a:extLst>
              <a:ext uri="{909E8E84-426E-40DD-AFC4-6F175D3DCCD1}">
                <a14:hiddenFill xmlns:a14="http://schemas.microsoft.com/office/drawing/2010/main">
                  <a:solidFill>
                    <a:srgbClr val="FFFFFF"/>
                  </a:solidFill>
                </a14:hiddenFill>
              </a:ext>
            </a:extLst>
          </p:spPr>
        </p:pic>
        <p:sp>
          <p:nvSpPr>
            <p:cNvPr id="46086" name="Text Box 6">
              <a:extLst>
                <a:ext uri="{FF2B5EF4-FFF2-40B4-BE49-F238E27FC236}">
                  <a16:creationId xmlns:a16="http://schemas.microsoft.com/office/drawing/2014/main" id="{B962EA0E-C883-4FEB-A220-AFDFF2EE6DBF}"/>
                </a:ext>
              </a:extLst>
            </p:cNvPr>
            <p:cNvSpPr txBox="1">
              <a:spLocks noChangeArrowheads="1"/>
            </p:cNvSpPr>
            <p:nvPr/>
          </p:nvSpPr>
          <p:spPr bwMode="auto">
            <a:xfrm>
              <a:off x="3198" y="4065"/>
              <a:ext cx="222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sz="1200" dirty="0" err="1">
                  <a:latin typeface="Arial" panose="020B0604020202020204" pitchFamily="34" charset="0"/>
                </a:rPr>
                <a:t>Source</a:t>
              </a:r>
              <a:r>
                <a:rPr lang="hu-HU" altLang="hu-HU" sz="1200" dirty="0">
                  <a:latin typeface="Arial" panose="020B0604020202020204" pitchFamily="34" charset="0"/>
                </a:rPr>
                <a:t>: </a:t>
              </a:r>
              <a:r>
                <a:rPr lang="hu-HU" altLang="hu-HU" sz="1200" dirty="0">
                  <a:latin typeface="Arial" panose="020B0604020202020204" pitchFamily="34" charset="0"/>
                  <a:hlinkClick r:id="rId4"/>
                </a:rPr>
                <a:t>https://lil.law.harvard.edu/blog/</a:t>
              </a:r>
              <a:endParaRPr lang="hu-HU" altLang="hu-HU" sz="1200" dirty="0">
                <a:latin typeface="Arial" panose="020B0604020202020204" pitchFamily="34" charset="0"/>
              </a:endParaRPr>
            </a:p>
          </p:txBody>
        </p:sp>
      </p:grpSp>
      <p:pic>
        <p:nvPicPr>
          <p:cNvPr id="46088" name="Picture 8">
            <a:extLst>
              <a:ext uri="{FF2B5EF4-FFF2-40B4-BE49-F238E27FC236}">
                <a16:creationId xmlns:a16="http://schemas.microsoft.com/office/drawing/2014/main" id="{8F7C961F-8480-4BEF-94D1-75910DE1F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6650" y="1700213"/>
            <a:ext cx="434340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11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5">
                                            <p:txEl>
                                              <p:pRg st="1" end="1"/>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46088"/>
                                        </p:tgtEl>
                                        <p:attrNameLst>
                                          <p:attrName>style.visibility</p:attrName>
                                        </p:attrNameLst>
                                      </p:cBhvr>
                                      <p:to>
                                        <p:strVal val="visible"/>
                                      </p:to>
                                    </p:set>
                                    <p:animEffect transition="in" filter="dissolve">
                                      <p:cBhvr>
                                        <p:cTn id="9" dur="5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a:extLst>
              <a:ext uri="{FF2B5EF4-FFF2-40B4-BE49-F238E27FC236}">
                <a16:creationId xmlns:a16="http://schemas.microsoft.com/office/drawing/2014/main" id="{642EB2C3-4D9C-4ABD-B0FA-7789113552B9}"/>
              </a:ext>
            </a:extLst>
          </p:cNvPr>
          <p:cNvSpPr>
            <a:spLocks noGrp="1"/>
          </p:cNvSpPr>
          <p:nvPr>
            <p:ph type="sldNum" sz="quarter" idx="12"/>
          </p:nvPr>
        </p:nvSpPr>
        <p:spPr/>
        <p:txBody>
          <a:bodyPr/>
          <a:lstStyle/>
          <a:p>
            <a:fld id="{5E5DB60D-3213-4B01-9578-8A76531D056A}" type="slidenum">
              <a:rPr lang="hu-HU" altLang="hu-HU"/>
              <a:pPr/>
              <a:t>4</a:t>
            </a:fld>
            <a:endParaRPr lang="hu-HU" altLang="hu-HU"/>
          </a:p>
        </p:txBody>
      </p:sp>
      <p:sp>
        <p:nvSpPr>
          <p:cNvPr id="45058" name="Rectangle 2">
            <a:extLst>
              <a:ext uri="{FF2B5EF4-FFF2-40B4-BE49-F238E27FC236}">
                <a16:creationId xmlns:a16="http://schemas.microsoft.com/office/drawing/2014/main" id="{DCEE30C1-4C41-42AE-A6D0-22B91CDA2C13}"/>
              </a:ext>
            </a:extLst>
          </p:cNvPr>
          <p:cNvSpPr>
            <a:spLocks noGrp="1" noChangeArrowheads="1"/>
          </p:cNvSpPr>
          <p:nvPr>
            <p:ph type="title"/>
          </p:nvPr>
        </p:nvSpPr>
        <p:spPr>
          <a:xfrm>
            <a:off x="1981198" y="213134"/>
            <a:ext cx="8890933" cy="1338828"/>
          </a:xfrm>
          <a:noFill/>
        </p:spPr>
        <p:txBody>
          <a:bodyPr wrap="square">
            <a:spAutoFit/>
          </a:bodyPr>
          <a:lstStyle/>
          <a:p>
            <a:r>
              <a:rPr lang="hu-HU" altLang="hu-HU" sz="2200" dirty="0">
                <a:solidFill>
                  <a:schemeClr val="folHlink"/>
                </a:solidFill>
              </a:rPr>
              <a:t>UNESCO 2003</a:t>
            </a:r>
            <a:br>
              <a:rPr lang="hu-HU" altLang="hu-HU" dirty="0"/>
            </a:br>
            <a:r>
              <a:rPr lang="pt-BR" altLang="hu-HU" sz="2900" dirty="0">
                <a:solidFill>
                  <a:schemeClr val="tx1"/>
                </a:solidFill>
              </a:rPr>
              <a:t>Charta </a:t>
            </a:r>
            <a:r>
              <a:rPr lang="hu-HU" altLang="hu-HU" sz="2900" dirty="0" err="1">
                <a:solidFill>
                  <a:schemeClr val="tx1"/>
                </a:solidFill>
              </a:rPr>
              <a:t>about</a:t>
            </a:r>
            <a:r>
              <a:rPr lang="hu-HU" altLang="hu-HU" sz="2900" dirty="0">
                <a:solidFill>
                  <a:schemeClr val="tx1"/>
                </a:solidFill>
              </a:rPr>
              <a:t> </a:t>
            </a:r>
            <a:r>
              <a:rPr lang="hu-HU" altLang="hu-HU" sz="2900" dirty="0" err="1">
                <a:solidFill>
                  <a:schemeClr val="tx1"/>
                </a:solidFill>
              </a:rPr>
              <a:t>preserving</a:t>
            </a:r>
            <a:r>
              <a:rPr lang="hu-HU" altLang="hu-HU" sz="2900" dirty="0">
                <a:solidFill>
                  <a:schemeClr val="tx1"/>
                </a:solidFill>
              </a:rPr>
              <a:t> Digital </a:t>
            </a:r>
            <a:r>
              <a:rPr lang="hu-HU" altLang="hu-HU" sz="2900" dirty="0" err="1">
                <a:solidFill>
                  <a:schemeClr val="tx1"/>
                </a:solidFill>
              </a:rPr>
              <a:t>Cultural</a:t>
            </a:r>
            <a:r>
              <a:rPr lang="hu-HU" altLang="hu-HU" sz="2900" dirty="0">
                <a:solidFill>
                  <a:schemeClr val="tx1"/>
                </a:solidFill>
              </a:rPr>
              <a:t> </a:t>
            </a:r>
            <a:r>
              <a:rPr lang="hu-HU" altLang="hu-HU" sz="2900" dirty="0" err="1">
                <a:solidFill>
                  <a:schemeClr val="tx1"/>
                </a:solidFill>
              </a:rPr>
              <a:t>Heritage</a:t>
            </a:r>
            <a:br>
              <a:rPr lang="hu-HU" altLang="hu-HU" sz="2900" dirty="0">
                <a:solidFill>
                  <a:schemeClr val="tx1"/>
                </a:solidFill>
              </a:rPr>
            </a:br>
            <a:r>
              <a:rPr lang="hu-HU" altLang="hu-HU" sz="1500" dirty="0"/>
              <a:t>http://portal.unesco.org/en/ev.php-URL_ID=17721&amp;URL_DO=DO_TOPIC&amp;URL_SECTION=201.html </a:t>
            </a:r>
            <a:br>
              <a:rPr lang="hu-HU" altLang="hu-HU" sz="1500" dirty="0"/>
            </a:br>
            <a:endParaRPr lang="hu-HU" altLang="hu-HU" sz="1500" dirty="0"/>
          </a:p>
        </p:txBody>
      </p:sp>
      <p:pic>
        <p:nvPicPr>
          <p:cNvPr id="45060" name="Picture 4">
            <a:extLst>
              <a:ext uri="{FF2B5EF4-FFF2-40B4-BE49-F238E27FC236}">
                <a16:creationId xmlns:a16="http://schemas.microsoft.com/office/drawing/2014/main" id="{63CD74E6-DEDD-48FE-9D8A-FBDB77AA3A0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185151" y="4394200"/>
            <a:ext cx="2447925" cy="2274888"/>
          </a:xfrm>
          <a:noFill/>
          <a:ln/>
        </p:spPr>
      </p:pic>
      <p:sp>
        <p:nvSpPr>
          <p:cNvPr id="45061" name="Rectangle 5">
            <a:extLst>
              <a:ext uri="{FF2B5EF4-FFF2-40B4-BE49-F238E27FC236}">
                <a16:creationId xmlns:a16="http://schemas.microsoft.com/office/drawing/2014/main" id="{86752C66-ADD1-4A3C-99C1-DA9D58D2E335}"/>
              </a:ext>
            </a:extLst>
          </p:cNvPr>
          <p:cNvSpPr>
            <a:spLocks noChangeArrowheads="1"/>
          </p:cNvSpPr>
          <p:nvPr/>
        </p:nvSpPr>
        <p:spPr bwMode="auto">
          <a:xfrm>
            <a:off x="1981199" y="1628776"/>
            <a:ext cx="776680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A48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hu-HU" sz="1600" dirty="0"/>
              <a:t>”The digital heritage consists of unique resources of human knowledge and expression. It embraces cultural, educational, scientific and administrative resources, as well as technical, legal, medical and other kinds of information created digitally, or converted into digital form from existing analogue resources</a:t>
            </a:r>
            <a:r>
              <a:rPr lang="hu-HU" altLang="hu-HU" sz="1600" dirty="0"/>
              <a:t>.”</a:t>
            </a:r>
          </a:p>
        </p:txBody>
      </p:sp>
      <p:sp>
        <p:nvSpPr>
          <p:cNvPr id="45063" name="Rectangle 7">
            <a:extLst>
              <a:ext uri="{FF2B5EF4-FFF2-40B4-BE49-F238E27FC236}">
                <a16:creationId xmlns:a16="http://schemas.microsoft.com/office/drawing/2014/main" id="{24C1A7B1-C820-4E47-8325-8C37D499ECAF}"/>
              </a:ext>
            </a:extLst>
          </p:cNvPr>
          <p:cNvSpPr>
            <a:spLocks noChangeArrowheads="1"/>
          </p:cNvSpPr>
          <p:nvPr/>
        </p:nvSpPr>
        <p:spPr bwMode="auto">
          <a:xfrm>
            <a:off x="1921137" y="2859623"/>
            <a:ext cx="6624638" cy="314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A48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hu-HU" sz="1600" dirty="0"/>
              <a:t>”The world’s digital heritage is at risk of being lost to posterity. Contributing factors include the rapid obsolescence of the hardware and software which brings it to life, uncertainties about resources, responsibility and methods for maintenance and preservation, and the lack of supportive legislation. Attitudinal change has fallen behind technological change. Digital evolution has been too rapid and costly for governments and institutions to develop timely and informed preservation strategies. The threat to the economic, social, intellectual and cultural potential of the heritage – the building blocks of the future – has not been fully grasped.”</a:t>
            </a:r>
            <a:endParaRPr lang="hu-HU" altLang="hu-HU" sz="1600" dirty="0"/>
          </a:p>
          <a:p>
            <a:pPr>
              <a:spcAft>
                <a:spcPct val="20000"/>
              </a:spcAft>
            </a:pPr>
            <a:r>
              <a:rPr lang="en-US" altLang="hu-HU" sz="1600" dirty="0"/>
              <a:t>UNESCO advices to establish strategies, policy guidelines, training </a:t>
            </a:r>
            <a:r>
              <a:rPr lang="en-US" altLang="hu-HU" sz="1600" dirty="0" err="1"/>
              <a:t>programmes</a:t>
            </a:r>
            <a:r>
              <a:rPr lang="hu-HU" altLang="hu-HU" sz="1600" dirty="0"/>
              <a:t> </a:t>
            </a:r>
            <a:r>
              <a:rPr lang="hu-HU" altLang="hu-HU" sz="1600" dirty="0" err="1"/>
              <a:t>together</a:t>
            </a:r>
            <a:r>
              <a:rPr lang="hu-HU" altLang="hu-HU" sz="1600" dirty="0"/>
              <a:t> </a:t>
            </a:r>
            <a:r>
              <a:rPr lang="hu-HU" altLang="hu-HU" sz="1600" dirty="0" err="1"/>
              <a:t>with</a:t>
            </a:r>
            <a:r>
              <a:rPr lang="hu-HU" altLang="hu-HU" sz="1600" dirty="0"/>
              <a:t> the </a:t>
            </a:r>
            <a:r>
              <a:rPr lang="hu-HU" altLang="hu-HU" sz="1600" dirty="0" err="1"/>
              <a:t>cultural</a:t>
            </a:r>
            <a:r>
              <a:rPr lang="hu-HU" altLang="hu-HU" sz="1600" dirty="0"/>
              <a:t> </a:t>
            </a:r>
            <a:r>
              <a:rPr lang="hu-HU" altLang="hu-HU" sz="1600" dirty="0" err="1"/>
              <a:t>heritage</a:t>
            </a:r>
            <a:r>
              <a:rPr lang="hu-HU" altLang="hu-HU" sz="1600" dirty="0"/>
              <a:t> sector</a:t>
            </a:r>
          </a:p>
        </p:txBody>
      </p:sp>
    </p:spTree>
    <p:extLst>
      <p:ext uri="{BB962C8B-B14F-4D97-AF65-F5344CB8AC3E}">
        <p14:creationId xmlns:p14="http://schemas.microsoft.com/office/powerpoint/2010/main" val="12899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 számának helye 5">
            <a:extLst>
              <a:ext uri="{FF2B5EF4-FFF2-40B4-BE49-F238E27FC236}">
                <a16:creationId xmlns:a16="http://schemas.microsoft.com/office/drawing/2014/main" id="{34CDD406-E0D6-4359-B496-9655C74FCAD7}"/>
              </a:ext>
            </a:extLst>
          </p:cNvPr>
          <p:cNvSpPr>
            <a:spLocks noGrp="1"/>
          </p:cNvSpPr>
          <p:nvPr>
            <p:ph type="sldNum" sz="quarter" idx="12"/>
          </p:nvPr>
        </p:nvSpPr>
        <p:spPr/>
        <p:txBody>
          <a:bodyPr/>
          <a:lstStyle/>
          <a:p>
            <a:fld id="{CD139252-11BB-4A91-8539-2D6F69DAC4BF}" type="slidenum">
              <a:rPr lang="hu-HU" altLang="hu-HU"/>
              <a:pPr/>
              <a:t>5</a:t>
            </a:fld>
            <a:endParaRPr lang="hu-HU" altLang="hu-HU"/>
          </a:p>
        </p:txBody>
      </p:sp>
      <p:sp>
        <p:nvSpPr>
          <p:cNvPr id="47106" name="Rectangle 2">
            <a:extLst>
              <a:ext uri="{FF2B5EF4-FFF2-40B4-BE49-F238E27FC236}">
                <a16:creationId xmlns:a16="http://schemas.microsoft.com/office/drawing/2014/main" id="{DA72434E-ECBD-45B4-ADC5-34A10B6801DD}"/>
              </a:ext>
            </a:extLst>
          </p:cNvPr>
          <p:cNvSpPr>
            <a:spLocks noGrp="1" noChangeArrowheads="1"/>
          </p:cNvSpPr>
          <p:nvPr>
            <p:ph type="title"/>
          </p:nvPr>
        </p:nvSpPr>
        <p:spPr>
          <a:xfrm>
            <a:off x="1981200" y="277814"/>
            <a:ext cx="4186238" cy="1139825"/>
          </a:xfrm>
        </p:spPr>
        <p:txBody>
          <a:bodyPr/>
          <a:lstStyle/>
          <a:p>
            <a:r>
              <a:rPr lang="hu-HU" altLang="hu-HU" sz="2200">
                <a:solidFill>
                  <a:schemeClr val="folHlink"/>
                </a:solidFill>
              </a:rPr>
              <a:t>1996</a:t>
            </a:r>
            <a:br>
              <a:rPr lang="hu-HU" altLang="hu-HU" sz="2200">
                <a:solidFill>
                  <a:schemeClr val="folHlink"/>
                </a:solidFill>
              </a:rPr>
            </a:br>
            <a:r>
              <a:rPr lang="hu-HU" altLang="hu-HU" sz="2900">
                <a:solidFill>
                  <a:schemeClr val="tx1"/>
                </a:solidFill>
              </a:rPr>
              <a:t>Internet Archive</a:t>
            </a:r>
            <a:r>
              <a:rPr lang="hu-HU" altLang="hu-HU" sz="2200">
                <a:solidFill>
                  <a:schemeClr val="folHlink"/>
                </a:solidFill>
              </a:rPr>
              <a:t> </a:t>
            </a:r>
            <a:br>
              <a:rPr lang="hu-HU" altLang="hu-HU" sz="2200">
                <a:solidFill>
                  <a:schemeClr val="folHlink"/>
                </a:solidFill>
              </a:rPr>
            </a:br>
            <a:r>
              <a:rPr lang="hu-HU" altLang="hu-HU" sz="1500">
                <a:hlinkClick r:id="rId2"/>
              </a:rPr>
              <a:t>http://web.archive.org</a:t>
            </a:r>
            <a:endParaRPr lang="hu-HU" altLang="hu-HU" sz="1500"/>
          </a:p>
        </p:txBody>
      </p:sp>
      <p:sp>
        <p:nvSpPr>
          <p:cNvPr id="47107" name="Rectangle 3">
            <a:extLst>
              <a:ext uri="{FF2B5EF4-FFF2-40B4-BE49-F238E27FC236}">
                <a16:creationId xmlns:a16="http://schemas.microsoft.com/office/drawing/2014/main" id="{A0D0C8E0-A353-4084-8E2A-DF6FF68F91CC}"/>
              </a:ext>
            </a:extLst>
          </p:cNvPr>
          <p:cNvSpPr>
            <a:spLocks noGrp="1" noChangeArrowheads="1"/>
          </p:cNvSpPr>
          <p:nvPr>
            <p:ph type="body" idx="1"/>
          </p:nvPr>
        </p:nvSpPr>
        <p:spPr>
          <a:xfrm>
            <a:off x="1981201" y="1844676"/>
            <a:ext cx="4043363" cy="4530725"/>
          </a:xfrm>
        </p:spPr>
        <p:txBody>
          <a:bodyPr/>
          <a:lstStyle/>
          <a:p>
            <a:r>
              <a:rPr lang="hu-HU" altLang="hu-HU" sz="2000" dirty="0"/>
              <a:t>Basic </a:t>
            </a:r>
            <a:r>
              <a:rPr lang="hu-HU" altLang="hu-HU" sz="2000" dirty="0" err="1"/>
              <a:t>facts</a:t>
            </a:r>
            <a:r>
              <a:rPr lang="hu-HU" altLang="hu-HU" sz="2000" dirty="0"/>
              <a:t>: (</a:t>
            </a:r>
            <a:r>
              <a:rPr lang="hu-HU" altLang="hu-HU" sz="2000" dirty="0" err="1"/>
              <a:t>October</a:t>
            </a:r>
            <a:r>
              <a:rPr lang="hu-HU" altLang="hu-HU" sz="2000" dirty="0"/>
              <a:t> 2016): 361 </a:t>
            </a:r>
            <a:r>
              <a:rPr lang="hu-HU" altLang="hu-HU" sz="2000" dirty="0" err="1"/>
              <a:t>million</a:t>
            </a:r>
            <a:r>
              <a:rPr lang="hu-HU" altLang="hu-HU" sz="2000" dirty="0"/>
              <a:t> website, 273 </a:t>
            </a:r>
            <a:r>
              <a:rPr lang="hu-HU" altLang="hu-HU" sz="2000" dirty="0" err="1"/>
              <a:t>billion</a:t>
            </a:r>
            <a:r>
              <a:rPr lang="hu-HU" altLang="hu-HU" sz="2000" dirty="0"/>
              <a:t> </a:t>
            </a:r>
            <a:r>
              <a:rPr lang="hu-HU" altLang="hu-HU" sz="2000" dirty="0" err="1"/>
              <a:t>webpage</a:t>
            </a:r>
            <a:r>
              <a:rPr lang="hu-HU" altLang="hu-HU" sz="2000" dirty="0"/>
              <a:t> (510 </a:t>
            </a:r>
            <a:r>
              <a:rPr lang="hu-HU" altLang="hu-HU" sz="2000" dirty="0" err="1"/>
              <a:t>billion</a:t>
            </a:r>
            <a:r>
              <a:rPr lang="hu-HU" altLang="hu-HU" sz="2000" dirty="0"/>
              <a:t> </a:t>
            </a:r>
            <a:r>
              <a:rPr lang="hu-HU" altLang="hu-HU" sz="2000" dirty="0" err="1"/>
              <a:t>digital</a:t>
            </a:r>
            <a:r>
              <a:rPr lang="hu-HU" altLang="hu-HU" sz="2000" dirty="0"/>
              <a:t> </a:t>
            </a:r>
            <a:r>
              <a:rPr lang="hu-HU" altLang="hu-HU" sz="2000" dirty="0" err="1"/>
              <a:t>object</a:t>
            </a:r>
            <a:r>
              <a:rPr lang="hu-HU" altLang="hu-HU" sz="2000" dirty="0"/>
              <a:t>), </a:t>
            </a:r>
            <a:r>
              <a:rPr lang="hu-HU" altLang="hu-HU" sz="2000" dirty="0" err="1"/>
              <a:t>total</a:t>
            </a:r>
            <a:r>
              <a:rPr lang="hu-HU" altLang="hu-HU" sz="2000" dirty="0"/>
              <a:t> </a:t>
            </a:r>
            <a:r>
              <a:rPr lang="hu-HU" altLang="hu-HU" sz="2000" dirty="0" err="1"/>
              <a:t>approx</a:t>
            </a:r>
            <a:r>
              <a:rPr lang="hu-HU" altLang="hu-HU" sz="2000" dirty="0"/>
              <a:t> 15 </a:t>
            </a:r>
            <a:r>
              <a:rPr lang="hu-HU" altLang="hu-HU" sz="2000" dirty="0" err="1"/>
              <a:t>petabyte</a:t>
            </a:r>
            <a:r>
              <a:rPr lang="hu-HU" altLang="hu-HU" sz="2000" dirty="0"/>
              <a:t>. </a:t>
            </a:r>
            <a:r>
              <a:rPr lang="hu-HU" altLang="hu-HU" sz="2000" dirty="0" err="1"/>
              <a:t>Weekly</a:t>
            </a:r>
            <a:r>
              <a:rPr lang="hu-HU" altLang="hu-HU" sz="2000" dirty="0"/>
              <a:t> </a:t>
            </a:r>
            <a:r>
              <a:rPr lang="hu-HU" altLang="hu-HU" sz="2000" dirty="0" err="1"/>
              <a:t>aquisition</a:t>
            </a:r>
            <a:r>
              <a:rPr lang="hu-HU" altLang="hu-HU" sz="2000" dirty="0"/>
              <a:t> </a:t>
            </a:r>
            <a:r>
              <a:rPr lang="hu-HU" altLang="hu-HU" sz="2000" dirty="0" err="1"/>
              <a:t>by</a:t>
            </a:r>
            <a:r>
              <a:rPr lang="hu-HU" altLang="hu-HU" sz="2000" dirty="0"/>
              <a:t> </a:t>
            </a:r>
            <a:r>
              <a:rPr lang="hu-HU" altLang="hu-HU" sz="2000" dirty="0" err="1"/>
              <a:t>approx</a:t>
            </a:r>
            <a:r>
              <a:rPr lang="hu-HU" altLang="hu-HU" sz="2000" dirty="0"/>
              <a:t> 1 </a:t>
            </a:r>
            <a:r>
              <a:rPr lang="hu-HU" altLang="hu-HU" sz="2000" dirty="0" err="1"/>
              <a:t>billion</a:t>
            </a:r>
            <a:r>
              <a:rPr lang="hu-HU" altLang="hu-HU" sz="2000" dirty="0"/>
              <a:t> </a:t>
            </a:r>
            <a:r>
              <a:rPr lang="hu-HU" altLang="hu-HU" sz="2000" dirty="0" err="1"/>
              <a:t>webpage</a:t>
            </a:r>
            <a:endParaRPr lang="hu-HU" altLang="hu-HU" dirty="0"/>
          </a:p>
          <a:p>
            <a:r>
              <a:rPr lang="hu-HU" altLang="hu-HU" sz="2000" dirty="0"/>
              <a:t>More </a:t>
            </a:r>
            <a:r>
              <a:rPr lang="hu-HU" altLang="hu-HU" sz="2000" dirty="0" err="1"/>
              <a:t>than</a:t>
            </a:r>
            <a:r>
              <a:rPr lang="hu-HU" altLang="hu-HU" sz="2000" dirty="0"/>
              <a:t> </a:t>
            </a:r>
            <a:r>
              <a:rPr lang="hu-HU" altLang="hu-HU" sz="2000" dirty="0" err="1"/>
              <a:t>one</a:t>
            </a:r>
            <a:r>
              <a:rPr lang="hu-HU" altLang="hu-HU" sz="2000" dirty="0"/>
              <a:t> </a:t>
            </a:r>
            <a:r>
              <a:rPr lang="hu-HU" altLang="hu-HU" sz="2000" dirty="0" err="1"/>
              <a:t>hundred</a:t>
            </a:r>
            <a:r>
              <a:rPr lang="hu-HU" altLang="hu-HU" sz="2000" dirty="0"/>
              <a:t> web </a:t>
            </a:r>
            <a:r>
              <a:rPr lang="hu-HU" altLang="hu-HU" sz="2000" dirty="0" err="1"/>
              <a:t>archiving</a:t>
            </a:r>
            <a:r>
              <a:rPr lang="hu-HU" altLang="hu-HU" sz="2000" dirty="0"/>
              <a:t> </a:t>
            </a:r>
            <a:r>
              <a:rPr lang="hu-HU" altLang="hu-HU" sz="2000" dirty="0" err="1"/>
              <a:t>projects</a:t>
            </a:r>
            <a:r>
              <a:rPr lang="hu-HU" altLang="hu-HU" sz="2000" dirty="0"/>
              <a:t> </a:t>
            </a:r>
            <a:r>
              <a:rPr lang="hu-HU" altLang="hu-HU" sz="2000" dirty="0" err="1"/>
              <a:t>have</a:t>
            </a:r>
            <a:r>
              <a:rPr lang="hu-HU" altLang="hu-HU" sz="2000" dirty="0"/>
              <a:t> </a:t>
            </a:r>
            <a:r>
              <a:rPr lang="hu-HU" altLang="hu-HU" sz="2000" dirty="0" err="1"/>
              <a:t>existed</a:t>
            </a:r>
            <a:r>
              <a:rPr lang="hu-HU" altLang="hu-HU" sz="2000" dirty="0"/>
              <a:t> </a:t>
            </a:r>
            <a:r>
              <a:rPr lang="hu-HU" altLang="hu-HU" sz="2000" dirty="0" err="1"/>
              <a:t>throughout</a:t>
            </a:r>
            <a:r>
              <a:rPr lang="hu-HU" altLang="hu-HU" sz="2000" dirty="0"/>
              <a:t> the </a:t>
            </a:r>
            <a:r>
              <a:rPr lang="hu-HU" altLang="hu-HU" sz="2000" dirty="0" err="1"/>
              <a:t>world</a:t>
            </a:r>
            <a:r>
              <a:rPr lang="hu-HU" altLang="hu-HU" sz="2000" dirty="0"/>
              <a:t> </a:t>
            </a:r>
            <a:r>
              <a:rPr lang="hu-HU" altLang="hu-HU" sz="2000" dirty="0" err="1"/>
              <a:t>since</a:t>
            </a:r>
            <a:r>
              <a:rPr lang="hu-HU" altLang="hu-HU" sz="2000" dirty="0"/>
              <a:t> 1996 </a:t>
            </a:r>
          </a:p>
          <a:p>
            <a:r>
              <a:rPr lang="hu-HU" altLang="hu-HU" sz="2000" dirty="0" err="1"/>
              <a:t>Approx</a:t>
            </a:r>
            <a:r>
              <a:rPr lang="hu-HU" altLang="hu-HU" sz="2000" dirty="0"/>
              <a:t>. 40 </a:t>
            </a:r>
            <a:r>
              <a:rPr lang="hu-HU" altLang="hu-HU" sz="2000" dirty="0" err="1"/>
              <a:t>national</a:t>
            </a:r>
            <a:r>
              <a:rPr lang="hu-HU" altLang="hu-HU" sz="2000" dirty="0"/>
              <a:t> </a:t>
            </a:r>
            <a:r>
              <a:rPr lang="hu-HU" altLang="hu-HU" sz="2000" dirty="0" err="1"/>
              <a:t>webarchives</a:t>
            </a:r>
            <a:r>
              <a:rPr lang="hu-HU" altLang="hu-HU" sz="2000" dirty="0"/>
              <a:t> (in </a:t>
            </a:r>
            <a:r>
              <a:rPr lang="hu-HU" altLang="hu-HU" sz="2000" dirty="0" err="1"/>
              <a:t>operation</a:t>
            </a:r>
            <a:r>
              <a:rPr lang="hu-HU" altLang="hu-HU" sz="2000" dirty="0"/>
              <a:t> </a:t>
            </a:r>
            <a:r>
              <a:rPr lang="hu-HU" altLang="hu-HU" sz="2000" dirty="0" err="1"/>
              <a:t>or</a:t>
            </a:r>
            <a:r>
              <a:rPr lang="hu-HU" altLang="hu-HU" sz="2000" dirty="0"/>
              <a:t> in </a:t>
            </a:r>
            <a:r>
              <a:rPr lang="hu-HU" altLang="hu-HU" sz="2000" dirty="0" err="1"/>
              <a:t>demo-phase</a:t>
            </a:r>
            <a:r>
              <a:rPr lang="hu-HU" altLang="hu-HU" sz="2000" dirty="0"/>
              <a:t>) in </a:t>
            </a:r>
            <a:r>
              <a:rPr lang="hu-HU" altLang="hu-HU" sz="2000" dirty="0" err="1"/>
              <a:t>about</a:t>
            </a:r>
            <a:r>
              <a:rPr lang="hu-HU" altLang="hu-HU" sz="2000" dirty="0"/>
              <a:t> 30 </a:t>
            </a:r>
            <a:r>
              <a:rPr lang="hu-HU" altLang="hu-HU" sz="2000" dirty="0" err="1"/>
              <a:t>countries</a:t>
            </a:r>
            <a:endParaRPr lang="hu-HU" altLang="hu-HU" sz="2000" dirty="0"/>
          </a:p>
        </p:txBody>
      </p:sp>
      <p:grpSp>
        <p:nvGrpSpPr>
          <p:cNvPr id="47112" name="Group 8">
            <a:extLst>
              <a:ext uri="{FF2B5EF4-FFF2-40B4-BE49-F238E27FC236}">
                <a16:creationId xmlns:a16="http://schemas.microsoft.com/office/drawing/2014/main" id="{060E975B-DEF5-4518-BEE0-314BF93A8796}"/>
              </a:ext>
            </a:extLst>
          </p:cNvPr>
          <p:cNvGrpSpPr>
            <a:grpSpLocks/>
          </p:cNvGrpSpPr>
          <p:nvPr/>
        </p:nvGrpSpPr>
        <p:grpSpPr bwMode="auto">
          <a:xfrm>
            <a:off x="6167439" y="2044700"/>
            <a:ext cx="4344987" cy="4624388"/>
            <a:chOff x="2925" y="1288"/>
            <a:chExt cx="2737" cy="2913"/>
          </a:xfrm>
        </p:grpSpPr>
        <p:pic>
          <p:nvPicPr>
            <p:cNvPr id="47108" name="Picture 4">
              <a:extLst>
                <a:ext uri="{FF2B5EF4-FFF2-40B4-BE49-F238E27FC236}">
                  <a16:creationId xmlns:a16="http://schemas.microsoft.com/office/drawing/2014/main" id="{019BA3B3-2F37-46F7-A1A3-EF861C2C3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 y="1288"/>
              <a:ext cx="2737" cy="263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hlink">
                        <a:alpha val="50000"/>
                      </a:schemeClr>
                    </a:outerShdw>
                  </a:effectLst>
                </a14:hiddenEffects>
              </a:ext>
            </a:extLst>
          </p:spPr>
        </p:pic>
        <p:sp>
          <p:nvSpPr>
            <p:cNvPr id="47110" name="Text Box 6">
              <a:extLst>
                <a:ext uri="{FF2B5EF4-FFF2-40B4-BE49-F238E27FC236}">
                  <a16:creationId xmlns:a16="http://schemas.microsoft.com/office/drawing/2014/main" id="{DD524E1F-EAB1-459E-A3A1-3149D9CF87B4}"/>
                </a:ext>
              </a:extLst>
            </p:cNvPr>
            <p:cNvSpPr txBox="1">
              <a:spLocks noChangeArrowheads="1"/>
            </p:cNvSpPr>
            <p:nvPr/>
          </p:nvSpPr>
          <p:spPr bwMode="auto">
            <a:xfrm>
              <a:off x="3334" y="4028"/>
              <a:ext cx="190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200" dirty="0" err="1">
                  <a:latin typeface="Arial" panose="020B0604020202020204" pitchFamily="34" charset="0"/>
                </a:rPr>
                <a:t>Source</a:t>
              </a:r>
              <a:r>
                <a:rPr lang="hu-HU" altLang="hu-HU" sz="1200" dirty="0">
                  <a:latin typeface="Arial" panose="020B0604020202020204" pitchFamily="34" charset="0"/>
                </a:rPr>
                <a:t>: </a:t>
              </a:r>
              <a:r>
                <a:rPr lang="hu-HU" altLang="hu-HU" sz="1200" dirty="0">
                  <a:latin typeface="Arial" panose="020B0604020202020204" pitchFamily="34" charset="0"/>
                  <a:hlinkClick r:id="rId4"/>
                </a:rPr>
                <a:t>http://mekosztaly.oszk.hu/miawiki</a:t>
              </a:r>
              <a:endParaRPr lang="hu-HU" altLang="hu-HU" sz="1200" dirty="0">
                <a:latin typeface="Arial" panose="020B0604020202020204" pitchFamily="34" charset="0"/>
              </a:endParaRPr>
            </a:p>
          </p:txBody>
        </p:sp>
      </p:grpSp>
      <p:pic>
        <p:nvPicPr>
          <p:cNvPr id="47111" name="Picture 7">
            <a:extLst>
              <a:ext uri="{FF2B5EF4-FFF2-40B4-BE49-F238E27FC236}">
                <a16:creationId xmlns:a16="http://schemas.microsoft.com/office/drawing/2014/main" id="{6328F963-892C-46F5-8DBE-7BD7FCF99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9825" y="188914"/>
            <a:ext cx="1646238"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77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 számának helye 5">
            <a:extLst>
              <a:ext uri="{FF2B5EF4-FFF2-40B4-BE49-F238E27FC236}">
                <a16:creationId xmlns:a16="http://schemas.microsoft.com/office/drawing/2014/main" id="{34CDD406-E0D6-4359-B496-9655C74FCAD7}"/>
              </a:ext>
            </a:extLst>
          </p:cNvPr>
          <p:cNvSpPr>
            <a:spLocks noGrp="1"/>
          </p:cNvSpPr>
          <p:nvPr>
            <p:ph type="sldNum" sz="quarter" idx="12"/>
          </p:nvPr>
        </p:nvSpPr>
        <p:spPr/>
        <p:txBody>
          <a:bodyPr/>
          <a:lstStyle/>
          <a:p>
            <a:fld id="{CD139252-11BB-4A91-8539-2D6F69DAC4BF}" type="slidenum">
              <a:rPr lang="hu-HU" altLang="hu-HU"/>
              <a:pPr/>
              <a:t>6</a:t>
            </a:fld>
            <a:endParaRPr lang="hu-HU" altLang="hu-HU"/>
          </a:p>
        </p:txBody>
      </p:sp>
      <p:sp>
        <p:nvSpPr>
          <p:cNvPr id="47106" name="Rectangle 2">
            <a:extLst>
              <a:ext uri="{FF2B5EF4-FFF2-40B4-BE49-F238E27FC236}">
                <a16:creationId xmlns:a16="http://schemas.microsoft.com/office/drawing/2014/main" id="{DA72434E-ECBD-45B4-ADC5-34A10B6801DD}"/>
              </a:ext>
            </a:extLst>
          </p:cNvPr>
          <p:cNvSpPr>
            <a:spLocks noGrp="1" noChangeArrowheads="1"/>
          </p:cNvSpPr>
          <p:nvPr>
            <p:ph type="title"/>
          </p:nvPr>
        </p:nvSpPr>
        <p:spPr>
          <a:xfrm>
            <a:off x="1981200" y="277814"/>
            <a:ext cx="4186238" cy="1139825"/>
          </a:xfrm>
        </p:spPr>
        <p:txBody>
          <a:bodyPr/>
          <a:lstStyle/>
          <a:p>
            <a:br>
              <a:rPr lang="hu-HU" altLang="hu-HU" sz="2200" dirty="0">
                <a:solidFill>
                  <a:schemeClr val="folHlink"/>
                </a:solidFill>
              </a:rPr>
            </a:br>
            <a:r>
              <a:rPr lang="hu-HU" altLang="hu-HU" sz="2900" dirty="0">
                <a:solidFill>
                  <a:schemeClr val="tx1"/>
                </a:solidFill>
              </a:rPr>
              <a:t>IIPC</a:t>
            </a:r>
            <a:br>
              <a:rPr lang="hu-HU" altLang="hu-HU" sz="2200" dirty="0">
                <a:solidFill>
                  <a:schemeClr val="folHlink"/>
                </a:solidFill>
              </a:rPr>
            </a:br>
            <a:r>
              <a:rPr lang="hu-HU" altLang="hu-HU" sz="1500" dirty="0">
                <a:hlinkClick r:id="rId2"/>
              </a:rPr>
              <a:t>http://netpreserve.org</a:t>
            </a:r>
            <a:endParaRPr lang="hu-HU" altLang="hu-HU" sz="1500" dirty="0"/>
          </a:p>
        </p:txBody>
      </p:sp>
      <p:sp>
        <p:nvSpPr>
          <p:cNvPr id="47107" name="Rectangle 3">
            <a:extLst>
              <a:ext uri="{FF2B5EF4-FFF2-40B4-BE49-F238E27FC236}">
                <a16:creationId xmlns:a16="http://schemas.microsoft.com/office/drawing/2014/main" id="{A0D0C8E0-A353-4084-8E2A-DF6FF68F91CC}"/>
              </a:ext>
            </a:extLst>
          </p:cNvPr>
          <p:cNvSpPr>
            <a:spLocks noGrp="1" noChangeArrowheads="1"/>
          </p:cNvSpPr>
          <p:nvPr>
            <p:ph type="body" idx="1"/>
          </p:nvPr>
        </p:nvSpPr>
        <p:spPr>
          <a:xfrm>
            <a:off x="1981201" y="1844676"/>
            <a:ext cx="7112465" cy="4530725"/>
          </a:xfrm>
        </p:spPr>
        <p:txBody>
          <a:bodyPr/>
          <a:lstStyle/>
          <a:p>
            <a:r>
              <a:rPr lang="hu-HU" altLang="hu-HU" sz="2000" dirty="0" err="1"/>
              <a:t>Formally</a:t>
            </a:r>
            <a:r>
              <a:rPr lang="hu-HU" altLang="hu-HU" sz="2000" dirty="0"/>
              <a:t> chartered in 2003 at the National Library of France </a:t>
            </a:r>
            <a:r>
              <a:rPr lang="hu-HU" altLang="hu-HU" sz="2000" dirty="0" err="1"/>
              <a:t>with</a:t>
            </a:r>
            <a:r>
              <a:rPr lang="hu-HU" altLang="hu-HU" sz="2000" dirty="0"/>
              <a:t> 12 </a:t>
            </a:r>
            <a:r>
              <a:rPr lang="hu-HU" altLang="hu-HU" sz="2000" dirty="0" err="1"/>
              <a:t>participating</a:t>
            </a:r>
            <a:r>
              <a:rPr lang="hu-HU" altLang="hu-HU" sz="2000" dirty="0"/>
              <a:t> </a:t>
            </a:r>
            <a:r>
              <a:rPr lang="hu-HU" altLang="hu-HU" sz="2000" dirty="0" err="1"/>
              <a:t>institutions</a:t>
            </a:r>
            <a:r>
              <a:rPr lang="hu-HU" altLang="hu-HU" sz="2000" dirty="0"/>
              <a:t> </a:t>
            </a:r>
            <a:r>
              <a:rPr lang="hu-HU" altLang="hu-HU" sz="2000" dirty="0" err="1"/>
              <a:t>for</a:t>
            </a:r>
            <a:r>
              <a:rPr lang="hu-HU" altLang="hu-HU" sz="2000" dirty="0"/>
              <a:t> a 3-year </a:t>
            </a:r>
            <a:r>
              <a:rPr lang="hu-HU" altLang="hu-HU" sz="2000" dirty="0" err="1"/>
              <a:t>long</a:t>
            </a:r>
            <a:r>
              <a:rPr lang="hu-HU" altLang="hu-HU" sz="2000" dirty="0"/>
              <a:t> </a:t>
            </a:r>
            <a:r>
              <a:rPr lang="hu-HU" altLang="hu-HU" sz="2000" dirty="0" err="1"/>
              <a:t>programme</a:t>
            </a:r>
            <a:endParaRPr lang="hu-HU" altLang="hu-HU" sz="2000" dirty="0"/>
          </a:p>
          <a:p>
            <a:r>
              <a:rPr lang="hu-HU" altLang="hu-HU" sz="2000" dirty="0" err="1"/>
              <a:t>Nowadays</a:t>
            </a:r>
            <a:r>
              <a:rPr lang="hu-HU" altLang="hu-HU" sz="2000" dirty="0"/>
              <a:t> an </a:t>
            </a:r>
            <a:r>
              <a:rPr lang="hu-HU" altLang="hu-HU" sz="2000" dirty="0" err="1"/>
              <a:t>open</a:t>
            </a:r>
            <a:r>
              <a:rPr lang="hu-HU" altLang="hu-HU" sz="2000" dirty="0"/>
              <a:t> </a:t>
            </a:r>
            <a:r>
              <a:rPr lang="hu-HU" altLang="hu-HU" sz="2000" dirty="0" err="1"/>
              <a:t>organisation</a:t>
            </a:r>
            <a:r>
              <a:rPr lang="hu-HU" altLang="hu-HU" sz="2000" dirty="0"/>
              <a:t> </a:t>
            </a:r>
            <a:r>
              <a:rPr lang="hu-HU" altLang="hu-HU" sz="2000" dirty="0" err="1"/>
              <a:t>with</a:t>
            </a:r>
            <a:r>
              <a:rPr lang="hu-HU" altLang="hu-HU" sz="2000" dirty="0"/>
              <a:t> </a:t>
            </a:r>
            <a:r>
              <a:rPr lang="hu-HU" altLang="hu-HU" sz="2000" dirty="0" err="1"/>
              <a:t>members</a:t>
            </a:r>
            <a:r>
              <a:rPr lang="hu-HU" altLang="hu-HU" sz="2000" dirty="0"/>
              <a:t> </a:t>
            </a:r>
            <a:r>
              <a:rPr lang="hu-HU" altLang="hu-HU" sz="2000" dirty="0" err="1"/>
              <a:t>from</a:t>
            </a:r>
            <a:r>
              <a:rPr lang="hu-HU" altLang="hu-HU" sz="2000" dirty="0"/>
              <a:t> 45 </a:t>
            </a:r>
            <a:r>
              <a:rPr lang="hu-HU" altLang="hu-HU" sz="2000" dirty="0" err="1"/>
              <a:t>countries</a:t>
            </a:r>
            <a:endParaRPr lang="hu-HU" altLang="hu-HU" sz="2000" dirty="0"/>
          </a:p>
          <a:p>
            <a:r>
              <a:rPr lang="hu-HU" altLang="hu-HU" sz="2000" dirty="0"/>
              <a:t>National, University and </a:t>
            </a:r>
            <a:r>
              <a:rPr lang="hu-HU" altLang="hu-HU" sz="2000" dirty="0" err="1"/>
              <a:t>Regional</a:t>
            </a:r>
            <a:r>
              <a:rPr lang="hu-HU" altLang="hu-HU" sz="2000" dirty="0"/>
              <a:t> </a:t>
            </a:r>
            <a:r>
              <a:rPr lang="hu-HU" altLang="hu-HU" sz="2000" dirty="0" err="1"/>
              <a:t>libraries</a:t>
            </a:r>
            <a:r>
              <a:rPr lang="hu-HU" altLang="hu-HU" sz="2000" dirty="0"/>
              <a:t>, </a:t>
            </a:r>
            <a:r>
              <a:rPr lang="hu-HU" altLang="hu-HU" sz="2000" dirty="0" err="1"/>
              <a:t>Archives</a:t>
            </a:r>
            <a:endParaRPr lang="hu-HU" altLang="hu-HU" sz="2000" dirty="0"/>
          </a:p>
          <a:p>
            <a:r>
              <a:rPr lang="hu-HU" altLang="hu-HU" sz="2000" dirty="0" err="1"/>
              <a:t>Fund</a:t>
            </a:r>
            <a:r>
              <a:rPr lang="hu-HU" altLang="hu-HU" sz="2000" dirty="0"/>
              <a:t> and </a:t>
            </a:r>
            <a:r>
              <a:rPr lang="hu-HU" altLang="hu-HU" sz="2000" dirty="0" err="1"/>
              <a:t>participate</a:t>
            </a:r>
            <a:r>
              <a:rPr lang="hu-HU" altLang="hu-HU" sz="2000" dirty="0"/>
              <a:t> in </a:t>
            </a:r>
            <a:r>
              <a:rPr lang="hu-HU" altLang="hu-HU" sz="2000" dirty="0" err="1"/>
              <a:t>projects</a:t>
            </a:r>
            <a:r>
              <a:rPr lang="hu-HU" altLang="hu-HU" sz="2000" dirty="0"/>
              <a:t> and </a:t>
            </a:r>
            <a:r>
              <a:rPr lang="hu-HU" altLang="hu-HU" sz="2000" dirty="0" err="1"/>
              <a:t>working</a:t>
            </a:r>
            <a:r>
              <a:rPr lang="hu-HU" altLang="hu-HU" sz="2000" dirty="0"/>
              <a:t> </a:t>
            </a:r>
            <a:r>
              <a:rPr lang="hu-HU" altLang="hu-HU" sz="2000" dirty="0" err="1"/>
              <a:t>groups</a:t>
            </a:r>
            <a:endParaRPr lang="hu-HU" altLang="hu-HU" sz="2000" dirty="0"/>
          </a:p>
          <a:p>
            <a:r>
              <a:rPr lang="hu-HU" altLang="hu-HU" sz="2000" dirty="0"/>
              <a:t>Major platform of </a:t>
            </a:r>
            <a:r>
              <a:rPr lang="hu-HU" altLang="hu-HU" sz="2000" dirty="0" err="1"/>
              <a:t>research</a:t>
            </a:r>
            <a:r>
              <a:rPr lang="hu-HU" altLang="hu-HU" sz="2000" dirty="0"/>
              <a:t> and </a:t>
            </a:r>
            <a:r>
              <a:rPr lang="hu-HU" altLang="hu-HU" sz="2000" dirty="0" err="1"/>
              <a:t>development</a:t>
            </a:r>
            <a:r>
              <a:rPr lang="hu-HU" altLang="hu-HU" sz="2000" dirty="0"/>
              <a:t> in web </a:t>
            </a:r>
            <a:r>
              <a:rPr lang="hu-HU" altLang="hu-HU" sz="2000" dirty="0" err="1"/>
              <a:t>archiving</a:t>
            </a:r>
            <a:r>
              <a:rPr lang="hu-HU" altLang="hu-HU" sz="2000" dirty="0"/>
              <a:t> </a:t>
            </a:r>
            <a:r>
              <a:rPr lang="hu-HU" altLang="hu-HU" sz="2000" dirty="0" err="1"/>
              <a:t>field</a:t>
            </a:r>
            <a:r>
              <a:rPr lang="hu-HU" altLang="hu-HU" sz="2000" dirty="0"/>
              <a:t>.</a:t>
            </a:r>
          </a:p>
        </p:txBody>
      </p:sp>
      <p:pic>
        <p:nvPicPr>
          <p:cNvPr id="3" name="Kép 2">
            <a:extLst>
              <a:ext uri="{FF2B5EF4-FFF2-40B4-BE49-F238E27FC236}">
                <a16:creationId xmlns:a16="http://schemas.microsoft.com/office/drawing/2014/main" id="{4740C5A1-56FC-4759-8DFE-9FC134AE9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142" y="400051"/>
            <a:ext cx="2867025" cy="895350"/>
          </a:xfrm>
          <a:prstGeom prst="rect">
            <a:avLst/>
          </a:prstGeom>
        </p:spPr>
      </p:pic>
    </p:spTree>
    <p:extLst>
      <p:ext uri="{BB962C8B-B14F-4D97-AF65-F5344CB8AC3E}">
        <p14:creationId xmlns:p14="http://schemas.microsoft.com/office/powerpoint/2010/main" val="1719876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a:extLst>
              <a:ext uri="{FF2B5EF4-FFF2-40B4-BE49-F238E27FC236}">
                <a16:creationId xmlns:a16="http://schemas.microsoft.com/office/drawing/2014/main" id="{642EB2C3-4D9C-4ABD-B0FA-7789113552B9}"/>
              </a:ext>
            </a:extLst>
          </p:cNvPr>
          <p:cNvSpPr>
            <a:spLocks noGrp="1"/>
          </p:cNvSpPr>
          <p:nvPr>
            <p:ph type="sldNum" sz="quarter" idx="12"/>
          </p:nvPr>
        </p:nvSpPr>
        <p:spPr/>
        <p:txBody>
          <a:bodyPr/>
          <a:lstStyle/>
          <a:p>
            <a:fld id="{5E5DB60D-3213-4B01-9578-8A76531D056A}" type="slidenum">
              <a:rPr lang="hu-HU" altLang="hu-HU"/>
              <a:pPr/>
              <a:t>7</a:t>
            </a:fld>
            <a:endParaRPr lang="hu-HU" altLang="hu-HU"/>
          </a:p>
        </p:txBody>
      </p:sp>
      <p:sp>
        <p:nvSpPr>
          <p:cNvPr id="45058" name="Rectangle 2">
            <a:extLst>
              <a:ext uri="{FF2B5EF4-FFF2-40B4-BE49-F238E27FC236}">
                <a16:creationId xmlns:a16="http://schemas.microsoft.com/office/drawing/2014/main" id="{DCEE30C1-4C41-42AE-A6D0-22B91CDA2C13}"/>
              </a:ext>
            </a:extLst>
          </p:cNvPr>
          <p:cNvSpPr>
            <a:spLocks noGrp="1" noChangeArrowheads="1"/>
          </p:cNvSpPr>
          <p:nvPr>
            <p:ph type="title"/>
          </p:nvPr>
        </p:nvSpPr>
        <p:spPr>
          <a:xfrm>
            <a:off x="1008077" y="-398196"/>
            <a:ext cx="7448025" cy="1908215"/>
          </a:xfrm>
          <a:noFill/>
        </p:spPr>
        <p:txBody>
          <a:bodyPr wrap="square">
            <a:spAutoFit/>
          </a:bodyPr>
          <a:lstStyle/>
          <a:p>
            <a:br>
              <a:rPr lang="hu-HU" altLang="hu-HU" dirty="0"/>
            </a:br>
            <a:r>
              <a:rPr lang="hu-HU" altLang="hu-HU" sz="2900" dirty="0" err="1">
                <a:solidFill>
                  <a:schemeClr val="tx1"/>
                </a:solidFill>
              </a:rPr>
              <a:t>Are</a:t>
            </a:r>
            <a:r>
              <a:rPr lang="hu-HU" altLang="hu-HU" sz="2900" dirty="0">
                <a:solidFill>
                  <a:schemeClr val="tx1"/>
                </a:solidFill>
              </a:rPr>
              <a:t> </a:t>
            </a:r>
            <a:r>
              <a:rPr lang="hu-HU" altLang="hu-HU" sz="2900" dirty="0" err="1">
                <a:solidFill>
                  <a:schemeClr val="tx1"/>
                </a:solidFill>
              </a:rPr>
              <a:t>we</a:t>
            </a:r>
            <a:r>
              <a:rPr lang="hu-HU" altLang="hu-HU" sz="2900" dirty="0">
                <a:solidFill>
                  <a:schemeClr val="tx1"/>
                </a:solidFill>
              </a:rPr>
              <a:t> </a:t>
            </a:r>
            <a:r>
              <a:rPr lang="hu-HU" altLang="hu-HU" sz="2900" dirty="0" err="1">
                <a:solidFill>
                  <a:schemeClr val="tx1"/>
                </a:solidFill>
              </a:rPr>
              <a:t>losing</a:t>
            </a:r>
            <a:r>
              <a:rPr lang="hu-HU" altLang="hu-HU" sz="2900" dirty="0">
                <a:solidFill>
                  <a:schemeClr val="tx1"/>
                </a:solidFill>
              </a:rPr>
              <a:t> the </a:t>
            </a:r>
            <a:r>
              <a:rPr lang="hu-HU" altLang="hu-HU" sz="2900" dirty="0" err="1">
                <a:solidFill>
                  <a:schemeClr val="tx1"/>
                </a:solidFill>
              </a:rPr>
              <a:t>battle</a:t>
            </a:r>
            <a:r>
              <a:rPr lang="hu-HU" altLang="hu-HU" sz="2900" dirty="0">
                <a:solidFill>
                  <a:schemeClr val="tx1"/>
                </a:solidFill>
              </a:rPr>
              <a:t> </a:t>
            </a:r>
            <a:r>
              <a:rPr lang="hu-HU" altLang="hu-HU" sz="2900" dirty="0" err="1">
                <a:solidFill>
                  <a:schemeClr val="tx1"/>
                </a:solidFill>
              </a:rPr>
              <a:t>to</a:t>
            </a:r>
            <a:r>
              <a:rPr lang="hu-HU" altLang="hu-HU" sz="2900" dirty="0">
                <a:solidFill>
                  <a:schemeClr val="tx1"/>
                </a:solidFill>
              </a:rPr>
              <a:t> </a:t>
            </a:r>
            <a:r>
              <a:rPr lang="hu-HU" altLang="hu-HU" sz="2900" dirty="0" err="1">
                <a:solidFill>
                  <a:schemeClr val="tx1"/>
                </a:solidFill>
              </a:rPr>
              <a:t>archive</a:t>
            </a:r>
            <a:r>
              <a:rPr lang="hu-HU" altLang="hu-HU" sz="2900" dirty="0">
                <a:solidFill>
                  <a:schemeClr val="tx1"/>
                </a:solidFill>
              </a:rPr>
              <a:t> the web?</a:t>
            </a:r>
            <a:br>
              <a:rPr lang="hu-HU" altLang="hu-HU" sz="2900" dirty="0">
                <a:solidFill>
                  <a:schemeClr val="tx1"/>
                </a:solidFill>
              </a:rPr>
            </a:br>
            <a:r>
              <a:rPr lang="hu-HU" altLang="hu-HU" sz="1500" dirty="0">
                <a:hlinkClick r:id="rId2"/>
              </a:rPr>
              <a:t>http://dpconline.org</a:t>
            </a:r>
            <a:br>
              <a:rPr lang="hu-HU" altLang="hu-HU" sz="1500" dirty="0"/>
            </a:br>
            <a:r>
              <a:rPr lang="hu-HU" altLang="hu-HU" sz="1500" dirty="0"/>
              <a:t>David S.H </a:t>
            </a:r>
            <a:r>
              <a:rPr lang="hu-HU" altLang="hu-HU" sz="1500" dirty="0" err="1"/>
              <a:t>Rosenthal</a:t>
            </a:r>
            <a:br>
              <a:rPr lang="hu-HU" altLang="hu-HU" sz="1500" dirty="0"/>
            </a:br>
            <a:endParaRPr lang="hu-HU" altLang="hu-HU" sz="1500" dirty="0"/>
          </a:p>
        </p:txBody>
      </p:sp>
      <p:sp>
        <p:nvSpPr>
          <p:cNvPr id="45061" name="Rectangle 5">
            <a:extLst>
              <a:ext uri="{FF2B5EF4-FFF2-40B4-BE49-F238E27FC236}">
                <a16:creationId xmlns:a16="http://schemas.microsoft.com/office/drawing/2014/main" id="{86752C66-ADD1-4A3C-99C1-DA9D58D2E335}"/>
              </a:ext>
            </a:extLst>
          </p:cNvPr>
          <p:cNvSpPr>
            <a:spLocks noChangeArrowheads="1"/>
          </p:cNvSpPr>
          <p:nvPr/>
        </p:nvSpPr>
        <p:spPr bwMode="auto">
          <a:xfrm>
            <a:off x="538295" y="1824251"/>
            <a:ext cx="9494938" cy="472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A48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hu-HU" sz="1600" dirty="0"/>
              <a:t> “With an unlimited budget collection and preservation isn’t a problem. The reason we’re collecting and preserving less than half the classic Web of quasi-static linked documents is that no-one has the money to do much better. The other half is more difficult and thus more expensive. Collecting and preserving the whole of the classic Web would need the current global Web archiving budget to be roughly tripled, perhaps an additional $50M/yr. Then there are the much higher costs involved in preserving the much more than half of the dynamic ‘Web 2.0’ we currently miss.</a:t>
            </a:r>
            <a:r>
              <a:rPr lang="hu-HU" altLang="hu-HU" sz="1600" dirty="0"/>
              <a:t>” </a:t>
            </a:r>
          </a:p>
          <a:p>
            <a:pPr>
              <a:spcAft>
                <a:spcPct val="20000"/>
              </a:spcAft>
            </a:pPr>
            <a:r>
              <a:rPr lang="en-US" altLang="hu-HU" sz="1600" dirty="0"/>
              <a:t>“The Internet Archive's budget is in the region of $15M/</a:t>
            </a:r>
            <a:r>
              <a:rPr lang="en-US" altLang="hu-HU" sz="1600" dirty="0" err="1"/>
              <a:t>yr</a:t>
            </a:r>
            <a:r>
              <a:rPr lang="en-US" altLang="hu-HU" sz="1600" dirty="0"/>
              <a:t>, about half of which goes to Web archiving. The budgets of all the other public Web archives might add another $20M/yr. The total worldwide spend on archiving Web content is probably less than $30M/</a:t>
            </a:r>
            <a:r>
              <a:rPr lang="en-US" altLang="hu-HU" sz="1600" dirty="0" err="1"/>
              <a:t>yr</a:t>
            </a:r>
            <a:r>
              <a:rPr lang="en-US" altLang="hu-HU" sz="1600" dirty="0"/>
              <a:t>, for content that [probably] cost hundreds of billions to create.”</a:t>
            </a:r>
            <a:endParaRPr lang="hu-HU" altLang="hu-HU" sz="1600" dirty="0"/>
          </a:p>
          <a:p>
            <a:pPr marL="0" indent="0">
              <a:spcAft>
                <a:spcPct val="20000"/>
              </a:spcAft>
              <a:buNone/>
            </a:pPr>
            <a:r>
              <a:rPr lang="hu-HU" altLang="hu-HU" sz="1600" dirty="0"/>
              <a:t>Action </a:t>
            </a:r>
            <a:r>
              <a:rPr lang="hu-HU" altLang="hu-HU" sz="1600" dirty="0" err="1"/>
              <a:t>Plan</a:t>
            </a:r>
            <a:r>
              <a:rPr lang="hu-HU" altLang="hu-HU" sz="1600" dirty="0"/>
              <a:t>: </a:t>
            </a:r>
          </a:p>
          <a:p>
            <a:pPr>
              <a:spcAft>
                <a:spcPct val="20000"/>
              </a:spcAft>
            </a:pPr>
            <a:r>
              <a:rPr lang="en-US" altLang="hu-HU" sz="1600" dirty="0"/>
              <a:t>Use the Wayback Machine's Save Page Now facility to preserve pages you think are important.</a:t>
            </a:r>
          </a:p>
          <a:p>
            <a:pPr>
              <a:spcAft>
                <a:spcPct val="20000"/>
              </a:spcAft>
            </a:pPr>
            <a:r>
              <a:rPr lang="en-US" altLang="hu-HU" sz="1600" dirty="0"/>
              <a:t>Support the work of the Internet Archive by donating money and materials.</a:t>
            </a:r>
          </a:p>
          <a:p>
            <a:pPr>
              <a:spcAft>
                <a:spcPct val="20000"/>
              </a:spcAft>
            </a:pPr>
            <a:r>
              <a:rPr lang="en-US" altLang="hu-HU" sz="1600" dirty="0"/>
              <a:t>Make sure your national library is preserving your nation's Web presence.</a:t>
            </a:r>
          </a:p>
          <a:p>
            <a:pPr>
              <a:spcAft>
                <a:spcPct val="20000"/>
              </a:spcAft>
            </a:pPr>
            <a:r>
              <a:rPr lang="en-US" altLang="hu-HU" sz="1600" dirty="0"/>
              <a:t>Push back against any attempt by W3C to extend Web DRM.</a:t>
            </a:r>
          </a:p>
          <a:p>
            <a:pPr>
              <a:spcAft>
                <a:spcPct val="20000"/>
              </a:spcAft>
            </a:pPr>
            <a:endParaRPr lang="hu-HU" altLang="hu-HU" sz="1600" dirty="0"/>
          </a:p>
        </p:txBody>
      </p:sp>
      <p:pic>
        <p:nvPicPr>
          <p:cNvPr id="3" name="Kép 2">
            <a:extLst>
              <a:ext uri="{FF2B5EF4-FFF2-40B4-BE49-F238E27FC236}">
                <a16:creationId xmlns:a16="http://schemas.microsoft.com/office/drawing/2014/main" id="{E450D730-6778-42EE-B23F-B8469BEA0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013" y="223701"/>
            <a:ext cx="1600550" cy="1600550"/>
          </a:xfrm>
          <a:prstGeom prst="rect">
            <a:avLst/>
          </a:prstGeom>
        </p:spPr>
      </p:pic>
      <p:sp>
        <p:nvSpPr>
          <p:cNvPr id="5" name="Szövegdoboz 4">
            <a:extLst>
              <a:ext uri="{FF2B5EF4-FFF2-40B4-BE49-F238E27FC236}">
                <a16:creationId xmlns:a16="http://schemas.microsoft.com/office/drawing/2014/main" id="{A20447AE-0636-4884-A3D6-3D68926D55A7}"/>
              </a:ext>
            </a:extLst>
          </p:cNvPr>
          <p:cNvSpPr txBox="1"/>
          <p:nvPr/>
        </p:nvSpPr>
        <p:spPr>
          <a:xfrm>
            <a:off x="10156883" y="1889452"/>
            <a:ext cx="2022271" cy="276999"/>
          </a:xfrm>
          <a:prstGeom prst="rect">
            <a:avLst/>
          </a:prstGeom>
          <a:noFill/>
        </p:spPr>
        <p:txBody>
          <a:bodyPr wrap="square" rtlCol="0">
            <a:spAutoFit/>
          </a:bodyPr>
          <a:lstStyle/>
          <a:p>
            <a:r>
              <a:rPr lang="hu-HU" sz="1200" dirty="0" err="1"/>
              <a:t>Source:</a:t>
            </a:r>
            <a:r>
              <a:rPr lang="hu-HU" sz="1200" dirty="0" err="1">
                <a:hlinkClick r:id="rId4"/>
              </a:rPr>
              <a:t>http</a:t>
            </a:r>
            <a:r>
              <a:rPr lang="hu-HU" sz="1200" dirty="0">
                <a:hlinkClick r:id="rId4"/>
              </a:rPr>
              <a:t>://dpconline.org</a:t>
            </a:r>
            <a:endParaRPr lang="en-US" sz="1200" dirty="0"/>
          </a:p>
        </p:txBody>
      </p:sp>
    </p:spTree>
    <p:extLst>
      <p:ext uri="{BB962C8B-B14F-4D97-AF65-F5344CB8AC3E}">
        <p14:creationId xmlns:p14="http://schemas.microsoft.com/office/powerpoint/2010/main" val="3659842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 számának helye 5">
            <a:extLst>
              <a:ext uri="{FF2B5EF4-FFF2-40B4-BE49-F238E27FC236}">
                <a16:creationId xmlns:a16="http://schemas.microsoft.com/office/drawing/2014/main" id="{CE5E7B76-1DB2-44CB-87D4-03C5D1717E2C}"/>
              </a:ext>
            </a:extLst>
          </p:cNvPr>
          <p:cNvSpPr>
            <a:spLocks noGrp="1"/>
          </p:cNvSpPr>
          <p:nvPr>
            <p:ph type="sldNum" sz="quarter" idx="12"/>
          </p:nvPr>
        </p:nvSpPr>
        <p:spPr/>
        <p:txBody>
          <a:bodyPr/>
          <a:lstStyle/>
          <a:p>
            <a:fld id="{2A458BCC-D8C1-4824-BE48-F084A482972D}" type="slidenum">
              <a:rPr lang="hu-HU" altLang="hu-HU"/>
              <a:pPr/>
              <a:t>8</a:t>
            </a:fld>
            <a:endParaRPr lang="hu-HU" altLang="hu-HU"/>
          </a:p>
        </p:txBody>
      </p:sp>
      <p:sp>
        <p:nvSpPr>
          <p:cNvPr id="55298" name="Rectangle 2">
            <a:extLst>
              <a:ext uri="{FF2B5EF4-FFF2-40B4-BE49-F238E27FC236}">
                <a16:creationId xmlns:a16="http://schemas.microsoft.com/office/drawing/2014/main" id="{C2B4EA3E-B372-47B8-8E17-183FFFE7B346}"/>
              </a:ext>
            </a:extLst>
          </p:cNvPr>
          <p:cNvSpPr>
            <a:spLocks noGrp="1" noChangeArrowheads="1"/>
          </p:cNvSpPr>
          <p:nvPr>
            <p:ph type="title"/>
          </p:nvPr>
        </p:nvSpPr>
        <p:spPr>
          <a:xfrm>
            <a:off x="600456" y="-36257"/>
            <a:ext cx="10972800" cy="1139825"/>
          </a:xfrm>
        </p:spPr>
        <p:txBody>
          <a:bodyPr/>
          <a:lstStyle/>
          <a:p>
            <a:r>
              <a:rPr lang="en-US" altLang="hu-HU" sz="2900" dirty="0">
                <a:solidFill>
                  <a:schemeClr val="tx1"/>
                </a:solidFill>
              </a:rPr>
              <a:t>Web</a:t>
            </a:r>
            <a:r>
              <a:rPr lang="hu-HU" altLang="hu-HU" sz="2900" dirty="0">
                <a:solidFill>
                  <a:schemeClr val="tx1"/>
                </a:solidFill>
              </a:rPr>
              <a:t> Library</a:t>
            </a:r>
          </a:p>
        </p:txBody>
      </p:sp>
      <p:sp>
        <p:nvSpPr>
          <p:cNvPr id="55299" name="Rectangle 3">
            <a:extLst>
              <a:ext uri="{FF2B5EF4-FFF2-40B4-BE49-F238E27FC236}">
                <a16:creationId xmlns:a16="http://schemas.microsoft.com/office/drawing/2014/main" id="{B3089253-1462-4AA1-8AFC-3B29B4798520}"/>
              </a:ext>
            </a:extLst>
          </p:cNvPr>
          <p:cNvSpPr>
            <a:spLocks noGrp="1" noChangeArrowheads="1"/>
          </p:cNvSpPr>
          <p:nvPr>
            <p:ph type="body" idx="1"/>
          </p:nvPr>
        </p:nvSpPr>
        <p:spPr>
          <a:xfrm>
            <a:off x="1548036" y="1607335"/>
            <a:ext cx="5267325" cy="4745915"/>
          </a:xfrm>
          <a:noFill/>
        </p:spPr>
        <p:txBody>
          <a:bodyPr>
            <a:spAutoFit/>
          </a:bodyPr>
          <a:lstStyle/>
          <a:p>
            <a:r>
              <a:rPr lang="hu-HU" altLang="hu-HU" sz="1800" dirty="0"/>
              <a:t>Web + Library </a:t>
            </a:r>
            <a:r>
              <a:rPr lang="en-US" altLang="hu-HU" sz="1800" dirty="0"/>
              <a:t>= </a:t>
            </a:r>
            <a:r>
              <a:rPr lang="hu-HU" altLang="hu-HU" sz="1800" dirty="0" err="1"/>
              <a:t>Webrary</a:t>
            </a:r>
            <a:r>
              <a:rPr lang="hu-HU" altLang="hu-HU" sz="1800" dirty="0"/>
              <a:t> (Niels </a:t>
            </a:r>
            <a:r>
              <a:rPr lang="hu-HU" altLang="hu-HU" sz="1800" dirty="0" err="1"/>
              <a:t>Brügger</a:t>
            </a:r>
            <a:r>
              <a:rPr lang="hu-HU" altLang="hu-HU" sz="1800" dirty="0"/>
              <a:t>)</a:t>
            </a:r>
          </a:p>
          <a:p>
            <a:r>
              <a:rPr lang="hu-HU" altLang="hu-HU" sz="1800" dirty="0" err="1"/>
              <a:t>Regulated</a:t>
            </a:r>
            <a:r>
              <a:rPr lang="hu-HU" altLang="hu-HU" sz="1800" dirty="0"/>
              <a:t> </a:t>
            </a:r>
            <a:r>
              <a:rPr lang="hu-HU" altLang="hu-HU" sz="1800" dirty="0" err="1"/>
              <a:t>by</a:t>
            </a:r>
            <a:r>
              <a:rPr lang="hu-HU" altLang="hu-HU" sz="1800" dirty="0"/>
              <a:t> </a:t>
            </a:r>
            <a:r>
              <a:rPr lang="hu-HU" altLang="hu-HU" sz="1800" dirty="0" err="1"/>
              <a:t>legal</a:t>
            </a:r>
            <a:r>
              <a:rPr lang="hu-HU" altLang="hu-HU" sz="1800" dirty="0"/>
              <a:t> </a:t>
            </a:r>
            <a:r>
              <a:rPr lang="hu-HU" altLang="hu-HU" sz="1800" dirty="0" err="1"/>
              <a:t>deposit</a:t>
            </a:r>
            <a:r>
              <a:rPr lang="hu-HU" altLang="hu-HU" sz="1800" dirty="0"/>
              <a:t> </a:t>
            </a:r>
            <a:r>
              <a:rPr lang="hu-HU" altLang="hu-HU" sz="1800" dirty="0" err="1"/>
              <a:t>law</a:t>
            </a:r>
            <a:r>
              <a:rPr lang="hu-HU" altLang="hu-HU" sz="1800" dirty="0"/>
              <a:t> (</a:t>
            </a:r>
            <a:r>
              <a:rPr lang="hu-HU" altLang="hu-HU" sz="1800" dirty="0" err="1"/>
              <a:t>if</a:t>
            </a:r>
            <a:r>
              <a:rPr lang="hu-HU" altLang="hu-HU" sz="1800" dirty="0"/>
              <a:t> </a:t>
            </a:r>
            <a:r>
              <a:rPr lang="hu-HU" altLang="hu-HU" sz="1800" dirty="0" err="1"/>
              <a:t>possible</a:t>
            </a:r>
            <a:r>
              <a:rPr lang="hu-HU" altLang="hu-HU" sz="1800" dirty="0"/>
              <a:t>)</a:t>
            </a:r>
          </a:p>
          <a:p>
            <a:r>
              <a:rPr lang="hu-HU" altLang="hu-HU" sz="1800" dirty="0" err="1"/>
              <a:t>Collection</a:t>
            </a:r>
            <a:r>
              <a:rPr lang="hu-HU" altLang="hu-HU" sz="1800" dirty="0"/>
              <a:t> </a:t>
            </a:r>
            <a:r>
              <a:rPr lang="hu-HU" altLang="hu-HU" sz="1800" dirty="0" err="1"/>
              <a:t>consist</a:t>
            </a:r>
            <a:r>
              <a:rPr lang="hu-HU" altLang="hu-HU" sz="1800" dirty="0"/>
              <a:t> </a:t>
            </a:r>
            <a:r>
              <a:rPr lang="hu-HU" altLang="hu-HU" sz="1800" dirty="0" err="1"/>
              <a:t>mainly</a:t>
            </a:r>
            <a:r>
              <a:rPr lang="hu-HU" altLang="hu-HU" sz="1800" dirty="0"/>
              <a:t> </a:t>
            </a:r>
            <a:r>
              <a:rPr lang="hu-HU" altLang="hu-HU" sz="1800" dirty="0" err="1"/>
              <a:t>public</a:t>
            </a:r>
            <a:r>
              <a:rPr lang="hu-HU" altLang="hu-HU" sz="1800" dirty="0"/>
              <a:t> web </a:t>
            </a:r>
            <a:r>
              <a:rPr lang="hu-HU" altLang="hu-HU" sz="1800" dirty="0" err="1"/>
              <a:t>content</a:t>
            </a:r>
            <a:endParaRPr lang="hu-HU" altLang="hu-HU" sz="1800" dirty="0"/>
          </a:p>
          <a:p>
            <a:r>
              <a:rPr lang="hu-HU" altLang="hu-HU" sz="1800" dirty="0" err="1"/>
              <a:t>Collaboration</a:t>
            </a:r>
            <a:r>
              <a:rPr lang="hu-HU" altLang="hu-HU" sz="1800" dirty="0"/>
              <a:t> </a:t>
            </a:r>
            <a:r>
              <a:rPr lang="hu-HU" altLang="hu-HU" sz="1800" dirty="0" err="1"/>
              <a:t>with</a:t>
            </a:r>
            <a:r>
              <a:rPr lang="hu-HU" altLang="hu-HU" sz="1800" dirty="0"/>
              <a:t> AV - </a:t>
            </a:r>
            <a:r>
              <a:rPr lang="hu-HU" altLang="hu-HU" sz="1800" dirty="0" err="1"/>
              <a:t>archives</a:t>
            </a:r>
            <a:endParaRPr lang="hu-HU" altLang="hu-HU" sz="1800" dirty="0"/>
          </a:p>
          <a:p>
            <a:r>
              <a:rPr lang="hu-HU" altLang="hu-HU" sz="1800" dirty="0" err="1"/>
              <a:t>Selected</a:t>
            </a:r>
            <a:r>
              <a:rPr lang="hu-HU" altLang="hu-HU" sz="1800" dirty="0"/>
              <a:t> </a:t>
            </a:r>
            <a:r>
              <a:rPr lang="hu-HU" altLang="hu-HU" sz="1800" dirty="0" err="1"/>
              <a:t>content</a:t>
            </a:r>
            <a:r>
              <a:rPr lang="hu-HU" altLang="hu-HU" sz="1800" dirty="0"/>
              <a:t> and </a:t>
            </a:r>
            <a:r>
              <a:rPr lang="hu-HU" altLang="hu-HU" sz="1800" dirty="0" err="1"/>
              <a:t>enriched</a:t>
            </a:r>
            <a:r>
              <a:rPr lang="hu-HU" altLang="hu-HU" sz="1800" dirty="0"/>
              <a:t> </a:t>
            </a:r>
            <a:r>
              <a:rPr lang="hu-HU" altLang="hu-HU" sz="1800" dirty="0" err="1"/>
              <a:t>with</a:t>
            </a:r>
            <a:r>
              <a:rPr lang="hu-HU" altLang="hu-HU" sz="1800" dirty="0"/>
              <a:t> </a:t>
            </a:r>
            <a:r>
              <a:rPr lang="hu-HU" altLang="hu-HU" sz="1800" dirty="0" err="1"/>
              <a:t>metadata</a:t>
            </a:r>
            <a:endParaRPr lang="hu-HU" altLang="hu-HU" sz="1800" dirty="0"/>
          </a:p>
          <a:p>
            <a:r>
              <a:rPr lang="hu-HU" altLang="hu-HU" sz="1800" dirty="0" err="1"/>
              <a:t>Selective</a:t>
            </a:r>
            <a:r>
              <a:rPr lang="hu-HU" altLang="hu-HU" sz="1800" dirty="0"/>
              <a:t> and </a:t>
            </a:r>
            <a:r>
              <a:rPr lang="hu-HU" altLang="hu-HU" sz="1800" dirty="0" err="1"/>
              <a:t>event-based</a:t>
            </a:r>
            <a:r>
              <a:rPr lang="hu-HU" altLang="hu-HU" sz="1800" dirty="0"/>
              <a:t> </a:t>
            </a:r>
            <a:r>
              <a:rPr lang="hu-HU" altLang="hu-HU" sz="1800" dirty="0" err="1"/>
              <a:t>harvestings</a:t>
            </a:r>
            <a:endParaRPr lang="hu-HU" altLang="hu-HU" sz="1800" dirty="0"/>
          </a:p>
          <a:p>
            <a:r>
              <a:rPr lang="hu-HU" altLang="hu-HU" sz="1800" dirty="0"/>
              <a:t>National </a:t>
            </a:r>
            <a:r>
              <a:rPr lang="hu-HU" altLang="hu-HU" sz="1800" dirty="0" err="1"/>
              <a:t>libraries</a:t>
            </a:r>
            <a:r>
              <a:rPr lang="hu-HU" altLang="hu-HU" sz="1800" dirty="0"/>
              <a:t> </a:t>
            </a:r>
            <a:r>
              <a:rPr lang="hu-HU" altLang="hu-HU" sz="1800" dirty="0" err="1"/>
              <a:t>are</a:t>
            </a:r>
            <a:r>
              <a:rPr lang="hu-HU" altLang="hu-HU" sz="1800" dirty="0"/>
              <a:t> </a:t>
            </a:r>
            <a:r>
              <a:rPr lang="hu-HU" altLang="hu-HU" sz="1800" dirty="0" err="1"/>
              <a:t>running</a:t>
            </a:r>
            <a:r>
              <a:rPr lang="hu-HU" altLang="hu-HU" sz="1800" dirty="0"/>
              <a:t> </a:t>
            </a:r>
            <a:r>
              <a:rPr lang="hu-HU" altLang="hu-HU" sz="1800" dirty="0" err="1"/>
              <a:t>general</a:t>
            </a:r>
            <a:r>
              <a:rPr lang="hu-HU" altLang="hu-HU" sz="1800" dirty="0"/>
              <a:t> non-</a:t>
            </a:r>
            <a:r>
              <a:rPr lang="hu-HU" altLang="hu-HU" sz="1800" dirty="0" err="1"/>
              <a:t>comprehensive</a:t>
            </a:r>
            <a:r>
              <a:rPr lang="hu-HU" altLang="hu-HU" sz="1800" dirty="0"/>
              <a:t> </a:t>
            </a:r>
            <a:r>
              <a:rPr lang="hu-HU" altLang="hu-HU" sz="1800" dirty="0" err="1"/>
              <a:t>harvesting</a:t>
            </a:r>
            <a:r>
              <a:rPr lang="hu-HU" altLang="hu-HU" sz="1800" dirty="0"/>
              <a:t> </a:t>
            </a:r>
            <a:r>
              <a:rPr lang="hu-HU" altLang="hu-HU" sz="1800" dirty="0" err="1"/>
              <a:t>from</a:t>
            </a:r>
            <a:r>
              <a:rPr lang="hu-HU" altLang="hu-HU" sz="1800" dirty="0"/>
              <a:t> the </a:t>
            </a:r>
            <a:r>
              <a:rPr lang="hu-HU" altLang="hu-HU" sz="1800" dirty="0" err="1"/>
              <a:t>national</a:t>
            </a:r>
            <a:r>
              <a:rPr lang="hu-HU" altLang="hu-HU" sz="1800" dirty="0"/>
              <a:t> </a:t>
            </a:r>
            <a:r>
              <a:rPr lang="hu-HU" altLang="hu-HU" sz="1800" dirty="0" err="1"/>
              <a:t>webspace</a:t>
            </a:r>
            <a:endParaRPr lang="hu-HU" altLang="hu-HU" sz="1800" dirty="0"/>
          </a:p>
          <a:p>
            <a:r>
              <a:rPr lang="hu-HU" altLang="hu-HU" sz="1800" dirty="0" err="1"/>
              <a:t>Metadata</a:t>
            </a:r>
            <a:r>
              <a:rPr lang="hu-HU" altLang="hu-HU" sz="1800" dirty="0"/>
              <a:t> </a:t>
            </a:r>
            <a:r>
              <a:rPr lang="hu-HU" altLang="hu-HU" sz="1800" dirty="0" err="1"/>
              <a:t>from</a:t>
            </a:r>
            <a:r>
              <a:rPr lang="hu-HU" altLang="hu-HU" sz="1800" dirty="0"/>
              <a:t> web-</a:t>
            </a:r>
            <a:r>
              <a:rPr lang="hu-HU" altLang="hu-HU" sz="1800" dirty="0" err="1"/>
              <a:t>archives</a:t>
            </a:r>
            <a:r>
              <a:rPr lang="hu-HU" altLang="hu-HU" sz="1800" dirty="0"/>
              <a:t> </a:t>
            </a:r>
            <a:r>
              <a:rPr lang="hu-HU" altLang="hu-HU" sz="1800" dirty="0" err="1"/>
              <a:t>can</a:t>
            </a:r>
            <a:r>
              <a:rPr lang="hu-HU" altLang="hu-HU" sz="1800" dirty="0"/>
              <a:t> be </a:t>
            </a:r>
            <a:r>
              <a:rPr lang="hu-HU" altLang="hu-HU" sz="1800" dirty="0" err="1"/>
              <a:t>imported</a:t>
            </a:r>
            <a:r>
              <a:rPr lang="hu-HU" altLang="hu-HU" sz="1800" dirty="0"/>
              <a:t> </a:t>
            </a:r>
            <a:r>
              <a:rPr lang="hu-HU" altLang="hu-HU" sz="1800" dirty="0" err="1"/>
              <a:t>to</a:t>
            </a:r>
            <a:r>
              <a:rPr lang="hu-HU" altLang="hu-HU" sz="1800" dirty="0"/>
              <a:t> the </a:t>
            </a:r>
            <a:r>
              <a:rPr lang="hu-HU" altLang="hu-HU" sz="1800" dirty="0" err="1"/>
              <a:t>library</a:t>
            </a:r>
            <a:r>
              <a:rPr lang="hu-HU" altLang="hu-HU" sz="1800" dirty="0"/>
              <a:t> </a:t>
            </a:r>
            <a:r>
              <a:rPr lang="hu-HU" altLang="hu-HU" sz="1800" dirty="0" err="1"/>
              <a:t>catalogue</a:t>
            </a:r>
            <a:r>
              <a:rPr lang="hu-HU" altLang="hu-HU" sz="1800" dirty="0"/>
              <a:t>, </a:t>
            </a:r>
            <a:r>
              <a:rPr lang="hu-HU" altLang="hu-HU" sz="1800" dirty="0" err="1"/>
              <a:t>national</a:t>
            </a:r>
            <a:r>
              <a:rPr lang="hu-HU" altLang="hu-HU" sz="1800" dirty="0"/>
              <a:t> </a:t>
            </a:r>
            <a:r>
              <a:rPr lang="hu-HU" altLang="hu-HU" sz="1800" dirty="0" err="1"/>
              <a:t>bibliography</a:t>
            </a:r>
            <a:r>
              <a:rPr lang="hu-HU" altLang="hu-HU" sz="1800" dirty="0"/>
              <a:t>. </a:t>
            </a:r>
          </a:p>
          <a:p>
            <a:r>
              <a:rPr lang="hu-HU" altLang="hu-HU" sz="1800" dirty="0" err="1"/>
              <a:t>Persistent</a:t>
            </a:r>
            <a:r>
              <a:rPr lang="hu-HU" altLang="hu-HU" sz="1800" dirty="0"/>
              <a:t> link </a:t>
            </a:r>
            <a:r>
              <a:rPr lang="hu-HU" altLang="hu-HU" sz="1800" dirty="0" err="1"/>
              <a:t>resolving</a:t>
            </a:r>
            <a:r>
              <a:rPr lang="hu-HU" altLang="hu-HU" sz="1800" dirty="0"/>
              <a:t> service</a:t>
            </a:r>
          </a:p>
          <a:p>
            <a:r>
              <a:rPr lang="hu-HU" altLang="hu-HU" sz="1800" dirty="0" err="1"/>
              <a:t>Selective</a:t>
            </a:r>
            <a:r>
              <a:rPr lang="hu-HU" altLang="hu-HU" sz="1800" dirty="0"/>
              <a:t> </a:t>
            </a:r>
            <a:r>
              <a:rPr lang="hu-HU" altLang="hu-HU" sz="1800" dirty="0" err="1"/>
              <a:t>parts</a:t>
            </a:r>
            <a:r>
              <a:rPr lang="hu-HU" altLang="hu-HU" sz="1800" dirty="0"/>
              <a:t> of </a:t>
            </a:r>
            <a:r>
              <a:rPr lang="hu-HU" altLang="hu-HU" sz="1800" dirty="0" err="1"/>
              <a:t>collections</a:t>
            </a:r>
            <a:r>
              <a:rPr lang="hu-HU" altLang="hu-HU" sz="1800" dirty="0"/>
              <a:t> </a:t>
            </a:r>
            <a:r>
              <a:rPr lang="hu-HU" altLang="hu-HU" sz="1800" dirty="0" err="1"/>
              <a:t>are</a:t>
            </a:r>
            <a:r>
              <a:rPr lang="hu-HU" altLang="hu-HU" sz="1800" dirty="0"/>
              <a:t> </a:t>
            </a:r>
            <a:r>
              <a:rPr lang="hu-HU" altLang="hu-HU" sz="1800" dirty="0" err="1"/>
              <a:t>publicly</a:t>
            </a:r>
            <a:r>
              <a:rPr lang="hu-HU" altLang="hu-HU" sz="1800" dirty="0"/>
              <a:t> </a:t>
            </a:r>
            <a:r>
              <a:rPr lang="hu-HU" altLang="hu-HU" sz="1800" dirty="0" err="1"/>
              <a:t>available</a:t>
            </a:r>
            <a:r>
              <a:rPr lang="hu-HU" altLang="hu-HU" sz="1800" dirty="0"/>
              <a:t>. </a:t>
            </a:r>
            <a:r>
              <a:rPr lang="hu-HU" altLang="hu-HU" sz="1800" dirty="0" err="1"/>
              <a:t>Everything</a:t>
            </a:r>
            <a:r>
              <a:rPr lang="hu-HU" altLang="hu-HU" sz="1800" dirty="0"/>
              <a:t> is </a:t>
            </a:r>
            <a:r>
              <a:rPr lang="hu-HU" altLang="hu-HU" sz="1800" dirty="0" err="1"/>
              <a:t>public</a:t>
            </a:r>
            <a:r>
              <a:rPr lang="hu-HU" altLang="hu-HU" sz="1800" dirty="0"/>
              <a:t> </a:t>
            </a:r>
            <a:r>
              <a:rPr lang="hu-HU" altLang="hu-HU" sz="1800" dirty="0" err="1"/>
              <a:t>on</a:t>
            </a:r>
            <a:r>
              <a:rPr lang="hu-HU" altLang="hu-HU" sz="1800" dirty="0"/>
              <a:t> intranet </a:t>
            </a:r>
            <a:r>
              <a:rPr lang="hu-HU" altLang="hu-HU" sz="1800" dirty="0" err="1"/>
              <a:t>via</a:t>
            </a:r>
            <a:r>
              <a:rPr lang="hu-HU" altLang="hu-HU" sz="1800" dirty="0"/>
              <a:t> </a:t>
            </a:r>
            <a:r>
              <a:rPr lang="hu-HU" altLang="hu-HU" sz="1800" dirty="0" err="1"/>
              <a:t>dedicated</a:t>
            </a:r>
            <a:r>
              <a:rPr lang="hu-HU" altLang="hu-HU" sz="1800" dirty="0"/>
              <a:t> </a:t>
            </a:r>
            <a:r>
              <a:rPr lang="hu-HU" altLang="hu-HU" sz="1800" dirty="0" err="1"/>
              <a:t>terminals</a:t>
            </a:r>
            <a:r>
              <a:rPr lang="hu-HU" altLang="hu-HU" sz="1800" dirty="0"/>
              <a:t>.  </a:t>
            </a:r>
          </a:p>
        </p:txBody>
      </p:sp>
      <p:grpSp>
        <p:nvGrpSpPr>
          <p:cNvPr id="55306" name="Group 10">
            <a:extLst>
              <a:ext uri="{FF2B5EF4-FFF2-40B4-BE49-F238E27FC236}">
                <a16:creationId xmlns:a16="http://schemas.microsoft.com/office/drawing/2014/main" id="{8C89154B-D3E4-4024-BE2E-A3564B16BE89}"/>
              </a:ext>
            </a:extLst>
          </p:cNvPr>
          <p:cNvGrpSpPr>
            <a:grpSpLocks/>
          </p:cNvGrpSpPr>
          <p:nvPr/>
        </p:nvGrpSpPr>
        <p:grpSpPr bwMode="auto">
          <a:xfrm>
            <a:off x="8759826" y="188913"/>
            <a:ext cx="1908175" cy="2146300"/>
            <a:chOff x="4558" y="119"/>
            <a:chExt cx="1202" cy="1352"/>
          </a:xfrm>
        </p:grpSpPr>
        <p:pic>
          <p:nvPicPr>
            <p:cNvPr id="55302" name="Picture 6" descr="Niels Brügger">
              <a:extLst>
                <a:ext uri="{FF2B5EF4-FFF2-40B4-BE49-F238E27FC236}">
                  <a16:creationId xmlns:a16="http://schemas.microsoft.com/office/drawing/2014/main" id="{5AF3146D-91BD-436E-BB00-3B384C6D6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151"/>
            <a:stretch>
              <a:fillRect/>
            </a:stretch>
          </p:blipFill>
          <p:spPr bwMode="auto">
            <a:xfrm>
              <a:off x="4558" y="119"/>
              <a:ext cx="978" cy="1134"/>
            </a:xfrm>
            <a:prstGeom prst="rect">
              <a:avLst/>
            </a:prstGeom>
            <a:noFill/>
            <a:extLst>
              <a:ext uri="{909E8E84-426E-40DD-AFC4-6F175D3DCCD1}">
                <a14:hiddenFill xmlns:a14="http://schemas.microsoft.com/office/drawing/2010/main">
                  <a:solidFill>
                    <a:srgbClr val="FFFFFF"/>
                  </a:solidFill>
                </a14:hiddenFill>
              </a:ext>
            </a:extLst>
          </p:spPr>
        </p:pic>
        <p:sp>
          <p:nvSpPr>
            <p:cNvPr id="55303" name="Text Box 7">
              <a:extLst>
                <a:ext uri="{FF2B5EF4-FFF2-40B4-BE49-F238E27FC236}">
                  <a16:creationId xmlns:a16="http://schemas.microsoft.com/office/drawing/2014/main" id="{37539FD0-923A-4D98-A218-7535B08642C1}"/>
                </a:ext>
              </a:extLst>
            </p:cNvPr>
            <p:cNvSpPr txBox="1">
              <a:spLocks noChangeArrowheads="1"/>
            </p:cNvSpPr>
            <p:nvPr/>
          </p:nvSpPr>
          <p:spPr bwMode="auto">
            <a:xfrm>
              <a:off x="4558" y="1298"/>
              <a:ext cx="120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sz="1200" dirty="0" err="1">
                  <a:latin typeface="Arial" panose="020B0604020202020204" pitchFamily="34" charset="0"/>
                </a:rPr>
                <a:t>Source</a:t>
              </a:r>
              <a:r>
                <a:rPr lang="hu-HU" altLang="hu-HU" sz="1200" dirty="0">
                  <a:latin typeface="Arial" panose="020B0604020202020204" pitchFamily="34" charset="0"/>
                </a:rPr>
                <a:t>: </a:t>
              </a:r>
              <a:r>
                <a:rPr lang="hu-HU" altLang="hu-HU" sz="1200" dirty="0">
                  <a:latin typeface="Arial" panose="020B0604020202020204" pitchFamily="34" charset="0"/>
                  <a:hlinkClick r:id="rId3"/>
                </a:rPr>
                <a:t>http://pure.au.dk</a:t>
              </a:r>
              <a:endParaRPr lang="hu-HU" altLang="hu-HU" sz="1200" dirty="0">
                <a:latin typeface="Arial" panose="020B0604020202020204" pitchFamily="34" charset="0"/>
              </a:endParaRPr>
            </a:p>
          </p:txBody>
        </p:sp>
      </p:grpSp>
      <p:pic>
        <p:nvPicPr>
          <p:cNvPr id="55304" name="Picture 8">
            <a:extLst>
              <a:ext uri="{FF2B5EF4-FFF2-40B4-BE49-F238E27FC236}">
                <a16:creationId xmlns:a16="http://schemas.microsoft.com/office/drawing/2014/main" id="{B2C86D55-4B7A-49D2-8B5C-A0833814E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2855914"/>
            <a:ext cx="3670300" cy="33813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5" name="Text Box 9">
            <a:extLst>
              <a:ext uri="{FF2B5EF4-FFF2-40B4-BE49-F238E27FC236}">
                <a16:creationId xmlns:a16="http://schemas.microsoft.com/office/drawing/2014/main" id="{EBA8EA99-C250-4817-99AD-D7B2BFAF07B4}"/>
              </a:ext>
            </a:extLst>
          </p:cNvPr>
          <p:cNvSpPr txBox="1">
            <a:spLocks noChangeArrowheads="1"/>
          </p:cNvSpPr>
          <p:nvPr/>
        </p:nvSpPr>
        <p:spPr bwMode="auto">
          <a:xfrm>
            <a:off x="7751764" y="6381750"/>
            <a:ext cx="25923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sz="1200" dirty="0" err="1">
                <a:latin typeface="Arial" panose="020B0604020202020204" pitchFamily="34" charset="0"/>
              </a:rPr>
              <a:t>Source</a:t>
            </a:r>
            <a:r>
              <a:rPr lang="hu-HU" altLang="hu-HU" sz="1200" dirty="0">
                <a:latin typeface="Arial" panose="020B0604020202020204" pitchFamily="34" charset="0"/>
              </a:rPr>
              <a:t>: </a:t>
            </a:r>
            <a:r>
              <a:rPr lang="hu-HU" altLang="hu-HU" sz="1200" dirty="0">
                <a:latin typeface="Arial" panose="020B0604020202020204" pitchFamily="34" charset="0"/>
                <a:hlinkClick r:id="rId5"/>
              </a:rPr>
              <a:t>http://pandora.nla.gov.au</a:t>
            </a:r>
            <a:endParaRPr lang="hu-HU" altLang="hu-HU" sz="1200" dirty="0">
              <a:latin typeface="Arial" panose="020B0604020202020204" pitchFamily="34" charset="0"/>
            </a:endParaRPr>
          </a:p>
        </p:txBody>
      </p:sp>
    </p:spTree>
    <p:extLst>
      <p:ext uri="{BB962C8B-B14F-4D97-AF65-F5344CB8AC3E}">
        <p14:creationId xmlns:p14="http://schemas.microsoft.com/office/powerpoint/2010/main" val="2887939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5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a:extLst>
              <a:ext uri="{FF2B5EF4-FFF2-40B4-BE49-F238E27FC236}">
                <a16:creationId xmlns:a16="http://schemas.microsoft.com/office/drawing/2014/main" id="{FBCCE24C-AB91-4BDC-9982-D2D6C67253CB}"/>
              </a:ext>
            </a:extLst>
          </p:cNvPr>
          <p:cNvSpPr>
            <a:spLocks noGrp="1"/>
          </p:cNvSpPr>
          <p:nvPr>
            <p:ph type="sldNum" sz="quarter" idx="12"/>
          </p:nvPr>
        </p:nvSpPr>
        <p:spPr/>
        <p:txBody>
          <a:bodyPr/>
          <a:lstStyle/>
          <a:p>
            <a:fld id="{0CDB49AB-D035-4FED-ACEF-3C66D08CD9BD}" type="slidenum">
              <a:rPr lang="hu-HU" altLang="hu-HU"/>
              <a:pPr/>
              <a:t>9</a:t>
            </a:fld>
            <a:endParaRPr lang="hu-HU" altLang="hu-HU"/>
          </a:p>
        </p:txBody>
      </p:sp>
      <p:sp>
        <p:nvSpPr>
          <p:cNvPr id="56322" name="Rectangle 2">
            <a:extLst>
              <a:ext uri="{FF2B5EF4-FFF2-40B4-BE49-F238E27FC236}">
                <a16:creationId xmlns:a16="http://schemas.microsoft.com/office/drawing/2014/main" id="{1FA7EF64-F277-4286-A244-14955A1538B3}"/>
              </a:ext>
            </a:extLst>
          </p:cNvPr>
          <p:cNvSpPr>
            <a:spLocks noGrp="1" noChangeArrowheads="1"/>
          </p:cNvSpPr>
          <p:nvPr>
            <p:ph type="title"/>
          </p:nvPr>
        </p:nvSpPr>
        <p:spPr>
          <a:xfrm>
            <a:off x="673608" y="-152400"/>
            <a:ext cx="10972800" cy="1139825"/>
          </a:xfrm>
        </p:spPr>
        <p:txBody>
          <a:bodyPr/>
          <a:lstStyle/>
          <a:p>
            <a:r>
              <a:rPr lang="en-US" altLang="hu-HU" sz="2900" dirty="0">
                <a:solidFill>
                  <a:schemeClr val="tx1"/>
                </a:solidFill>
              </a:rPr>
              <a:t>Web</a:t>
            </a:r>
            <a:r>
              <a:rPr lang="hu-HU" altLang="hu-HU" sz="2900" dirty="0" err="1">
                <a:solidFill>
                  <a:schemeClr val="tx1"/>
                </a:solidFill>
              </a:rPr>
              <a:t>archive</a:t>
            </a:r>
            <a:endParaRPr lang="hu-HU" altLang="hu-HU" sz="2900" dirty="0">
              <a:solidFill>
                <a:schemeClr val="tx1"/>
              </a:solidFill>
            </a:endParaRPr>
          </a:p>
        </p:txBody>
      </p:sp>
      <p:sp>
        <p:nvSpPr>
          <p:cNvPr id="56323" name="Rectangle 3">
            <a:extLst>
              <a:ext uri="{FF2B5EF4-FFF2-40B4-BE49-F238E27FC236}">
                <a16:creationId xmlns:a16="http://schemas.microsoft.com/office/drawing/2014/main" id="{D550D213-9550-4377-84B8-4C935B057E01}"/>
              </a:ext>
            </a:extLst>
          </p:cNvPr>
          <p:cNvSpPr>
            <a:spLocks noGrp="1" noChangeArrowheads="1"/>
          </p:cNvSpPr>
          <p:nvPr>
            <p:ph type="body" idx="1"/>
          </p:nvPr>
        </p:nvSpPr>
        <p:spPr>
          <a:xfrm>
            <a:off x="1847851" y="1600200"/>
            <a:ext cx="4392613" cy="4967514"/>
          </a:xfrm>
          <a:noFill/>
        </p:spPr>
        <p:txBody>
          <a:bodyPr>
            <a:spAutoFit/>
          </a:bodyPr>
          <a:lstStyle/>
          <a:p>
            <a:r>
              <a:rPr lang="hu-HU" altLang="hu-HU" sz="1800" dirty="0" err="1"/>
              <a:t>This</a:t>
            </a:r>
            <a:r>
              <a:rPr lang="hu-HU" altLang="hu-HU" sz="1800" dirty="0"/>
              <a:t> is the </a:t>
            </a:r>
            <a:r>
              <a:rPr lang="hu-HU" altLang="hu-HU" sz="1800" dirty="0" err="1"/>
              <a:t>real</a:t>
            </a:r>
            <a:r>
              <a:rPr lang="hu-HU" altLang="hu-HU" sz="1800" dirty="0"/>
              <a:t> „</a:t>
            </a:r>
            <a:r>
              <a:rPr lang="hu-HU" altLang="hu-HU" sz="1800" dirty="0" err="1"/>
              <a:t>webarchive</a:t>
            </a:r>
            <a:r>
              <a:rPr lang="hu-HU" altLang="hu-HU" sz="1800" dirty="0"/>
              <a:t>”, </a:t>
            </a:r>
            <a:r>
              <a:rPr lang="hu-HU" altLang="hu-HU" sz="1800" dirty="0" err="1"/>
              <a:t>however</a:t>
            </a:r>
            <a:r>
              <a:rPr lang="hu-HU" altLang="hu-HU" sz="1800" dirty="0"/>
              <a:t> </a:t>
            </a:r>
            <a:r>
              <a:rPr lang="hu-HU" altLang="hu-HU" sz="1800" dirty="0" err="1"/>
              <a:t>borders</a:t>
            </a:r>
            <a:r>
              <a:rPr lang="hu-HU" altLang="hu-HU" sz="1800" dirty="0"/>
              <a:t> </a:t>
            </a:r>
            <a:r>
              <a:rPr lang="hu-HU" altLang="hu-HU" sz="1800" dirty="0" err="1"/>
              <a:t>are</a:t>
            </a:r>
            <a:r>
              <a:rPr lang="hu-HU" altLang="hu-HU" sz="1800" dirty="0"/>
              <a:t> </a:t>
            </a:r>
            <a:r>
              <a:rPr lang="hu-HU" altLang="hu-HU" sz="1800" dirty="0" err="1"/>
              <a:t>flexible</a:t>
            </a:r>
            <a:r>
              <a:rPr lang="hu-HU" altLang="hu-HU" sz="1800" dirty="0"/>
              <a:t> </a:t>
            </a:r>
            <a:r>
              <a:rPr lang="hu-HU" altLang="hu-HU" sz="1800" dirty="0" err="1"/>
              <a:t>towards</a:t>
            </a:r>
            <a:r>
              <a:rPr lang="hu-HU" altLang="hu-HU" sz="1800" dirty="0"/>
              <a:t> </a:t>
            </a:r>
            <a:r>
              <a:rPr lang="hu-HU" altLang="hu-HU" sz="1800" dirty="0" err="1"/>
              <a:t>other</a:t>
            </a:r>
            <a:r>
              <a:rPr lang="hu-HU" altLang="hu-HU" sz="1800" dirty="0"/>
              <a:t> </a:t>
            </a:r>
            <a:r>
              <a:rPr lang="hu-HU" altLang="hu-HU" sz="1800" dirty="0" err="1"/>
              <a:t>public</a:t>
            </a:r>
            <a:r>
              <a:rPr lang="hu-HU" altLang="hu-HU" sz="1800" dirty="0"/>
              <a:t> </a:t>
            </a:r>
            <a:r>
              <a:rPr lang="hu-HU" altLang="hu-HU" sz="1800" dirty="0" err="1"/>
              <a:t>collections</a:t>
            </a:r>
            <a:endParaRPr lang="hu-HU" altLang="hu-HU" sz="1800" dirty="0"/>
          </a:p>
          <a:p>
            <a:r>
              <a:rPr lang="hu-HU" altLang="hu-HU" sz="1800" dirty="0"/>
              <a:t>Non-</a:t>
            </a:r>
            <a:r>
              <a:rPr lang="hu-HU" altLang="hu-HU" sz="1800" dirty="0" err="1"/>
              <a:t>public</a:t>
            </a:r>
            <a:r>
              <a:rPr lang="hu-HU" altLang="hu-HU" sz="1800" dirty="0"/>
              <a:t> web </a:t>
            </a:r>
            <a:r>
              <a:rPr lang="hu-HU" altLang="hu-HU" sz="1800" dirty="0" err="1"/>
              <a:t>content</a:t>
            </a:r>
            <a:r>
              <a:rPr lang="hu-HU" altLang="hu-HU" sz="1800" dirty="0"/>
              <a:t> </a:t>
            </a:r>
            <a:r>
              <a:rPr lang="hu-HU" altLang="hu-HU" sz="1800" dirty="0" err="1"/>
              <a:t>or</a:t>
            </a:r>
            <a:r>
              <a:rPr lang="hu-HU" altLang="hu-HU" sz="1800" dirty="0"/>
              <a:t> at </a:t>
            </a:r>
            <a:r>
              <a:rPr lang="hu-HU" altLang="hu-HU" sz="1800" dirty="0" err="1"/>
              <a:t>least</a:t>
            </a:r>
            <a:r>
              <a:rPr lang="hu-HU" altLang="hu-HU" sz="1800" dirty="0"/>
              <a:t> </a:t>
            </a:r>
            <a:r>
              <a:rPr lang="hu-HU" altLang="hu-HU" sz="1800" dirty="0" err="1"/>
              <a:t>content</a:t>
            </a:r>
            <a:r>
              <a:rPr lang="hu-HU" altLang="hu-HU" sz="1800" dirty="0"/>
              <a:t> </a:t>
            </a:r>
            <a:r>
              <a:rPr lang="hu-HU" altLang="hu-HU" sz="1800" dirty="0" err="1"/>
              <a:t>intended</a:t>
            </a:r>
            <a:r>
              <a:rPr lang="hu-HU" altLang="hu-HU" sz="1800" dirty="0"/>
              <a:t> </a:t>
            </a:r>
            <a:r>
              <a:rPr lang="hu-HU" altLang="hu-HU" sz="1800" dirty="0" err="1"/>
              <a:t>not</a:t>
            </a:r>
            <a:r>
              <a:rPr lang="hu-HU" altLang="hu-HU" sz="1800" dirty="0"/>
              <a:t> </a:t>
            </a:r>
            <a:r>
              <a:rPr lang="hu-HU" altLang="hu-HU" sz="1800" dirty="0" err="1"/>
              <a:t>to</a:t>
            </a:r>
            <a:r>
              <a:rPr lang="hu-HU" altLang="hu-HU" sz="1800" dirty="0"/>
              <a:t> be </a:t>
            </a:r>
            <a:r>
              <a:rPr lang="hu-HU" altLang="hu-HU" sz="1800" dirty="0" err="1"/>
              <a:t>published</a:t>
            </a:r>
            <a:r>
              <a:rPr lang="hu-HU" altLang="hu-HU" sz="1800" dirty="0"/>
              <a:t> </a:t>
            </a:r>
            <a:r>
              <a:rPr lang="hu-HU" altLang="hu-HU" sz="1800" dirty="0" err="1"/>
              <a:t>to</a:t>
            </a:r>
            <a:r>
              <a:rPr lang="hu-HU" altLang="hu-HU" sz="1800" dirty="0"/>
              <a:t> the </a:t>
            </a:r>
            <a:r>
              <a:rPr lang="hu-HU" altLang="hu-HU" sz="1800" dirty="0" err="1"/>
              <a:t>general</a:t>
            </a:r>
            <a:r>
              <a:rPr lang="hu-HU" altLang="hu-HU" sz="1800" dirty="0"/>
              <a:t> </a:t>
            </a:r>
            <a:r>
              <a:rPr lang="hu-HU" altLang="hu-HU" sz="1800" dirty="0" err="1"/>
              <a:t>public</a:t>
            </a:r>
            <a:r>
              <a:rPr lang="hu-HU" altLang="hu-HU" sz="1800" dirty="0"/>
              <a:t> (</a:t>
            </a:r>
            <a:r>
              <a:rPr lang="hu-HU" altLang="hu-HU" sz="1800" dirty="0" err="1"/>
              <a:t>forums</a:t>
            </a:r>
            <a:r>
              <a:rPr lang="hu-HU" altLang="hu-HU" sz="1800" dirty="0"/>
              <a:t>, </a:t>
            </a:r>
            <a:r>
              <a:rPr lang="hu-HU" altLang="hu-HU" sz="1800" dirty="0" err="1"/>
              <a:t>personal</a:t>
            </a:r>
            <a:r>
              <a:rPr lang="hu-HU" altLang="hu-HU" sz="1800" dirty="0"/>
              <a:t> </a:t>
            </a:r>
            <a:r>
              <a:rPr lang="hu-HU" altLang="hu-HU" sz="1800" dirty="0" err="1"/>
              <a:t>blogs</a:t>
            </a:r>
            <a:r>
              <a:rPr lang="hu-HU" altLang="hu-HU" sz="1800" dirty="0"/>
              <a:t>, </a:t>
            </a:r>
            <a:r>
              <a:rPr lang="hu-HU" altLang="hu-HU" sz="1800" dirty="0" err="1"/>
              <a:t>photos</a:t>
            </a:r>
            <a:r>
              <a:rPr lang="hu-HU" altLang="hu-HU" sz="1800" dirty="0"/>
              <a:t>, videos, </a:t>
            </a:r>
            <a:r>
              <a:rPr lang="hu-HU" altLang="hu-HU" sz="1800" dirty="0" err="1"/>
              <a:t>private</a:t>
            </a:r>
            <a:r>
              <a:rPr lang="hu-HU" altLang="hu-HU" sz="1800" dirty="0"/>
              <a:t> </a:t>
            </a:r>
            <a:r>
              <a:rPr lang="hu-HU" altLang="hu-HU" sz="1800" dirty="0" err="1"/>
              <a:t>social</a:t>
            </a:r>
            <a:r>
              <a:rPr lang="hu-HU" altLang="hu-HU" sz="1800" dirty="0"/>
              <a:t> </a:t>
            </a:r>
            <a:r>
              <a:rPr lang="hu-HU" altLang="hu-HU" sz="1800" dirty="0" err="1"/>
              <a:t>media</a:t>
            </a:r>
            <a:r>
              <a:rPr lang="hu-HU" altLang="hu-HU" sz="1800" dirty="0"/>
              <a:t> </a:t>
            </a:r>
            <a:r>
              <a:rPr lang="hu-HU" altLang="hu-HU" sz="1800" dirty="0" err="1"/>
              <a:t>content</a:t>
            </a:r>
            <a:r>
              <a:rPr lang="hu-HU" altLang="hu-HU" sz="1800" dirty="0"/>
              <a:t> and </a:t>
            </a:r>
            <a:r>
              <a:rPr lang="hu-HU" altLang="hu-HU" sz="1800" dirty="0" err="1"/>
              <a:t>channels</a:t>
            </a:r>
            <a:r>
              <a:rPr lang="hu-HU" altLang="hu-HU" sz="1800" dirty="0"/>
              <a:t>,</a:t>
            </a:r>
            <a:r>
              <a:rPr lang="en-US" altLang="hu-HU" sz="1800" dirty="0"/>
              <a:t> </a:t>
            </a:r>
            <a:r>
              <a:rPr lang="hu-HU" altLang="hu-HU" sz="1800" dirty="0" err="1"/>
              <a:t>closed</a:t>
            </a:r>
            <a:r>
              <a:rPr lang="hu-HU" altLang="hu-HU" sz="1800" dirty="0"/>
              <a:t> </a:t>
            </a:r>
            <a:r>
              <a:rPr lang="hu-HU" altLang="hu-HU" sz="1800" dirty="0" err="1"/>
              <a:t>webgroups</a:t>
            </a:r>
            <a:r>
              <a:rPr lang="hu-HU" altLang="hu-HU" sz="1800" dirty="0"/>
              <a:t> and </a:t>
            </a:r>
            <a:r>
              <a:rPr lang="hu-HU" altLang="hu-HU" sz="1800" dirty="0" err="1"/>
              <a:t>websites</a:t>
            </a:r>
            <a:r>
              <a:rPr lang="hu-HU" altLang="hu-HU" sz="1800" dirty="0"/>
              <a:t>, </a:t>
            </a:r>
            <a:r>
              <a:rPr lang="hu-HU" altLang="hu-HU" sz="1800" dirty="0" err="1"/>
              <a:t>company</a:t>
            </a:r>
            <a:r>
              <a:rPr lang="hu-HU" altLang="hu-HU" sz="1800" dirty="0"/>
              <a:t> intranet and </a:t>
            </a:r>
            <a:r>
              <a:rPr lang="hu-HU" altLang="hu-HU" sz="1800" dirty="0" err="1"/>
              <a:t>digital</a:t>
            </a:r>
            <a:r>
              <a:rPr lang="hu-HU" altLang="hu-HU" sz="1800" dirty="0"/>
              <a:t> </a:t>
            </a:r>
            <a:r>
              <a:rPr lang="hu-HU" altLang="hu-HU" sz="1800" dirty="0" err="1"/>
              <a:t>documentation</a:t>
            </a:r>
            <a:r>
              <a:rPr lang="hu-HU" altLang="hu-HU" sz="1800" dirty="0"/>
              <a:t>) </a:t>
            </a:r>
          </a:p>
          <a:p>
            <a:r>
              <a:rPr lang="hu-HU" altLang="hu-HU" sz="1800" dirty="0" err="1"/>
              <a:t>Organized</a:t>
            </a:r>
            <a:r>
              <a:rPr lang="hu-HU" altLang="hu-HU" sz="1800" dirty="0"/>
              <a:t> in e-</a:t>
            </a:r>
            <a:r>
              <a:rPr lang="hu-HU" altLang="hu-HU" sz="1800" dirty="0" err="1"/>
              <a:t>archive</a:t>
            </a:r>
            <a:r>
              <a:rPr lang="hu-HU" altLang="hu-HU" sz="1800" dirty="0"/>
              <a:t> </a:t>
            </a:r>
            <a:r>
              <a:rPr lang="hu-HU" altLang="hu-HU" sz="1800" dirty="0" err="1"/>
              <a:t>fonds</a:t>
            </a:r>
            <a:r>
              <a:rPr lang="hu-HU" altLang="hu-HU" sz="1800" dirty="0"/>
              <a:t> (</a:t>
            </a:r>
            <a:r>
              <a:rPr lang="hu-HU" altLang="hu-HU" sz="1800" dirty="0" err="1"/>
              <a:t>perhaps</a:t>
            </a:r>
            <a:r>
              <a:rPr lang="hu-HU" altLang="hu-HU" sz="1800" dirty="0"/>
              <a:t> </a:t>
            </a:r>
            <a:r>
              <a:rPr lang="hu-HU" altLang="hu-HU" sz="1800" dirty="0" err="1"/>
              <a:t>together</a:t>
            </a:r>
            <a:r>
              <a:rPr lang="hu-HU" altLang="hu-HU" sz="1800" dirty="0"/>
              <a:t> </a:t>
            </a:r>
            <a:r>
              <a:rPr lang="hu-HU" altLang="hu-HU" sz="1800" dirty="0" err="1"/>
              <a:t>with</a:t>
            </a:r>
            <a:r>
              <a:rPr lang="hu-HU" altLang="hu-HU" sz="1800" dirty="0"/>
              <a:t> offline </a:t>
            </a:r>
            <a:r>
              <a:rPr lang="hu-HU" altLang="hu-HU" sz="1800" dirty="0" err="1"/>
              <a:t>digital</a:t>
            </a:r>
            <a:r>
              <a:rPr lang="hu-HU" altLang="hu-HU" sz="1800" dirty="0"/>
              <a:t> </a:t>
            </a:r>
            <a:r>
              <a:rPr lang="hu-HU" altLang="hu-HU" sz="1800" dirty="0" err="1"/>
              <a:t>contents</a:t>
            </a:r>
            <a:r>
              <a:rPr lang="hu-HU" altLang="hu-HU" sz="1800" dirty="0"/>
              <a:t>) </a:t>
            </a:r>
          </a:p>
          <a:p>
            <a:r>
              <a:rPr lang="hu-HU" altLang="hu-HU" sz="1800" dirty="0" err="1"/>
              <a:t>Archiving</a:t>
            </a:r>
            <a:r>
              <a:rPr lang="hu-HU" altLang="hu-HU" sz="1800" dirty="0"/>
              <a:t> of </a:t>
            </a:r>
            <a:r>
              <a:rPr lang="hu-HU" altLang="hu-HU" sz="1800" dirty="0" err="1"/>
              <a:t>government</a:t>
            </a:r>
            <a:r>
              <a:rPr lang="hu-HU" altLang="hu-HU" sz="1800" dirty="0"/>
              <a:t> and </a:t>
            </a:r>
            <a:r>
              <a:rPr lang="hu-HU" altLang="hu-HU" sz="1800" dirty="0" err="1"/>
              <a:t>public</a:t>
            </a:r>
            <a:r>
              <a:rPr lang="hu-HU" altLang="hu-HU" sz="1800" dirty="0"/>
              <a:t> </a:t>
            </a:r>
            <a:r>
              <a:rPr lang="hu-HU" altLang="hu-HU" sz="1800" dirty="0" err="1"/>
              <a:t>administration</a:t>
            </a:r>
            <a:r>
              <a:rPr lang="hu-HU" altLang="hu-HU" sz="1800" dirty="0"/>
              <a:t> </a:t>
            </a:r>
            <a:r>
              <a:rPr lang="hu-HU" altLang="hu-HU" sz="1800" dirty="0" err="1"/>
              <a:t>websites</a:t>
            </a:r>
            <a:r>
              <a:rPr lang="hu-HU" altLang="hu-HU" sz="1800" dirty="0"/>
              <a:t> and </a:t>
            </a:r>
            <a:r>
              <a:rPr lang="hu-HU" altLang="hu-HU" sz="1800" dirty="0" err="1"/>
              <a:t>other</a:t>
            </a:r>
            <a:r>
              <a:rPr lang="hu-HU" altLang="hu-HU" sz="1800" dirty="0"/>
              <a:t> </a:t>
            </a:r>
            <a:r>
              <a:rPr lang="hu-HU" altLang="hu-HU" sz="1800" dirty="0" err="1"/>
              <a:t>digital</a:t>
            </a:r>
            <a:r>
              <a:rPr lang="hu-HU" altLang="hu-HU" sz="1800" dirty="0"/>
              <a:t> materials. </a:t>
            </a:r>
          </a:p>
        </p:txBody>
      </p:sp>
      <p:sp>
        <p:nvSpPr>
          <p:cNvPr id="56325" name="Text Box 5">
            <a:extLst>
              <a:ext uri="{FF2B5EF4-FFF2-40B4-BE49-F238E27FC236}">
                <a16:creationId xmlns:a16="http://schemas.microsoft.com/office/drawing/2014/main" id="{153D5B46-3B51-4947-BF47-524F9455A5C9}"/>
              </a:ext>
            </a:extLst>
          </p:cNvPr>
          <p:cNvSpPr txBox="1">
            <a:spLocks noChangeArrowheads="1"/>
          </p:cNvSpPr>
          <p:nvPr/>
        </p:nvSpPr>
        <p:spPr bwMode="auto">
          <a:xfrm>
            <a:off x="6456363" y="6323014"/>
            <a:ext cx="39608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200" dirty="0" err="1">
                <a:latin typeface="Arial" panose="020B0604020202020204" pitchFamily="34" charset="0"/>
              </a:rPr>
              <a:t>Source</a:t>
            </a:r>
            <a:r>
              <a:rPr lang="hu-HU" altLang="hu-HU" sz="1200" dirty="0">
                <a:latin typeface="Arial" panose="020B0604020202020204" pitchFamily="34" charset="0"/>
              </a:rPr>
              <a:t>: </a:t>
            </a:r>
            <a:r>
              <a:rPr lang="hu-HU" altLang="hu-HU" sz="1200" dirty="0">
                <a:latin typeface="Arial" panose="020B0604020202020204" pitchFamily="34" charset="0"/>
                <a:hlinkClick r:id="rId2"/>
              </a:rPr>
              <a:t>http://www.nationalarchives.gov.uk/webarchive/</a:t>
            </a:r>
            <a:endParaRPr lang="hu-HU" altLang="hu-HU" sz="1200" dirty="0">
              <a:latin typeface="Arial" panose="020B0604020202020204" pitchFamily="34" charset="0"/>
            </a:endParaRPr>
          </a:p>
        </p:txBody>
      </p:sp>
      <p:pic>
        <p:nvPicPr>
          <p:cNvPr id="56326" name="Picture 6">
            <a:extLst>
              <a:ext uri="{FF2B5EF4-FFF2-40B4-BE49-F238E27FC236}">
                <a16:creationId xmlns:a16="http://schemas.microsoft.com/office/drawing/2014/main" id="{1EEE3B24-44D6-4CB2-BF38-D350D7D4D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30"/>
          <a:stretch>
            <a:fillRect/>
          </a:stretch>
        </p:blipFill>
        <p:spPr bwMode="auto">
          <a:xfrm>
            <a:off x="6289676" y="2160588"/>
            <a:ext cx="4270375" cy="4076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789292"/>
      </p:ext>
    </p:extLst>
  </p:cSld>
  <p:clrMapOvr>
    <a:masterClrMapping/>
  </p:clrMapOvr>
</p:sld>
</file>

<file path=ppt/theme/theme1.xml><?xml version="1.0" encoding="utf-8"?>
<a:theme xmlns:a="http://schemas.openxmlformats.org/drawingml/2006/main" name="Sávos">
  <a:themeElements>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fontScheme name="Sávo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ávos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Sávos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Sávos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Sávos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1315</Words>
  <Application>Microsoft Office PowerPoint</Application>
  <PresentationFormat>Szélesvásznú</PresentationFormat>
  <Paragraphs>101</Paragraphs>
  <Slides>16</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16</vt:i4>
      </vt:variant>
    </vt:vector>
  </HeadingPairs>
  <TitlesOfParts>
    <vt:vector size="21" baseType="lpstr">
      <vt:lpstr>Arial</vt:lpstr>
      <vt:lpstr>Garamond</vt:lpstr>
      <vt:lpstr>Times New Roman</vt:lpstr>
      <vt:lpstr>Wingdings</vt:lpstr>
      <vt:lpstr>Sávos</vt:lpstr>
      <vt:lpstr>Web museum, web library, web archive  The responsibility of public collections to preserve digital culture</vt:lpstr>
      <vt:lpstr>Guardian 13 February 2015.  „Google boss warns of forgotten century” https://www.theguardian.com/technology/2015/feb/13/google-boss-warns-forgotten-century-email-photos-vint-cerf</vt:lpstr>
      <vt:lpstr>Boing Boing 2017. 07. 27.  Link Rot: only half of the links on 2005's  Million Dollar Homepage are still reachable https://boingboing.net/2017/07/27/link-rot-only-half-of-the-lin.html</vt:lpstr>
      <vt:lpstr>UNESCO 2003 Charta about preserving Digital Cultural Heritage http://portal.unesco.org/en/ev.php-URL_ID=17721&amp;URL_DO=DO_TOPIC&amp;URL_SECTION=201.html  </vt:lpstr>
      <vt:lpstr>1996 Internet Archive  http://web.archive.org</vt:lpstr>
      <vt:lpstr> IIPC http://netpreserve.org</vt:lpstr>
      <vt:lpstr> Are we losing the battle to archive the web? http://dpconline.org David S.H Rosenthal </vt:lpstr>
      <vt:lpstr>Web Library</vt:lpstr>
      <vt:lpstr>Webarchive</vt:lpstr>
      <vt:lpstr>Web Museum</vt:lpstr>
      <vt:lpstr>2017 Pilot project at the National Széchényi Library http://mekosztaly.oszk.hu/mia/</vt:lpstr>
      <vt:lpstr>Current results</vt:lpstr>
      <vt:lpstr>Archiving problems: Loss of website layout</vt:lpstr>
      <vt:lpstr>Archiving problems: CSS file has lost</vt:lpstr>
      <vt:lpstr>Archiving problems: robot not allowed on a website</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museum, web library, web archive  The responsibility of public collections to preserve digital culture</dc:title>
  <dc:creator>Németh Márton</dc:creator>
  <cp:lastModifiedBy>Németh Márton</cp:lastModifiedBy>
  <cp:revision>27</cp:revision>
  <dcterms:created xsi:type="dcterms:W3CDTF">2018-01-15T14:52:34Z</dcterms:created>
  <dcterms:modified xsi:type="dcterms:W3CDTF">2018-01-17T15:37:09Z</dcterms:modified>
</cp:coreProperties>
</file>