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75" r:id="rId6"/>
    <p:sldId id="260" r:id="rId7"/>
    <p:sldId id="272" r:id="rId8"/>
    <p:sldId id="273" r:id="rId9"/>
    <p:sldId id="274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7" r:id="rId21"/>
    <p:sldId id="276" r:id="rId22"/>
    <p:sldId id="271" r:id="rId23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FFCC99"/>
    <a:srgbClr val="800000"/>
    <a:srgbClr val="663300"/>
    <a:srgbClr val="336699"/>
    <a:srgbClr val="0066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0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316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CE60CFC-7114-4D8C-A6FC-93ADD45BB01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hu-HU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hu-HU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hu-HU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hu-HU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u-HU"/>
            </a:p>
          </p:txBody>
        </p:sp>
      </p:grpSp>
      <p:sp>
        <p:nvSpPr>
          <p:cNvPr id="307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07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9BB89E19-A345-4DA4-9D7D-8E0BAE39B6F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slow"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5C21F-5FB4-4835-9BE0-F05700832F2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15F8C-9C1D-44D1-88E3-1702DF22836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B7176-2293-44E8-8CEA-DAE31B25BAA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8A3E1-24F3-47CB-8845-C003624673E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8741F-76B8-4380-B4DB-9121BC906A7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ED2FF-CD77-43CF-8241-EA0F0B58C73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FEDC4-C179-4879-8A33-69178B473C4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9BC9C-5876-4CAB-9ED1-17D12CD750E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DC384-43DF-423E-B0E8-E143074519A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026C5-32AC-414C-824B-0AA1202CAAD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hu-HU" sz="2400"/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hu-HU" sz="2400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hu-HU" sz="2400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hu-HU" sz="2400"/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hu-HU" sz="2400"/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hu-HU" sz="2400"/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hu-HU" sz="240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297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97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D801EAE-925D-4668-A6A1-5F5CD087C7D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 spd="slow">
    <p:pull dir="d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mekosztaly.oszk.hu/mia/" TargetMode="Externa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ebadmin.oszk.hu/solrwayback/" TargetMode="External"/><Relationship Id="rId3" Type="http://schemas.openxmlformats.org/officeDocument/2006/relationships/image" Target="../media/image42.png"/><Relationship Id="rId7" Type="http://schemas.openxmlformats.org/officeDocument/2006/relationships/hyperlink" Target="http://mekosztaly.oszk.hu/mia/demo/oszk_demo.html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ekosztaly.oszk.hu/mia/demo/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hyperlink" Target="http://webadmin.oszk.hu/solrmia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forms/Y1qIIxcM7APPiq443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ttrack.com/" TargetMode="External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hyperlink" Target="https://hu.wikipedia.org/wiki/HTTrac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://web.archive.org/web/*/http:/artistpub.h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zUoPa82t8-g" TargetMode="External"/><Relationship Id="rId5" Type="http://schemas.openxmlformats.org/officeDocument/2006/relationships/hyperlink" Target="https://www.behance.net/gallery/3616017/ArtistPubhu-(2003-2018)" TargetMode="External"/><Relationship Id="rId4" Type="http://schemas.openxmlformats.org/officeDocument/2006/relationships/hyperlink" Target="https://www.facebook.com/artistpub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hyperlink" Target="https://github.com/webrecorder/webrecorder-player/releases/" TargetMode="External"/><Relationship Id="rId5" Type="http://schemas.openxmlformats.org/officeDocument/2006/relationships/image" Target="../media/image63.png"/><Relationship Id="rId10" Type="http://schemas.openxmlformats.org/officeDocument/2006/relationships/hyperlink" Target="https://webrecorder.io/" TargetMode="External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hyperlink" Target="http://mekosztaly.oszk.hu/mia/404_workshop.html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ekosztaly.oszk.hu/mediawiki/index.php/MIA_WIKI" TargetMode="Externa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mia@mek.oszk.hu" TargetMode="Externa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retchenandrew.com/search-engine-art-1" TargetMode="External"/><Relationship Id="rId3" Type="http://schemas.openxmlformats.org/officeDocument/2006/relationships/hyperlink" Target="http://uj.apertura.hu/2016/nyar/gerencser-a-net-art-az-net-art-az-net-art-a-mediumspecifikussag-es-a-posztmedia-dichotomiaja-az-internetes-muveszetben/" TargetMode="External"/><Relationship Id="rId7" Type="http://schemas.openxmlformats.org/officeDocument/2006/relationships/hyperlink" Target="https://easternbloc.ca/en/exhibits-events/exhibits/the-dead-web-la-fin" TargetMode="External"/><Relationship Id="rId2" Type="http://schemas.openxmlformats.org/officeDocument/2006/relationships/hyperlink" Target="http://artmagazin.hu/artmagazin_hirek/ok_computer._a_nagy_poszt-internet_art_osszefoglalo.3129.html?pageid=119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nthology.rhizome.org/" TargetMode="External"/><Relationship Id="rId5" Type="http://schemas.openxmlformats.org/officeDocument/2006/relationships/hyperlink" Target="https://en.wikipedia.org/wiki/Postinternet" TargetMode="External"/><Relationship Id="rId10" Type="http://schemas.openxmlformats.org/officeDocument/2006/relationships/hyperlink" Target="https://www.google.com/search?q=do%20a%20barrel%20roll" TargetMode="External"/><Relationship Id="rId4" Type="http://schemas.openxmlformats.org/officeDocument/2006/relationships/hyperlink" Target="http://doktori.bibl.u-szeged.hu/4006/" TargetMode="External"/><Relationship Id="rId9" Type="http://schemas.openxmlformats.org/officeDocument/2006/relationships/hyperlink" Target="https://therevolvinginternet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archive-it.org/organizations/484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yarc.org/content/web-archiving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mek.oszk.hu/" TargetMode="Externa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hyperlink" Target="http://epa.oszk.hu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ka.oszk.hu/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ek.oszk.hu/html/kiallitas.htm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7"/>
          <p:cNvSpPr>
            <a:spLocks noGrp="1" noChangeArrowheads="1"/>
          </p:cNvSpPr>
          <p:nvPr>
            <p:ph type="ctrTitle"/>
          </p:nvPr>
        </p:nvSpPr>
        <p:spPr>
          <a:xfrm>
            <a:off x="250825" y="1484313"/>
            <a:ext cx="8512175" cy="1311275"/>
          </a:xfrm>
        </p:spPr>
        <p:txBody>
          <a:bodyPr>
            <a:spAutoFit/>
          </a:bodyPr>
          <a:lstStyle/>
          <a:p>
            <a:pPr algn="r" eaLnBrk="1" hangingPunct="1"/>
            <a:r>
              <a:rPr lang="hu-HU" sz="4000" smtClean="0">
                <a:latin typeface="Arial" charset="0"/>
              </a:rPr>
              <a:t>A digitálisan születő magyar kultúra</a:t>
            </a:r>
            <a:br>
              <a:rPr lang="hu-HU" sz="4000" smtClean="0">
                <a:latin typeface="Arial" charset="0"/>
              </a:rPr>
            </a:br>
            <a:r>
              <a:rPr lang="hu-HU" sz="4000" smtClean="0">
                <a:latin typeface="Arial" charset="0"/>
              </a:rPr>
              <a:t>megőrzése webarchiválással</a:t>
            </a:r>
          </a:p>
        </p:txBody>
      </p:sp>
      <p:sp>
        <p:nvSpPr>
          <p:cNvPr id="14338" name="Rectangle 29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3597275"/>
            <a:ext cx="7416800" cy="1271588"/>
          </a:xfrm>
        </p:spPr>
        <p:txBody>
          <a:bodyPr/>
          <a:lstStyle/>
          <a:p>
            <a:pPr algn="l" eaLnBrk="1" hangingPunct="1"/>
            <a:r>
              <a:rPr lang="hu-HU" smtClean="0">
                <a:solidFill>
                  <a:srgbClr val="336699"/>
                </a:solidFill>
                <a:latin typeface="Arial" charset="0"/>
              </a:rPr>
              <a:t>Az Országos Széchényi Könyvtárban </a:t>
            </a:r>
            <a:br>
              <a:rPr lang="hu-HU" smtClean="0">
                <a:solidFill>
                  <a:srgbClr val="336699"/>
                </a:solidFill>
                <a:latin typeface="Arial" charset="0"/>
              </a:rPr>
            </a:br>
            <a:r>
              <a:rPr lang="hu-HU" smtClean="0">
                <a:solidFill>
                  <a:srgbClr val="336699"/>
                </a:solidFill>
                <a:latin typeface="Arial" charset="0"/>
              </a:rPr>
              <a:t>folyó projekt bemutatása</a:t>
            </a:r>
          </a:p>
        </p:txBody>
      </p:sp>
      <p:sp>
        <p:nvSpPr>
          <p:cNvPr id="14339" name="Text Box 30"/>
          <p:cNvSpPr txBox="1">
            <a:spLocks noChangeArrowheads="1"/>
          </p:cNvSpPr>
          <p:nvPr/>
        </p:nvSpPr>
        <p:spPr bwMode="auto">
          <a:xfrm>
            <a:off x="0" y="6097588"/>
            <a:ext cx="9144000" cy="787400"/>
          </a:xfrm>
          <a:prstGeom prst="rect">
            <a:avLst/>
          </a:prstGeom>
          <a:solidFill>
            <a:srgbClr val="DDDDDD">
              <a:alpha val="81175"/>
            </a:srgbClr>
          </a:solidFill>
          <a:ln w="9525">
            <a:noFill/>
            <a:miter lim="800000"/>
            <a:headEnd/>
            <a:tailEnd/>
          </a:ln>
        </p:spPr>
        <p:txBody>
          <a:bodyPr tIns="118800" bIns="118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latin typeface="Arial" charset="0"/>
              </a:rPr>
              <a:t>Magyar Művészeti Akadémia Művészetelméleti és Módszertani Kutatóintézet </a:t>
            </a:r>
            <a:br>
              <a:rPr lang="hu-HU">
                <a:latin typeface="Arial" charset="0"/>
              </a:rPr>
            </a:br>
            <a:r>
              <a:rPr lang="hu-HU">
                <a:latin typeface="Arial" charset="0"/>
              </a:rPr>
              <a:t>Budapest, 2019. május 22. </a:t>
            </a:r>
          </a:p>
        </p:txBody>
      </p:sp>
      <p:sp>
        <p:nvSpPr>
          <p:cNvPr id="14340" name="Text Box 31"/>
          <p:cNvSpPr txBox="1">
            <a:spLocks noChangeArrowheads="1"/>
          </p:cNvSpPr>
          <p:nvPr/>
        </p:nvSpPr>
        <p:spPr bwMode="auto">
          <a:xfrm>
            <a:off x="682625" y="692150"/>
            <a:ext cx="374491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3000" i="1">
                <a:solidFill>
                  <a:schemeClr val="tx2"/>
                </a:solidFill>
                <a:latin typeface="Arial" charset="0"/>
              </a:rPr>
              <a:t>Drótos László</a:t>
            </a:r>
          </a:p>
        </p:txBody>
      </p:sp>
      <p:pic>
        <p:nvPicPr>
          <p:cNvPr id="14341" name="Picture 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3050" y="4652963"/>
            <a:ext cx="2486025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5"/>
          <p:cNvSpPr txBox="1">
            <a:spLocks noChangeArrowheads="1"/>
          </p:cNvSpPr>
          <p:nvPr/>
        </p:nvSpPr>
        <p:spPr bwMode="auto">
          <a:xfrm>
            <a:off x="107950" y="115888"/>
            <a:ext cx="4608513" cy="396875"/>
          </a:xfrm>
          <a:prstGeom prst="rect">
            <a:avLst/>
          </a:prstGeom>
          <a:solidFill>
            <a:srgbClr val="336699">
              <a:alpha val="1490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>
                <a:solidFill>
                  <a:schemeClr val="tx2"/>
                </a:solidFill>
                <a:latin typeface="Arial" charset="0"/>
              </a:rPr>
              <a:t>Az OSZK és a digitális megőrzés</a:t>
            </a:r>
          </a:p>
        </p:txBody>
      </p:sp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981075"/>
            <a:ext cx="7021512" cy="56165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8213" y="838200"/>
            <a:ext cx="7018337" cy="56149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30375" y="692150"/>
            <a:ext cx="7018338" cy="56149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4716463" y="6092825"/>
            <a:ext cx="4319587" cy="679450"/>
          </a:xfrm>
          <a:prstGeom prst="rect">
            <a:avLst/>
          </a:prstGeom>
          <a:solidFill>
            <a:srgbClr val="DDDDDD"/>
          </a:solidFill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chemeClr val="tx2"/>
                </a:solidFill>
                <a:latin typeface="Arial" charset="0"/>
              </a:rPr>
              <a:t>Kísérleti webarchiválási projekt (2017)</a:t>
            </a:r>
            <a:br>
              <a:rPr lang="hu-HU">
                <a:solidFill>
                  <a:schemeClr val="tx2"/>
                </a:solidFill>
                <a:latin typeface="Arial" charset="0"/>
              </a:rPr>
            </a:br>
            <a:r>
              <a:rPr lang="hu-HU">
                <a:latin typeface="Arial" charset="0"/>
                <a:hlinkClick r:id="rId5"/>
              </a:rPr>
              <a:t>http://mekosztaly.oszk.hu/mia/</a:t>
            </a:r>
            <a:r>
              <a:rPr lang="hu-HU">
                <a:latin typeface="Arial" charset="0"/>
              </a:rPr>
              <a:t>  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4"/>
          <p:cNvSpPr txBox="1">
            <a:spLocks noChangeArrowheads="1"/>
          </p:cNvSpPr>
          <p:nvPr/>
        </p:nvSpPr>
        <p:spPr bwMode="auto">
          <a:xfrm>
            <a:off x="107950" y="115888"/>
            <a:ext cx="4608513" cy="396875"/>
          </a:xfrm>
          <a:prstGeom prst="rect">
            <a:avLst/>
          </a:prstGeom>
          <a:solidFill>
            <a:srgbClr val="336699">
              <a:alpha val="1490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>
                <a:solidFill>
                  <a:schemeClr val="tx2"/>
                </a:solidFill>
                <a:latin typeface="Arial" charset="0"/>
              </a:rPr>
              <a:t>Néhány archivált honlap</a:t>
            </a: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2"/>
          <a:srcRect b="30733"/>
          <a:stretch>
            <a:fillRect/>
          </a:stretch>
        </p:blipFill>
        <p:spPr bwMode="auto">
          <a:xfrm>
            <a:off x="179388" y="908050"/>
            <a:ext cx="7018337" cy="3889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836613"/>
            <a:ext cx="7053263" cy="5641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3350" y="666750"/>
            <a:ext cx="7053263" cy="5641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8921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63713" y="1412875"/>
            <a:ext cx="7177087" cy="52228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4608513" cy="396875"/>
          </a:xfrm>
          <a:prstGeom prst="rect">
            <a:avLst/>
          </a:prstGeom>
          <a:solidFill>
            <a:srgbClr val="336699">
              <a:alpha val="1490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>
                <a:solidFill>
                  <a:schemeClr val="tx2"/>
                </a:solidFill>
                <a:latin typeface="Arial" charset="0"/>
              </a:rPr>
              <a:t>Néhány archivált honlap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811213"/>
            <a:ext cx="7053263" cy="5641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052513"/>
            <a:ext cx="7053263" cy="5641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1214438"/>
            <a:ext cx="7050088" cy="56435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03350" y="908050"/>
            <a:ext cx="7053263" cy="5641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79613" y="765175"/>
            <a:ext cx="7053262" cy="5641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4608513" cy="396875"/>
          </a:xfrm>
          <a:prstGeom prst="rect">
            <a:avLst/>
          </a:prstGeom>
          <a:solidFill>
            <a:srgbClr val="336699">
              <a:alpha val="1490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>
                <a:solidFill>
                  <a:schemeClr val="tx2"/>
                </a:solidFill>
                <a:latin typeface="Arial" charset="0"/>
              </a:rPr>
              <a:t>Néhány archivált honlap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692150"/>
            <a:ext cx="7053263" cy="5641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1027113"/>
            <a:ext cx="7053263" cy="5641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4608513" cy="396875"/>
          </a:xfrm>
          <a:prstGeom prst="rect">
            <a:avLst/>
          </a:prstGeom>
          <a:solidFill>
            <a:srgbClr val="336699">
              <a:alpha val="1490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>
                <a:solidFill>
                  <a:schemeClr val="tx2"/>
                </a:solidFill>
                <a:latin typeface="Arial" charset="0"/>
              </a:rPr>
              <a:t>Keresés a demó archívumban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765175"/>
            <a:ext cx="7053263" cy="5641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620713"/>
            <a:ext cx="5513387" cy="59499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836613"/>
            <a:ext cx="7053263" cy="5641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5"/>
          <a:srcRect l="10597" r="10033"/>
          <a:stretch>
            <a:fillRect/>
          </a:stretch>
        </p:blipFill>
        <p:spPr bwMode="auto">
          <a:xfrm>
            <a:off x="468313" y="968375"/>
            <a:ext cx="6480175" cy="53403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5580063" y="5516563"/>
            <a:ext cx="3419475" cy="1228725"/>
          </a:xfrm>
          <a:prstGeom prst="rect">
            <a:avLst/>
          </a:prstGeom>
          <a:solidFill>
            <a:srgbClr val="DDDDDD"/>
          </a:solidFill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u="sng">
                <a:solidFill>
                  <a:schemeClr val="tx2"/>
                </a:solidFill>
                <a:latin typeface="Arial" charset="0"/>
                <a:hlinkClick r:id="rId6"/>
              </a:rPr>
              <a:t>Nyilvános demó archívum</a:t>
            </a:r>
            <a:r>
              <a:rPr lang="hu-HU" u="sng">
                <a:solidFill>
                  <a:schemeClr val="tx2"/>
                </a:solidFill>
                <a:latin typeface="Arial" charset="0"/>
              </a:rPr>
              <a:t/>
            </a:r>
            <a:br>
              <a:rPr lang="hu-HU" u="sng">
                <a:solidFill>
                  <a:schemeClr val="tx2"/>
                </a:solidFill>
                <a:latin typeface="Arial" charset="0"/>
              </a:rPr>
            </a:br>
            <a:r>
              <a:rPr lang="hu-HU" u="sng">
                <a:solidFill>
                  <a:schemeClr val="tx2"/>
                </a:solidFill>
                <a:latin typeface="Arial" charset="0"/>
                <a:hlinkClick r:id="rId7"/>
              </a:rPr>
              <a:t>OSZK-s webhelyek archívuma</a:t>
            </a:r>
            <a:r>
              <a:rPr lang="hu-HU" u="sng">
                <a:solidFill>
                  <a:schemeClr val="tx2"/>
                </a:solidFill>
                <a:latin typeface="Arial" charset="0"/>
              </a:rPr>
              <a:t/>
            </a:r>
            <a:br>
              <a:rPr lang="hu-HU" u="sng">
                <a:solidFill>
                  <a:schemeClr val="tx2"/>
                </a:solidFill>
                <a:latin typeface="Arial" charset="0"/>
              </a:rPr>
            </a:br>
            <a:r>
              <a:rPr lang="hu-HU" u="sng">
                <a:solidFill>
                  <a:schemeClr val="tx2"/>
                </a:solidFill>
                <a:latin typeface="Arial" charset="0"/>
                <a:hlinkClick r:id="rId8"/>
              </a:rPr>
              <a:t>SolrWayback kereső</a:t>
            </a:r>
            <a:r>
              <a:rPr lang="hu-HU" u="sng">
                <a:solidFill>
                  <a:schemeClr val="tx2"/>
                </a:solidFill>
                <a:latin typeface="Arial" charset="0"/>
              </a:rPr>
              <a:t/>
            </a:r>
            <a:br>
              <a:rPr lang="hu-HU" u="sng">
                <a:solidFill>
                  <a:schemeClr val="tx2"/>
                </a:solidFill>
                <a:latin typeface="Arial" charset="0"/>
              </a:rPr>
            </a:br>
            <a:r>
              <a:rPr lang="hu-HU" u="sng">
                <a:solidFill>
                  <a:schemeClr val="tx2"/>
                </a:solidFill>
                <a:latin typeface="Arial" charset="0"/>
                <a:hlinkClick r:id="rId9"/>
              </a:rPr>
              <a:t>SolrMIA kereső</a:t>
            </a:r>
            <a:endParaRPr lang="hu-HU" u="sng">
              <a:latin typeface="Arial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71450"/>
            <a:ext cx="8788400" cy="657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3959225" cy="396875"/>
          </a:xfrm>
          <a:prstGeom prst="rect">
            <a:avLst/>
          </a:prstGeom>
          <a:solidFill>
            <a:srgbClr val="336699">
              <a:alpha val="1490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>
                <a:solidFill>
                  <a:schemeClr val="tx2"/>
                </a:solidFill>
                <a:latin typeface="Arial" charset="0"/>
              </a:rPr>
              <a:t>A szelektív archiválás fázisai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179388" y="1052513"/>
            <a:ext cx="3960812" cy="633412"/>
          </a:xfrm>
          <a:prstGeom prst="rect">
            <a:avLst/>
          </a:prstGeom>
          <a:solidFill>
            <a:srgbClr val="DDDDDD"/>
          </a:solidFill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700">
                <a:solidFill>
                  <a:schemeClr val="tx2"/>
                </a:solidFill>
                <a:latin typeface="Arial" charset="0"/>
              </a:rPr>
              <a:t>Javaslattevő űrlap:</a:t>
            </a:r>
            <a:br>
              <a:rPr lang="hu-HU" sz="1700">
                <a:solidFill>
                  <a:schemeClr val="tx2"/>
                </a:solidFill>
                <a:latin typeface="Arial" charset="0"/>
              </a:rPr>
            </a:br>
            <a:r>
              <a:rPr lang="hu-HU" sz="1600">
                <a:latin typeface="Arial" charset="0"/>
                <a:hlinkClick r:id="rId3"/>
              </a:rPr>
              <a:t>https://goo.gl/forms/Y1qIIxcM7APPiq443</a:t>
            </a:r>
            <a:r>
              <a:rPr lang="hu-HU" sz="1600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4608513" cy="396875"/>
          </a:xfrm>
          <a:prstGeom prst="rect">
            <a:avLst/>
          </a:prstGeom>
          <a:solidFill>
            <a:srgbClr val="336699">
              <a:alpha val="1490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>
                <a:solidFill>
                  <a:schemeClr val="tx2"/>
                </a:solidFill>
                <a:latin typeface="Arial" charset="0"/>
              </a:rPr>
              <a:t>Archiválandó webhelyek listái</a:t>
            </a: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739775"/>
            <a:ext cx="7053262" cy="5641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196975"/>
            <a:ext cx="6973887" cy="55784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3650" y="692150"/>
            <a:ext cx="7053263" cy="5641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39913" y="1052513"/>
            <a:ext cx="7053262" cy="5641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4608513" cy="396875"/>
          </a:xfrm>
          <a:prstGeom prst="rect">
            <a:avLst/>
          </a:prstGeom>
          <a:solidFill>
            <a:srgbClr val="336699">
              <a:alpha val="1490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>
                <a:solidFill>
                  <a:schemeClr val="tx2"/>
                </a:solidFill>
                <a:latin typeface="Arial" charset="0"/>
              </a:rPr>
              <a:t>A Heritrix és a Web Curator Tool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620713"/>
            <a:ext cx="6842125" cy="61610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25" y="1052513"/>
            <a:ext cx="8662988" cy="57054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2"/>
          <p:cNvSpPr txBox="1">
            <a:spLocks noChangeArrowheads="1"/>
          </p:cNvSpPr>
          <p:nvPr/>
        </p:nvSpPr>
        <p:spPr bwMode="auto">
          <a:xfrm>
            <a:off x="144463" y="115888"/>
            <a:ext cx="5651500" cy="396875"/>
          </a:xfrm>
          <a:prstGeom prst="rect">
            <a:avLst/>
          </a:prstGeom>
          <a:solidFill>
            <a:srgbClr val="336699">
              <a:alpha val="1490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>
                <a:solidFill>
                  <a:schemeClr val="tx2"/>
                </a:solidFill>
                <a:latin typeface="Arial" charset="0"/>
              </a:rPr>
              <a:t>Szelektív és doménszintű aratások statisztikái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620713"/>
            <a:ext cx="7504112" cy="60023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9063" y="809625"/>
            <a:ext cx="7504112" cy="60039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2"/>
          <p:cNvSpPr txBox="1">
            <a:spLocks noChangeArrowheads="1"/>
          </p:cNvSpPr>
          <p:nvPr/>
        </p:nvSpPr>
        <p:spPr bwMode="auto">
          <a:xfrm>
            <a:off x="144463" y="115888"/>
            <a:ext cx="5651500" cy="396875"/>
          </a:xfrm>
          <a:prstGeom prst="rect">
            <a:avLst/>
          </a:prstGeom>
          <a:solidFill>
            <a:srgbClr val="336699">
              <a:alpha val="1490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>
                <a:solidFill>
                  <a:schemeClr val="tx2"/>
                </a:solidFill>
                <a:latin typeface="Arial" charset="0"/>
              </a:rPr>
              <a:t>Szoftverek személyes archiváláshoz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/>
          <a:srcRect b="31064"/>
          <a:stretch>
            <a:fillRect/>
          </a:stretch>
        </p:blipFill>
        <p:spPr bwMode="auto">
          <a:xfrm>
            <a:off x="255588" y="908050"/>
            <a:ext cx="7053262" cy="3889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1412875"/>
            <a:ext cx="6591300" cy="5006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5150" y="620713"/>
            <a:ext cx="7053263" cy="5641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213" y="836613"/>
            <a:ext cx="5897562" cy="51514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16013" y="1052513"/>
            <a:ext cx="6729412" cy="53752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7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63650" y="595313"/>
            <a:ext cx="7053263" cy="5641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2776" name="Text Box 10"/>
          <p:cNvSpPr txBox="1">
            <a:spLocks noChangeArrowheads="1"/>
          </p:cNvSpPr>
          <p:nvPr/>
        </p:nvSpPr>
        <p:spPr bwMode="auto">
          <a:xfrm>
            <a:off x="6156325" y="6062663"/>
            <a:ext cx="2843213" cy="679450"/>
          </a:xfrm>
          <a:prstGeom prst="rect">
            <a:avLst/>
          </a:prstGeom>
          <a:solidFill>
            <a:srgbClr val="DDDDDD"/>
          </a:solidFill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latin typeface="Arial" charset="0"/>
                <a:hlinkClick r:id="rId8"/>
              </a:rPr>
              <a:t>HTTrack Website Copier</a:t>
            </a:r>
            <a:r>
              <a:rPr lang="hu-HU">
                <a:latin typeface="Arial" charset="0"/>
              </a:rPr>
              <a:t/>
            </a:r>
            <a:br>
              <a:rPr lang="hu-HU">
                <a:latin typeface="Arial" charset="0"/>
              </a:rPr>
            </a:br>
            <a:r>
              <a:rPr lang="hu-HU">
                <a:latin typeface="Arial" charset="0"/>
                <a:hlinkClick r:id="rId9"/>
              </a:rPr>
              <a:t>Wikipédia: HTTrack</a:t>
            </a:r>
            <a:endParaRPr lang="hu-HU">
              <a:latin typeface="Arial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5"/>
          <p:cNvSpPr txBox="1">
            <a:spLocks noChangeArrowheads="1"/>
          </p:cNvSpPr>
          <p:nvPr/>
        </p:nvSpPr>
        <p:spPr bwMode="auto">
          <a:xfrm>
            <a:off x="107950" y="115888"/>
            <a:ext cx="4248150" cy="396875"/>
          </a:xfrm>
          <a:prstGeom prst="rect">
            <a:avLst/>
          </a:prstGeom>
          <a:solidFill>
            <a:srgbClr val="336699">
              <a:alpha val="1490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>
                <a:solidFill>
                  <a:schemeClr val="tx2"/>
                </a:solidFill>
                <a:latin typeface="Arial" charset="0"/>
              </a:rPr>
              <a:t>Egy megszűnt honlap a sok közül</a:t>
            </a:r>
          </a:p>
        </p:txBody>
      </p:sp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836613"/>
            <a:ext cx="7380287" cy="5903912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3"/>
          <a:srcRect l="3262" r="5666"/>
          <a:stretch>
            <a:fillRect/>
          </a:stretch>
        </p:blipFill>
        <p:spPr bwMode="auto">
          <a:xfrm>
            <a:off x="5003800" y="627063"/>
            <a:ext cx="4032250" cy="37385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1978025" y="5013325"/>
            <a:ext cx="7058025" cy="1641475"/>
          </a:xfrm>
          <a:prstGeom prst="rect">
            <a:avLst/>
          </a:prstGeom>
          <a:solidFill>
            <a:srgbClr val="DDDDDD"/>
          </a:solidFill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chemeClr val="tx2"/>
                </a:solidFill>
                <a:latin typeface="Arial" charset="0"/>
              </a:rPr>
              <a:t>Maradványok:</a:t>
            </a:r>
          </a:p>
          <a:p>
            <a:pPr>
              <a:spcBef>
                <a:spcPct val="50000"/>
              </a:spcBef>
            </a:pPr>
            <a:r>
              <a:rPr lang="hu-HU" u="sng">
                <a:latin typeface="Arial" charset="0"/>
                <a:hlinkClick r:id="rId4"/>
              </a:rPr>
              <a:t>https://www.facebook.com/artistpub/</a:t>
            </a:r>
            <a:r>
              <a:rPr lang="hu-HU" u="sng">
                <a:latin typeface="Arial" charset="0"/>
              </a:rPr>
              <a:t>  </a:t>
            </a:r>
            <a:br>
              <a:rPr lang="hu-HU" u="sng">
                <a:latin typeface="Arial" charset="0"/>
              </a:rPr>
            </a:br>
            <a:r>
              <a:rPr lang="hu-HU" u="sng">
                <a:latin typeface="Arial" charset="0"/>
                <a:hlinkClick r:id="rId5"/>
              </a:rPr>
              <a:t>https://www.behance.net/gallery/3616017/ArtistPubhu-(2003-2018)</a:t>
            </a:r>
            <a:r>
              <a:rPr lang="hu-HU" u="sng">
                <a:latin typeface="Arial" charset="0"/>
              </a:rPr>
              <a:t> </a:t>
            </a:r>
            <a:br>
              <a:rPr lang="hu-HU" u="sng">
                <a:latin typeface="Arial" charset="0"/>
              </a:rPr>
            </a:br>
            <a:r>
              <a:rPr lang="hu-HU" u="sng">
                <a:latin typeface="Arial" charset="0"/>
                <a:hlinkClick r:id="rId6"/>
              </a:rPr>
              <a:t>https://www.youtube.com/watch?v=zUoPa82t8-g</a:t>
            </a:r>
            <a:r>
              <a:rPr lang="hu-HU" u="sng">
                <a:latin typeface="Arial" charset="0"/>
              </a:rPr>
              <a:t/>
            </a:r>
            <a:br>
              <a:rPr lang="hu-HU" u="sng">
                <a:latin typeface="Arial" charset="0"/>
              </a:rPr>
            </a:br>
            <a:r>
              <a:rPr lang="hu-HU">
                <a:latin typeface="Arial" charset="0"/>
                <a:hlinkClick r:id="rId7"/>
              </a:rPr>
              <a:t>http://web.archive.org/web/*/http://artistpub.hu/</a:t>
            </a:r>
            <a:endParaRPr lang="hu-HU">
              <a:latin typeface="Arial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2"/>
          <p:cNvSpPr txBox="1">
            <a:spLocks noChangeArrowheads="1"/>
          </p:cNvSpPr>
          <p:nvPr/>
        </p:nvSpPr>
        <p:spPr bwMode="auto">
          <a:xfrm>
            <a:off x="144463" y="115888"/>
            <a:ext cx="5651500" cy="396875"/>
          </a:xfrm>
          <a:prstGeom prst="rect">
            <a:avLst/>
          </a:prstGeom>
          <a:solidFill>
            <a:srgbClr val="336699">
              <a:alpha val="1490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>
                <a:solidFill>
                  <a:schemeClr val="tx2"/>
                </a:solidFill>
                <a:latin typeface="Arial" charset="0"/>
              </a:rPr>
              <a:t>Szoftverek személyes archiváláshoz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/>
          <a:srcRect b="5544"/>
          <a:stretch>
            <a:fillRect/>
          </a:stretch>
        </p:blipFill>
        <p:spPr bwMode="auto">
          <a:xfrm>
            <a:off x="179388" y="763588"/>
            <a:ext cx="7053262" cy="53292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052513"/>
            <a:ext cx="7053262" cy="5641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908050"/>
            <a:ext cx="7053262" cy="5641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550" y="908050"/>
            <a:ext cx="7053263" cy="5641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58888" y="765175"/>
            <a:ext cx="7053262" cy="5641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28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63713" y="692150"/>
            <a:ext cx="7053262" cy="5641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29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27313" y="692150"/>
            <a:ext cx="5030787" cy="58880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30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03350" y="981075"/>
            <a:ext cx="7053263" cy="5641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802" name="Text Box 11"/>
          <p:cNvSpPr txBox="1">
            <a:spLocks noChangeArrowheads="1"/>
          </p:cNvSpPr>
          <p:nvPr/>
        </p:nvSpPr>
        <p:spPr bwMode="auto">
          <a:xfrm>
            <a:off x="6192838" y="6062663"/>
            <a:ext cx="2843212" cy="679450"/>
          </a:xfrm>
          <a:prstGeom prst="rect">
            <a:avLst/>
          </a:prstGeom>
          <a:solidFill>
            <a:srgbClr val="DDDDDD"/>
          </a:solidFill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latin typeface="Arial" charset="0"/>
                <a:hlinkClick r:id="rId10"/>
              </a:rPr>
              <a:t>Webrecorder Homepage</a:t>
            </a:r>
            <a:r>
              <a:rPr lang="hu-HU">
                <a:latin typeface="Arial" charset="0"/>
              </a:rPr>
              <a:t/>
            </a:r>
            <a:br>
              <a:rPr lang="hu-HU">
                <a:latin typeface="Arial" charset="0"/>
              </a:rPr>
            </a:br>
            <a:r>
              <a:rPr lang="hu-HU">
                <a:latin typeface="Arial" charset="0"/>
                <a:hlinkClick r:id="rId11"/>
              </a:rPr>
              <a:t>Webrecorder Player</a:t>
            </a:r>
            <a:r>
              <a:rPr lang="hu-HU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2"/>
          <p:cNvSpPr txBox="1">
            <a:spLocks noChangeArrowheads="1"/>
          </p:cNvSpPr>
          <p:nvPr/>
        </p:nvSpPr>
        <p:spPr bwMode="auto">
          <a:xfrm>
            <a:off x="144463" y="115888"/>
            <a:ext cx="5651500" cy="396875"/>
          </a:xfrm>
          <a:prstGeom prst="rect">
            <a:avLst/>
          </a:prstGeom>
          <a:solidFill>
            <a:srgbClr val="336699">
              <a:alpha val="1490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>
                <a:solidFill>
                  <a:schemeClr val="tx2"/>
                </a:solidFill>
                <a:latin typeface="Arial" charset="0"/>
              </a:rPr>
              <a:t>Ismeretterjesztési tevékenység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692150"/>
            <a:ext cx="7053262" cy="5641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981075"/>
            <a:ext cx="8763000" cy="4953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484313"/>
            <a:ext cx="8694738" cy="49831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836613"/>
            <a:ext cx="7273925" cy="58181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5867400" y="6062663"/>
            <a:ext cx="3132138" cy="679450"/>
          </a:xfrm>
          <a:prstGeom prst="rect">
            <a:avLst/>
          </a:prstGeom>
          <a:solidFill>
            <a:srgbClr val="DDDDDD"/>
          </a:solidFill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latin typeface="Arial" charset="0"/>
                <a:hlinkClick r:id="rId6"/>
              </a:rPr>
              <a:t>MIA Wiki</a:t>
            </a:r>
            <a:r>
              <a:rPr lang="hu-HU">
                <a:latin typeface="Arial" charset="0"/>
              </a:rPr>
              <a:t/>
            </a:r>
            <a:br>
              <a:rPr lang="hu-HU">
                <a:latin typeface="Arial" charset="0"/>
              </a:rPr>
            </a:br>
            <a:r>
              <a:rPr lang="en-US">
                <a:latin typeface="Arial" charset="0"/>
                <a:hlinkClick r:id="rId7"/>
              </a:rPr>
              <a:t>"404 Not Found</a:t>
            </a:r>
            <a:r>
              <a:rPr lang="hu-HU">
                <a:latin typeface="Arial" charset="0"/>
                <a:hlinkClick r:id="rId7"/>
              </a:rPr>
              <a:t>” </a:t>
            </a:r>
            <a:r>
              <a:rPr lang="en-US">
                <a:latin typeface="Arial" charset="0"/>
                <a:hlinkClick r:id="rId7"/>
              </a:rPr>
              <a:t>workshop</a:t>
            </a:r>
            <a:endParaRPr lang="hu-HU">
              <a:latin typeface="Arial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/>
          <p:cNvPicPr>
            <a:picLocks noChangeAspect="1" noChangeArrowheads="1"/>
          </p:cNvPicPr>
          <p:nvPr/>
        </p:nvPicPr>
        <p:blipFill>
          <a:blip r:embed="rId2"/>
          <a:srcRect t="1866"/>
          <a:stretch>
            <a:fillRect/>
          </a:stretch>
        </p:blipFill>
        <p:spPr bwMode="auto">
          <a:xfrm>
            <a:off x="2863850" y="38100"/>
            <a:ext cx="6280150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724400"/>
            <a:ext cx="3937000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6"/>
          <p:cNvPicPr>
            <a:picLocks noChangeAspect="1" noChangeArrowheads="1"/>
          </p:cNvPicPr>
          <p:nvPr/>
        </p:nvPicPr>
        <p:blipFill>
          <a:blip r:embed="rId4"/>
          <a:srcRect t="6509"/>
          <a:stretch>
            <a:fillRect/>
          </a:stretch>
        </p:blipFill>
        <p:spPr bwMode="auto">
          <a:xfrm>
            <a:off x="1042988" y="2506663"/>
            <a:ext cx="2924175" cy="207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7"/>
          <p:cNvPicPr>
            <a:picLocks noChangeAspect="1" noChangeArrowheads="1"/>
          </p:cNvPicPr>
          <p:nvPr/>
        </p:nvPicPr>
        <p:blipFill>
          <a:blip r:embed="rId5"/>
          <a:srcRect t="7011"/>
          <a:stretch>
            <a:fillRect/>
          </a:stretch>
        </p:blipFill>
        <p:spPr bwMode="auto">
          <a:xfrm>
            <a:off x="179388" y="476250"/>
            <a:ext cx="3184525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8532813" y="404813"/>
            <a:ext cx="431800" cy="5859462"/>
          </a:xfrm>
          <a:prstGeom prst="rect">
            <a:avLst/>
          </a:prstGeom>
          <a:solidFill>
            <a:srgbClr val="DDDDDD">
              <a:alpha val="46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</a:t>
            </a:r>
            <a:b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Ö</a:t>
            </a:r>
            <a:b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</a:t>
            </a:r>
            <a:b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Z</a:t>
            </a:r>
            <a:b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Ö</a:t>
            </a:r>
            <a:b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</a:t>
            </a:r>
            <a:b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Ö</a:t>
            </a:r>
            <a:b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b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</a:t>
            </a:r>
            <a:b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</a:t>
            </a:r>
            <a:b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</a:t>
            </a:r>
            <a:b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</a:t>
            </a:r>
            <a:b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Y</a:t>
            </a:r>
            <a:b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b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</a:t>
            </a:r>
            <a:b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b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b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b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hu-HU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!</a:t>
            </a:r>
          </a:p>
        </p:txBody>
      </p:sp>
      <p:sp>
        <p:nvSpPr>
          <p:cNvPr id="35846" name="Text Box 9"/>
          <p:cNvSpPr txBox="1">
            <a:spLocks noChangeArrowheads="1"/>
          </p:cNvSpPr>
          <p:nvPr/>
        </p:nvSpPr>
        <p:spPr bwMode="auto">
          <a:xfrm>
            <a:off x="4356100" y="6453188"/>
            <a:ext cx="4608513" cy="358775"/>
          </a:xfrm>
          <a:prstGeom prst="rect">
            <a:avLst/>
          </a:prstGeom>
          <a:solidFill>
            <a:srgbClr val="DDDDDD"/>
          </a:solidFill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>
                <a:latin typeface="Arial" charset="0"/>
              </a:rPr>
              <a:t>E-mail</a:t>
            </a:r>
            <a:r>
              <a:rPr lang="hu-HU" sz="1500">
                <a:latin typeface="Arial" charset="0"/>
              </a:rPr>
              <a:t>: </a:t>
            </a:r>
            <a:r>
              <a:rPr lang="hu-HU" sz="1500">
                <a:latin typeface="Arial" charset="0"/>
                <a:hlinkClick r:id="rId6"/>
              </a:rPr>
              <a:t>mia@mek.oszk.hu</a:t>
            </a:r>
            <a:r>
              <a:rPr lang="hu-HU" sz="1500">
                <a:latin typeface="Arial" charset="0"/>
              </a:rPr>
              <a:t> </a:t>
            </a:r>
            <a:r>
              <a:rPr lang="en-US" sz="1500">
                <a:latin typeface="Arial" charset="0"/>
              </a:rPr>
              <a:t>Telefon: +36-</a:t>
            </a:r>
            <a:r>
              <a:rPr lang="hu-HU" sz="1500">
                <a:latin typeface="Arial" charset="0"/>
              </a:rPr>
              <a:t>1-224-3846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2" grpId="0" animBg="1"/>
      <p:bldP spid="358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609600"/>
            <a:ext cx="7666037" cy="61325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3450" y="765175"/>
            <a:ext cx="7488238" cy="59912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8125" y="908050"/>
            <a:ext cx="7308850" cy="58467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107950" y="115888"/>
            <a:ext cx="4608513" cy="396875"/>
          </a:xfrm>
          <a:prstGeom prst="rect">
            <a:avLst/>
          </a:prstGeom>
          <a:solidFill>
            <a:srgbClr val="336699">
              <a:alpha val="1490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>
                <a:solidFill>
                  <a:schemeClr val="tx2"/>
                </a:solidFill>
                <a:latin typeface="Arial" charset="0"/>
              </a:rPr>
              <a:t>Az amerikai Internet Archive mentései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4"/>
          <p:cNvSpPr txBox="1">
            <a:spLocks noChangeArrowheads="1"/>
          </p:cNvSpPr>
          <p:nvPr/>
        </p:nvSpPr>
        <p:spPr bwMode="auto">
          <a:xfrm>
            <a:off x="107950" y="115888"/>
            <a:ext cx="2951163" cy="396875"/>
          </a:xfrm>
          <a:prstGeom prst="rect">
            <a:avLst/>
          </a:prstGeom>
          <a:solidFill>
            <a:srgbClr val="336699">
              <a:alpha val="1490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>
                <a:solidFill>
                  <a:schemeClr val="tx2"/>
                </a:solidFill>
                <a:latin typeface="Arial" charset="0"/>
              </a:rPr>
              <a:t>Művészet az interneten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79388" y="692150"/>
            <a:ext cx="7561262" cy="393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  <a:buFontTx/>
              <a:buChar char="•"/>
            </a:pPr>
            <a:r>
              <a:rPr lang="hu-HU">
                <a:latin typeface="Arial" charset="0"/>
              </a:rPr>
              <a:t> Kulturális intézmények webhelyei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hu-HU">
                <a:latin typeface="Arial" charset="0"/>
              </a:rPr>
              <a:t> Kiadók és kereskedők oldalai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hu-HU">
                <a:latin typeface="Arial" charset="0"/>
              </a:rPr>
              <a:t> Képzőhelyek és alkotótáborok ismertetői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hu-HU">
                <a:latin typeface="Arial" charset="0"/>
              </a:rPr>
              <a:t> Művészek és csoportok honlapjai, blogjai és közösségi felületei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hu-HU">
                <a:latin typeface="Arial" charset="0"/>
              </a:rPr>
              <a:t> Események weboldalai vagy közvetítései/felvételei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hu-HU">
                <a:latin typeface="Arial" charset="0"/>
              </a:rPr>
              <a:t> Elektronikus könyvek, magazinok és folyóiratok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hu-HU">
                <a:latin typeface="Arial" charset="0"/>
              </a:rPr>
              <a:t> Művészettörténeti ismeretterjesztő- és tananyagok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hu-HU">
                <a:latin typeface="Arial" charset="0"/>
              </a:rPr>
              <a:t> Művész- és mű-adatbázisok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hu-HU">
                <a:latin typeface="Arial" charset="0"/>
              </a:rPr>
              <a:t> Virtuális kiállítások, portfóliók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hu-HU">
                <a:latin typeface="Arial" charset="0"/>
              </a:rPr>
              <a:t> </a:t>
            </a:r>
            <a:r>
              <a:rPr lang="en-US">
                <a:latin typeface="Arial" charset="0"/>
              </a:rPr>
              <a:t>Internetes</a:t>
            </a:r>
            <a:r>
              <a:rPr lang="hu-HU">
                <a:latin typeface="Arial" charset="0"/>
              </a:rPr>
              <a:t> műalkotások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hu-HU">
                <a:latin typeface="Arial" charset="0"/>
              </a:rPr>
              <a:t> ...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1979613" y="4295775"/>
            <a:ext cx="7058025" cy="2466975"/>
          </a:xfrm>
          <a:prstGeom prst="rect">
            <a:avLst/>
          </a:prstGeom>
          <a:solidFill>
            <a:srgbClr val="DDDDDD"/>
          </a:solidFill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700">
                <a:solidFill>
                  <a:schemeClr val="tx2"/>
                </a:solidFill>
                <a:latin typeface="Arial" charset="0"/>
              </a:rPr>
              <a:t>Internetes művészet (net art):</a:t>
            </a:r>
          </a:p>
          <a:p>
            <a:pPr>
              <a:spcBef>
                <a:spcPct val="50000"/>
              </a:spcBef>
            </a:pPr>
            <a:r>
              <a:rPr lang="hu-HU" sz="1600">
                <a:latin typeface="Arial" charset="0"/>
              </a:rPr>
              <a:t>Német Szilvi</a:t>
            </a:r>
            <a:r>
              <a:rPr lang="hu-HU" sz="1600">
                <a:solidFill>
                  <a:schemeClr val="tx2"/>
                </a:solidFill>
                <a:latin typeface="Arial" charset="0"/>
              </a:rPr>
              <a:t>: </a:t>
            </a:r>
            <a:r>
              <a:rPr lang="hu-HU" sz="1600">
                <a:solidFill>
                  <a:schemeClr val="tx2"/>
                </a:solidFill>
                <a:latin typeface="Arial" charset="0"/>
                <a:hlinkClick r:id="rId2"/>
              </a:rPr>
              <a:t>OK Computer. A nagy poszt-internet art összefoglaló</a:t>
            </a:r>
            <a:r>
              <a:rPr lang="hu-HU" sz="1600">
                <a:solidFill>
                  <a:schemeClr val="tx2"/>
                </a:solidFill>
                <a:latin typeface="Arial" charset="0"/>
              </a:rPr>
              <a:t/>
            </a:r>
            <a:br>
              <a:rPr lang="hu-HU" sz="1600">
                <a:solidFill>
                  <a:schemeClr val="tx2"/>
                </a:solidFill>
                <a:latin typeface="Arial" charset="0"/>
              </a:rPr>
            </a:br>
            <a:r>
              <a:rPr lang="hu-HU" sz="1600">
                <a:latin typeface="Arial" charset="0"/>
              </a:rPr>
              <a:t>Gerencsér Péter</a:t>
            </a:r>
            <a:r>
              <a:rPr lang="hu-HU" sz="1600">
                <a:solidFill>
                  <a:schemeClr val="tx2"/>
                </a:solidFill>
                <a:latin typeface="Arial" charset="0"/>
              </a:rPr>
              <a:t>: </a:t>
            </a:r>
            <a:r>
              <a:rPr lang="hu-HU" sz="1600">
                <a:solidFill>
                  <a:schemeClr val="tx2"/>
                </a:solidFill>
                <a:latin typeface="Arial" charset="0"/>
                <a:hlinkClick r:id="rId3"/>
              </a:rPr>
              <a:t>A net art az net art az net art</a:t>
            </a:r>
            <a:r>
              <a:rPr lang="hu-HU" sz="1600">
                <a:solidFill>
                  <a:schemeClr val="tx2"/>
                </a:solidFill>
                <a:latin typeface="Arial" charset="0"/>
              </a:rPr>
              <a:t/>
            </a:r>
            <a:br>
              <a:rPr lang="hu-HU" sz="1600">
                <a:solidFill>
                  <a:schemeClr val="tx2"/>
                </a:solidFill>
                <a:latin typeface="Arial" charset="0"/>
              </a:rPr>
            </a:br>
            <a:r>
              <a:rPr lang="hu-HU" sz="1600">
                <a:latin typeface="Arial" charset="0"/>
              </a:rPr>
              <a:t>Gerencsér Péter</a:t>
            </a:r>
            <a:r>
              <a:rPr lang="hu-HU" sz="1600">
                <a:solidFill>
                  <a:schemeClr val="tx2"/>
                </a:solidFill>
                <a:latin typeface="Arial" charset="0"/>
              </a:rPr>
              <a:t>: </a:t>
            </a:r>
            <a:r>
              <a:rPr lang="en-US" sz="1600">
                <a:solidFill>
                  <a:schemeClr val="tx2"/>
                </a:solidFill>
                <a:latin typeface="Arial" charset="0"/>
                <a:hlinkClick r:id="rId4"/>
              </a:rPr>
              <a:t>A web 2.0 mint a net art neoavantgárdja</a:t>
            </a:r>
            <a:r>
              <a:rPr lang="hu-HU" sz="1600">
                <a:solidFill>
                  <a:schemeClr val="tx2"/>
                </a:solidFill>
                <a:latin typeface="Arial" charset="0"/>
              </a:rPr>
              <a:t/>
            </a:r>
            <a:br>
              <a:rPr lang="hu-HU" sz="1600">
                <a:solidFill>
                  <a:schemeClr val="tx2"/>
                </a:solidFill>
                <a:latin typeface="Arial" charset="0"/>
              </a:rPr>
            </a:br>
            <a:r>
              <a:rPr lang="hu-HU" sz="1600">
                <a:latin typeface="Arial" charset="0"/>
              </a:rPr>
              <a:t>Wikipedia</a:t>
            </a:r>
            <a:r>
              <a:rPr lang="hu-HU" sz="1600">
                <a:solidFill>
                  <a:schemeClr val="tx2"/>
                </a:solidFill>
                <a:latin typeface="Arial" charset="0"/>
              </a:rPr>
              <a:t>: </a:t>
            </a:r>
            <a:r>
              <a:rPr lang="hu-HU" sz="1600">
                <a:solidFill>
                  <a:schemeClr val="tx2"/>
                </a:solidFill>
                <a:latin typeface="Arial" charset="0"/>
                <a:hlinkClick r:id="rId5"/>
              </a:rPr>
              <a:t>Postinternet</a:t>
            </a:r>
            <a:r>
              <a:rPr lang="hu-HU" sz="1600">
                <a:solidFill>
                  <a:schemeClr val="tx2"/>
                </a:solidFill>
                <a:latin typeface="Arial" charset="0"/>
              </a:rPr>
              <a:t/>
            </a:r>
            <a:br>
              <a:rPr lang="hu-HU" sz="1600">
                <a:solidFill>
                  <a:schemeClr val="tx2"/>
                </a:solidFill>
                <a:latin typeface="Arial" charset="0"/>
              </a:rPr>
            </a:br>
            <a:r>
              <a:rPr lang="hu-HU" sz="1600">
                <a:solidFill>
                  <a:schemeClr val="tx2"/>
                </a:solidFill>
                <a:latin typeface="Arial" charset="0"/>
              </a:rPr>
              <a:t>R</a:t>
            </a:r>
            <a:r>
              <a:rPr lang="hu-HU" sz="1600">
                <a:latin typeface="Arial" charset="0"/>
              </a:rPr>
              <a:t>hizome: </a:t>
            </a:r>
            <a:r>
              <a:rPr lang="hu-HU" sz="1600">
                <a:latin typeface="Arial" charset="0"/>
                <a:hlinkClick r:id="rId6"/>
              </a:rPr>
              <a:t>Net Art Anthology</a:t>
            </a:r>
            <a:r>
              <a:rPr lang="hu-HU" sz="1600">
                <a:latin typeface="Arial" charset="0"/>
              </a:rPr>
              <a:t/>
            </a:r>
            <a:br>
              <a:rPr lang="hu-HU" sz="1600">
                <a:latin typeface="Arial" charset="0"/>
              </a:rPr>
            </a:br>
            <a:r>
              <a:rPr lang="en-US" sz="1600">
                <a:latin typeface="Arial" charset="0"/>
              </a:rPr>
              <a:t>Nathalie Bachand</a:t>
            </a:r>
            <a:r>
              <a:rPr lang="hu-HU" sz="1600">
                <a:latin typeface="Arial" charset="0"/>
              </a:rPr>
              <a:t>: </a:t>
            </a:r>
            <a:r>
              <a:rPr lang="en-US" sz="1600">
                <a:hlinkClick r:id="rId7"/>
              </a:rPr>
              <a:t>The Dead Web - La Fin</a:t>
            </a:r>
            <a:r>
              <a:rPr lang="hu-HU" sz="1600">
                <a:latin typeface="Arial" charset="0"/>
              </a:rPr>
              <a:t/>
            </a:r>
            <a:br>
              <a:rPr lang="hu-HU" sz="1600">
                <a:latin typeface="Arial" charset="0"/>
              </a:rPr>
            </a:br>
            <a:r>
              <a:rPr lang="hu-HU" sz="1600">
                <a:latin typeface="Arial" charset="0"/>
              </a:rPr>
              <a:t>Gretchen Andrew: </a:t>
            </a:r>
            <a:r>
              <a:rPr lang="hu-HU" sz="1600">
                <a:latin typeface="Arial" charset="0"/>
                <a:hlinkClick r:id="rId8"/>
              </a:rPr>
              <a:t>Search Engine Art</a:t>
            </a:r>
            <a:r>
              <a:rPr lang="hu-HU" sz="1600">
                <a:latin typeface="Arial" charset="0"/>
              </a:rPr>
              <a:t/>
            </a:r>
            <a:br>
              <a:rPr lang="hu-HU" sz="1600">
                <a:latin typeface="Arial" charset="0"/>
              </a:rPr>
            </a:br>
            <a:r>
              <a:rPr lang="hu-HU" sz="1600">
                <a:latin typeface="Arial" charset="0"/>
              </a:rPr>
              <a:t>Constant Dullaart: </a:t>
            </a:r>
            <a:r>
              <a:rPr lang="hu-HU" sz="1600">
                <a:latin typeface="Arial" charset="0"/>
                <a:hlinkClick r:id="rId9"/>
              </a:rPr>
              <a:t>The Revolving Internet</a:t>
            </a:r>
            <a:r>
              <a:rPr lang="hu-HU" sz="1600">
                <a:latin typeface="Arial" charset="0"/>
              </a:rPr>
              <a:t>  (Google: </a:t>
            </a:r>
            <a:r>
              <a:rPr lang="hu-HU" sz="1600">
                <a:latin typeface="Arial" charset="0"/>
                <a:hlinkClick r:id="rId10"/>
              </a:rPr>
              <a:t>do a barrel roll</a:t>
            </a:r>
            <a:r>
              <a:rPr lang="hu-HU" sz="1600">
                <a:latin typeface="Arial" charset="0"/>
              </a:rPr>
              <a:t>)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4"/>
          <p:cNvSpPr txBox="1">
            <a:spLocks noChangeArrowheads="1"/>
          </p:cNvSpPr>
          <p:nvPr/>
        </p:nvSpPr>
        <p:spPr bwMode="auto">
          <a:xfrm>
            <a:off x="107950" y="115888"/>
            <a:ext cx="6480175" cy="396875"/>
          </a:xfrm>
          <a:prstGeom prst="rect">
            <a:avLst/>
          </a:prstGeom>
          <a:solidFill>
            <a:srgbClr val="336699">
              <a:alpha val="1490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>
                <a:solidFill>
                  <a:schemeClr val="tx2"/>
                </a:solidFill>
                <a:latin typeface="Arial" charset="0"/>
              </a:rPr>
              <a:t>A </a:t>
            </a:r>
            <a:r>
              <a:rPr lang="en-US" sz="2000">
                <a:solidFill>
                  <a:schemeClr val="tx2"/>
                </a:solidFill>
                <a:latin typeface="Arial" charset="0"/>
              </a:rPr>
              <a:t>New York Art Resources Consortium</a:t>
            </a:r>
            <a:r>
              <a:rPr lang="hu-HU" sz="2000">
                <a:solidFill>
                  <a:schemeClr val="tx2"/>
                </a:solidFill>
                <a:latin typeface="Arial" charset="0"/>
              </a:rPr>
              <a:t> webarchívuma</a:t>
            </a:r>
            <a:r>
              <a:rPr lang="en-US" sz="2000">
                <a:solidFill>
                  <a:schemeClr val="tx2"/>
                </a:solidFill>
                <a:latin typeface="Arial" charset="0"/>
              </a:rPr>
              <a:t> </a:t>
            </a:r>
            <a:endParaRPr lang="hu-HU" sz="200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903288"/>
            <a:ext cx="8270875" cy="56213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620713"/>
            <a:ext cx="7053263" cy="5641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981075"/>
            <a:ext cx="7053262" cy="5641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8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2988" y="765175"/>
            <a:ext cx="7053262" cy="5641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3851275" y="6092825"/>
            <a:ext cx="5148263" cy="679450"/>
          </a:xfrm>
          <a:prstGeom prst="rect">
            <a:avLst/>
          </a:prstGeom>
          <a:solidFill>
            <a:srgbClr val="DDDDDD"/>
          </a:solidFill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chemeClr val="tx2"/>
                </a:solidFill>
                <a:latin typeface="Arial" charset="0"/>
                <a:hlinkClick r:id="rId6"/>
              </a:rPr>
              <a:t>Homepage of the NYARC's Web Archive</a:t>
            </a:r>
            <a:r>
              <a:rPr lang="hu-HU">
                <a:solidFill>
                  <a:schemeClr val="tx2"/>
                </a:solidFill>
                <a:latin typeface="Arial" charset="0"/>
              </a:rPr>
              <a:t/>
            </a:r>
            <a:br>
              <a:rPr lang="hu-HU">
                <a:solidFill>
                  <a:schemeClr val="tx2"/>
                </a:solidFill>
                <a:latin typeface="Arial" charset="0"/>
              </a:rPr>
            </a:br>
            <a:r>
              <a:rPr lang="en-US">
                <a:solidFill>
                  <a:schemeClr val="tx2"/>
                </a:solidFill>
                <a:latin typeface="Arial" charset="0"/>
                <a:hlinkClick r:id="rId7"/>
              </a:rPr>
              <a:t>Archive-It</a:t>
            </a:r>
            <a:r>
              <a:rPr lang="hu-HU">
                <a:solidFill>
                  <a:schemeClr val="tx2"/>
                </a:solidFill>
                <a:latin typeface="Arial" charset="0"/>
                <a:hlinkClick r:id="rId7"/>
              </a:rPr>
              <a:t>:</a:t>
            </a:r>
            <a:r>
              <a:rPr lang="en-US">
                <a:solidFill>
                  <a:schemeClr val="tx2"/>
                </a:solidFill>
                <a:latin typeface="Arial" charset="0"/>
                <a:hlinkClick r:id="rId7"/>
              </a:rPr>
              <a:t> New York Art Resources Consortium</a:t>
            </a:r>
            <a:endParaRPr lang="hu-HU">
              <a:solidFill>
                <a:schemeClr val="tx2"/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4"/>
          <p:cNvSpPr txBox="1">
            <a:spLocks noChangeArrowheads="1"/>
          </p:cNvSpPr>
          <p:nvPr/>
        </p:nvSpPr>
        <p:spPr bwMode="auto">
          <a:xfrm>
            <a:off x="107950" y="115888"/>
            <a:ext cx="4608513" cy="396875"/>
          </a:xfrm>
          <a:prstGeom prst="rect">
            <a:avLst/>
          </a:prstGeom>
          <a:solidFill>
            <a:srgbClr val="336699">
              <a:alpha val="1490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>
                <a:solidFill>
                  <a:schemeClr val="tx2"/>
                </a:solidFill>
                <a:latin typeface="Arial" charset="0"/>
              </a:rPr>
              <a:t>Az OSZK és a digitális megőrzés</a:t>
            </a:r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765175"/>
            <a:ext cx="7018337" cy="56149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3"/>
          <a:srcRect b="23755"/>
          <a:stretch>
            <a:fillRect/>
          </a:stretch>
        </p:blipFill>
        <p:spPr bwMode="auto">
          <a:xfrm>
            <a:off x="900113" y="1760538"/>
            <a:ext cx="7810500" cy="47640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4"/>
          <a:srcRect b="12987"/>
          <a:stretch>
            <a:fillRect/>
          </a:stretch>
        </p:blipFill>
        <p:spPr bwMode="auto">
          <a:xfrm>
            <a:off x="1476375" y="765175"/>
            <a:ext cx="7594600" cy="5286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461" name="Text Box 8"/>
          <p:cNvSpPr txBox="1">
            <a:spLocks noChangeArrowheads="1"/>
          </p:cNvSpPr>
          <p:nvPr/>
        </p:nvSpPr>
        <p:spPr bwMode="auto">
          <a:xfrm>
            <a:off x="3159125" y="6092825"/>
            <a:ext cx="5876925" cy="679450"/>
          </a:xfrm>
          <a:prstGeom prst="rect">
            <a:avLst/>
          </a:prstGeom>
          <a:solidFill>
            <a:srgbClr val="DDDDDD"/>
          </a:solidFill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chemeClr val="tx2"/>
                </a:solidFill>
                <a:latin typeface="Arial" charset="0"/>
              </a:rPr>
              <a:t>Magyar Elektronikus Könyvtár (1994, OSZK-ban:1999)</a:t>
            </a:r>
            <a:br>
              <a:rPr lang="hu-HU">
                <a:solidFill>
                  <a:schemeClr val="tx2"/>
                </a:solidFill>
                <a:latin typeface="Arial" charset="0"/>
              </a:rPr>
            </a:br>
            <a:r>
              <a:rPr lang="hu-HU" u="sng">
                <a:latin typeface="Arial" charset="0"/>
                <a:hlinkClick r:id="rId5"/>
              </a:rPr>
              <a:t>http://mek.oszk.hu/</a:t>
            </a:r>
            <a:r>
              <a:rPr lang="hu-HU" u="sng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4608513" cy="396875"/>
          </a:xfrm>
          <a:prstGeom prst="rect">
            <a:avLst/>
          </a:prstGeom>
          <a:solidFill>
            <a:srgbClr val="336699">
              <a:alpha val="1490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>
                <a:solidFill>
                  <a:schemeClr val="tx2"/>
                </a:solidFill>
                <a:latin typeface="Arial" charset="0"/>
              </a:rPr>
              <a:t>Az OSZK és a digitális megőrzés</a:t>
            </a:r>
          </a:p>
        </p:txBody>
      </p:sp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692150"/>
            <a:ext cx="7018337" cy="56149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981075"/>
            <a:ext cx="6596063" cy="56737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113" y="1341438"/>
            <a:ext cx="7277100" cy="45259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10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76375" y="1628775"/>
            <a:ext cx="7467600" cy="43656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11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11413" y="765175"/>
            <a:ext cx="6551612" cy="50752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7" name="Text Box 6"/>
          <p:cNvSpPr txBox="1">
            <a:spLocks noChangeArrowheads="1"/>
          </p:cNvSpPr>
          <p:nvPr/>
        </p:nvSpPr>
        <p:spPr bwMode="auto">
          <a:xfrm>
            <a:off x="3276600" y="6078538"/>
            <a:ext cx="5688013" cy="679450"/>
          </a:xfrm>
          <a:prstGeom prst="rect">
            <a:avLst/>
          </a:prstGeom>
          <a:solidFill>
            <a:srgbClr val="DDDDDD"/>
          </a:solidFill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chemeClr val="tx2"/>
                </a:solidFill>
                <a:latin typeface="Arial" charset="0"/>
              </a:rPr>
              <a:t>Elektronikus Periodika Archívum és Adatbázis (2004)</a:t>
            </a:r>
            <a:br>
              <a:rPr lang="hu-HU">
                <a:solidFill>
                  <a:schemeClr val="tx2"/>
                </a:solidFill>
                <a:latin typeface="Arial" charset="0"/>
              </a:rPr>
            </a:br>
            <a:r>
              <a:rPr lang="hu-HU" u="sng">
                <a:latin typeface="Arial" charset="0"/>
                <a:hlinkClick r:id="rId7"/>
              </a:rPr>
              <a:t>http://epa.oszk.hu/</a:t>
            </a:r>
            <a:r>
              <a:rPr lang="hu-HU" u="sng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4608513" cy="396875"/>
          </a:xfrm>
          <a:prstGeom prst="rect">
            <a:avLst/>
          </a:prstGeom>
          <a:solidFill>
            <a:srgbClr val="336699">
              <a:alpha val="1490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>
                <a:solidFill>
                  <a:schemeClr val="tx2"/>
                </a:solidFill>
                <a:latin typeface="Arial" charset="0"/>
              </a:rPr>
              <a:t>Az OSZK és a digitális megőrzés</a:t>
            </a:r>
          </a:p>
        </p:txBody>
      </p:sp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050" y="692150"/>
            <a:ext cx="7018338" cy="56165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234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3" y="836613"/>
            <a:ext cx="6592887" cy="57816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235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9250" y="936625"/>
            <a:ext cx="6405563" cy="57324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236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8038" y="692150"/>
            <a:ext cx="5568950" cy="57610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5508625" y="6092825"/>
            <a:ext cx="3527425" cy="679450"/>
          </a:xfrm>
          <a:prstGeom prst="rect">
            <a:avLst/>
          </a:prstGeom>
          <a:solidFill>
            <a:srgbClr val="DDDDDD"/>
          </a:solidFill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chemeClr val="tx2"/>
                </a:solidFill>
                <a:latin typeface="Arial" charset="0"/>
              </a:rPr>
              <a:t>Digitális Képarchívum (2007)</a:t>
            </a:r>
            <a:br>
              <a:rPr lang="hu-HU">
                <a:solidFill>
                  <a:schemeClr val="tx2"/>
                </a:solidFill>
                <a:latin typeface="Arial" charset="0"/>
              </a:rPr>
            </a:br>
            <a:r>
              <a:rPr lang="hu-HU" u="sng">
                <a:latin typeface="Arial" charset="0"/>
                <a:hlinkClick r:id="rId6"/>
              </a:rPr>
              <a:t>http://dka.oszk.hu/</a:t>
            </a:r>
            <a:r>
              <a:rPr lang="hu-HU" u="sng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4608513" cy="396875"/>
          </a:xfrm>
          <a:prstGeom prst="rect">
            <a:avLst/>
          </a:prstGeom>
          <a:solidFill>
            <a:srgbClr val="336699">
              <a:alpha val="1490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>
                <a:solidFill>
                  <a:schemeClr val="tx2"/>
                </a:solidFill>
                <a:latin typeface="Arial" charset="0"/>
              </a:rPr>
              <a:t>Az OSZK és a digitális megőrzés</a:t>
            </a:r>
          </a:p>
        </p:txBody>
      </p:sp>
      <p:pic>
        <p:nvPicPr>
          <p:cNvPr id="5325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836613"/>
            <a:ext cx="7021512" cy="56165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052513"/>
            <a:ext cx="5956300" cy="56562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0" y="1052513"/>
            <a:ext cx="6769100" cy="55848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9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63713" y="981075"/>
            <a:ext cx="7058025" cy="49514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4859338" y="6092825"/>
            <a:ext cx="4176712" cy="679450"/>
          </a:xfrm>
          <a:prstGeom prst="rect">
            <a:avLst/>
          </a:prstGeom>
          <a:solidFill>
            <a:srgbClr val="DDDDDD"/>
          </a:solidFill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chemeClr val="tx2"/>
                </a:solidFill>
                <a:latin typeface="Arial" charset="0"/>
              </a:rPr>
              <a:t>MEK virtuális kiállítások</a:t>
            </a:r>
            <a:br>
              <a:rPr lang="hu-HU">
                <a:solidFill>
                  <a:schemeClr val="tx2"/>
                </a:solidFill>
                <a:latin typeface="Arial" charset="0"/>
              </a:rPr>
            </a:br>
            <a:r>
              <a:rPr lang="hu-HU" u="sng">
                <a:latin typeface="Arial" charset="0"/>
                <a:hlinkClick r:id="rId6"/>
              </a:rPr>
              <a:t>http://mek.oszk.hu/html/kiallitas.html</a:t>
            </a:r>
            <a:r>
              <a:rPr lang="hu-HU" u="sng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zínátmenet">
  <a:themeElements>
    <a:clrScheme name="Színátmenet 9">
      <a:dk1>
        <a:srgbClr val="000000"/>
      </a:dk1>
      <a:lt1>
        <a:srgbClr val="FFFFFF"/>
      </a:lt1>
      <a:dk2>
        <a:srgbClr val="0000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0000CC"/>
      </a:hlink>
      <a:folHlink>
        <a:srgbClr val="3333CC"/>
      </a:folHlink>
    </a:clrScheme>
    <a:fontScheme name="Színátmenet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zínátmenet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ínátmenet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ínátmenet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ínátmenet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ínátmenet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ínátmenet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ínátmenet 7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0000FF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ínátmenet 8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0000CC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ínátmenet 9">
        <a:dk1>
          <a:srgbClr val="000000"/>
        </a:dk1>
        <a:lt1>
          <a:srgbClr val="FFFFFF"/>
        </a:lt1>
        <a:dk2>
          <a:srgbClr val="0000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0000CC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370</TotalTime>
  <Words>327</Words>
  <Application>Microsoft Office PowerPoint</Application>
  <PresentationFormat>Diavetítés a képernyőre (4:3 oldalarány)</PresentationFormat>
  <Paragraphs>52</Paragraphs>
  <Slides>22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Tervezősablon</vt:lpstr>
      </vt:variant>
      <vt:variant>
        <vt:i4>2</vt:i4>
      </vt:variant>
      <vt:variant>
        <vt:lpstr>Diacímek</vt:lpstr>
      </vt:variant>
      <vt:variant>
        <vt:i4>22</vt:i4>
      </vt:variant>
    </vt:vector>
  </HeadingPairs>
  <TitlesOfParts>
    <vt:vector size="27" baseType="lpstr">
      <vt:lpstr>Tahoma</vt:lpstr>
      <vt:lpstr>Arial</vt:lpstr>
      <vt:lpstr>Wingdings</vt:lpstr>
      <vt:lpstr>Színátmenet</vt:lpstr>
      <vt:lpstr>Színátmenet</vt:lpstr>
      <vt:lpstr>A digitálisan születő magyar kultúra megőrzése webarchiválással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</vt:vector>
  </TitlesOfParts>
  <Company>OSZK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digitálisan születő magyar kultúra megőrzése webarchiválással</dc:title>
  <dc:creator>Drótos László</dc:creator>
  <cp:lastModifiedBy>DL</cp:lastModifiedBy>
  <cp:revision>66</cp:revision>
  <dcterms:created xsi:type="dcterms:W3CDTF">2019-05-18T16:02:35Z</dcterms:created>
  <dcterms:modified xsi:type="dcterms:W3CDTF">2019-05-24T18:08:46Z</dcterms:modified>
</cp:coreProperties>
</file>