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Címdia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Cím és függőleges szöveg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833018" y="-1623217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Függőleges cím és szöveg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285037" y="1828801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Cím és tartalo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Címdia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zakaszfejlé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2 tartalomrész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Összehasonlítá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Csak cím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Üre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Tartalomrész képaláírással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Cím és tartal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Kép képaláírással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8" name="Shape 138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Cím és függőleges szöveg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Függőleges cím és szöveg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Üre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zakaszfejléc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4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2 tartalomrész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09600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97600" y="1600200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Összehasonlítá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40316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40317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40317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7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7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Csak cí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Tartalomrész képaláírással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40317" y="457200"/>
            <a:ext cx="393276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71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Kép képaláírással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40317" y="457200"/>
            <a:ext cx="393276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71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09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165600" y="6245225"/>
            <a:ext cx="3860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7376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ebarchive.org.uk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netarkivet.dk/wp-content/uploads/2015/10/Politik_for_indsamling_af_materiale_til_Netarkivet.pdf" TargetMode="External"/><Relationship Id="rId4" Type="http://schemas.openxmlformats.org/officeDocument/2006/relationships/hyperlink" Target="http://netarkivet.dk/wp-content/uploads/2015/10/Politik_for_indsamling_af_materiale_til_Netarkivet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veebiarhiiv.digar.ee/" TargetMode="External"/><Relationship Id="rId4" Type="http://schemas.openxmlformats.org/officeDocument/2006/relationships/hyperlink" Target="https://www.riigiteataja.ee/en/eli/514092016001/consolid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webarchiv.cz/" TargetMode="External"/><Relationship Id="rId4" Type="http://schemas.openxmlformats.org/officeDocument/2006/relationships/hyperlink" Target="https://www.slideshare.net/webarchivCZ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webdepozit.sk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netpreserve.org/" TargetMode="External"/><Relationship Id="rId4" Type="http://schemas.openxmlformats.org/officeDocument/2006/relationships/hyperlink" Target="http://crawler.archive.org/" TargetMode="External"/><Relationship Id="rId10" Type="http://schemas.openxmlformats.org/officeDocument/2006/relationships/hyperlink" Target="https://en.wikipedia.org/wiki/Web_ARChive" TargetMode="External"/><Relationship Id="rId9" Type="http://schemas.openxmlformats.org/officeDocument/2006/relationships/hyperlink" Target="http://coptr.digipres.org/NetarchiveSuite" TargetMode="External"/><Relationship Id="rId5" Type="http://schemas.openxmlformats.org/officeDocument/2006/relationships/hyperlink" Target="https://github.com/iipc/openwayback" TargetMode="External"/><Relationship Id="rId6" Type="http://schemas.openxmlformats.org/officeDocument/2006/relationships/hyperlink" Target="http://archive-access.sourceforge.net/projects/nutchwax/" TargetMode="External"/><Relationship Id="rId7" Type="http://schemas.openxmlformats.org/officeDocument/2006/relationships/hyperlink" Target="http://dia-nz.github.io/webcurator/" TargetMode="External"/><Relationship Id="rId8" Type="http://schemas.openxmlformats.org/officeDocument/2006/relationships/hyperlink" Target="http://coptr.digipres.org/NetarchiveSuit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mek.oszk.hu/html/irattar/eloadas/2006/mia.ht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mekosztaly.oszk.hu/mia/doc/webarchivum_gyujtokor_tervezet.pdf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mekosztaly.oszk.hu/mia/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hyperlink" Target="http://mekosztaly.oszk.hu/mia/MIA_wiki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hyperlink" Target="http://mekosztaly.oszk.hu/cgi-bin/mailman/listinfo/mia-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hyperlink" Target="http://zoobudapest.co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netpreserve.org/" TargetMode="External"/><Relationship Id="rId4" Type="http://schemas.openxmlformats.org/officeDocument/2006/relationships/hyperlink" Target="http://web.archive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pandora.nla.gov.au/selectionguidelines.html" TargetMode="External"/><Relationship Id="rId4" Type="http://schemas.openxmlformats.org/officeDocument/2006/relationships/hyperlink" Target="http://pandora.nla.gov.au/selectionguidelines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802825" y="0"/>
            <a:ext cx="9769500" cy="21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0" lang="hu" sz="3200" u="none" cap="none" strike="noStrike">
                <a:solidFill>
                  <a:schemeClr val="dk2"/>
                </a:solidFill>
              </a:rPr>
              <a:t>Drótos László - Németh Márton</a:t>
            </a:r>
            <a:br>
              <a:rPr i="0" lang="hu" sz="3200" u="none" cap="none" strike="noStrike">
                <a:solidFill>
                  <a:schemeClr val="dk2"/>
                </a:solidFill>
              </a:rPr>
            </a:br>
            <a:r>
              <a:rPr i="0" lang="hu" sz="2200" u="none" cap="none" strike="noStrike">
                <a:solidFill>
                  <a:schemeClr val="dk2"/>
                </a:solidFill>
              </a:rPr>
              <a:t>OSZK E-könyvtári Szolgáltatások Osztály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1" lang="hu" sz="4200"/>
              <a:t>Weba</a:t>
            </a:r>
            <a:r>
              <a:rPr b="1" i="0" lang="hu" sz="4200" u="none" cap="none" strike="noStrike">
                <a:solidFill>
                  <a:schemeClr val="dk2"/>
                </a:solidFill>
              </a:rPr>
              <a:t>rchiválás</a:t>
            </a:r>
            <a:br>
              <a:rPr b="1" i="0" lang="hu" sz="4400" u="none" cap="none" strike="noStrike">
                <a:solidFill>
                  <a:schemeClr val="dk2"/>
                </a:solidFill>
              </a:rPr>
            </a:br>
            <a:r>
              <a:rPr b="1" i="0" lang="hu" sz="3000" u="none" cap="none" strike="noStrike">
                <a:solidFill>
                  <a:schemeClr val="dk2"/>
                </a:solidFill>
              </a:rPr>
              <a:t>Külföldi példák és az OSZK tervei</a:t>
            </a:r>
          </a:p>
        </p:txBody>
      </p:sp>
      <p:sp>
        <p:nvSpPr>
          <p:cNvPr id="160" name="Shape 160"/>
          <p:cNvSpPr txBox="1"/>
          <p:nvPr>
            <p:ph idx="1" type="subTitle"/>
          </p:nvPr>
        </p:nvSpPr>
        <p:spPr>
          <a:xfrm>
            <a:off x="285000" y="6291025"/>
            <a:ext cx="112419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hu"/>
              <a:t>Tájékoztató</a:t>
            </a:r>
            <a:r>
              <a:rPr b="0" i="0" lang="hu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hu"/>
              <a:t> </a:t>
            </a:r>
            <a:r>
              <a:rPr b="0" i="0" lang="hu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webarchiválás iránt érdeklődő munkatársa</a:t>
            </a:r>
            <a:r>
              <a:rPr lang="hu"/>
              <a:t>k</a:t>
            </a:r>
            <a:r>
              <a:rPr b="0" i="0" lang="hu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részére</a:t>
            </a:r>
          </a:p>
        </p:txBody>
      </p:sp>
      <p:pic>
        <p:nvPicPr>
          <p:cNvPr descr="3D_wall"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3415" y="2121601"/>
            <a:ext cx="6888300" cy="40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6971" y="6291029"/>
            <a:ext cx="1223881" cy="4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838200" y="159275"/>
            <a:ext cx="10515600" cy="10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Nagy-Britannia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838200" y="1036500"/>
            <a:ext cx="10515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320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2004 - A British Library irányításával szerveződő konzorcium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Honlap: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http://webarchive.org.uk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2013-tól a teljes .uk webtér aratása (félévente)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k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ötelespéldány szabályozás része a webarchiválás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Szelektív aratások, eseményekhez kötődő archiválás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g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yűjtőkör intézményenként kerül megállapításra egységes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szempontrendszer szerint: a brit élet minél teljesebb körű bemutatása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Dedikált zárt hálózaton keresztüli  hozzáférés (szűkített nyilvános minta)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Technikai ajánlások honlapüzemeltetők részére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r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obots.txt elfogadása, és a 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jelszóval védett tartalmat s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aratj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ák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Felhasználói javaslatok begyűjtésre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 gyűjtenek audio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- és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videoanyagokat (külön archívum v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an rá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41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9041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838200" y="-3834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u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 Web Archive kezdőlap</a:t>
            </a:r>
            <a:r>
              <a:rPr lang="hu">
                <a:latin typeface="Arial"/>
                <a:ea typeface="Arial"/>
                <a:cs typeface="Arial"/>
                <a:sym typeface="Arial"/>
              </a:rPr>
              <a:t>ja</a:t>
            </a:r>
          </a:p>
        </p:txBody>
      </p:sp>
      <p:pic>
        <p:nvPicPr>
          <p:cNvPr id="222" name="Shape 2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4600" y="1092525"/>
            <a:ext cx="8722800" cy="57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838200" y="175125"/>
            <a:ext cx="10515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Dánia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27500" y="1144775"/>
            <a:ext cx="11511300" cy="59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282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két nemzeti könyvtár által vezetett konzorcium (Koppenhága, Aarhus)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w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ebarchiválás kezdete: 2005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Honlap: </a:t>
            </a:r>
            <a:r>
              <a:rPr lang="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http://netarkivet.dk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 és szabályzat: </a:t>
            </a:r>
            <a:r>
              <a:rPr i="0" lang="hu" sz="1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http://netarkivet.dk/wp-content/uploads/2015/10/Politik_for_indsamling_af_materiale_til_Netarkivet.pdf</a:t>
            </a:r>
            <a:r>
              <a:rPr i="0" lang="h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Szigorú kötelespéldány szabályozás: A dán webtérben honlapot üzemeltető kötelessége az arathatóság biztosítása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Dán domain név regisztrátorok: kötelező adatszolgáltatás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Éves, tematikus, eseményekhez kötődő aratások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 legfontosabb honlapot akár naponta aratják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Teljes aratás korlátozás nélkül (robot.txt figyelmen kívül)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Jelszavas tartalomnál üzemeltetői felelősség</a:t>
            </a:r>
          </a:p>
          <a:p>
            <a:pPr indent="-2282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Hozzáférés: dedikált hálózat oktatási, tudományos céllal egyedi engedélyezés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791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791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838200" y="365125"/>
            <a:ext cx="105156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dán webarchívum információs oldala</a:t>
            </a:r>
          </a:p>
        </p:txBody>
      </p:sp>
      <p:pic>
        <p:nvPicPr>
          <p:cNvPr id="234" name="Shape 2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38141" t="0"/>
          <a:stretch/>
        </p:blipFill>
        <p:spPr>
          <a:xfrm>
            <a:off x="2326500" y="1263725"/>
            <a:ext cx="7539000" cy="54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838200" y="206800"/>
            <a:ext cx="105156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Észtország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65025" y="1253325"/>
            <a:ext cx="11416200" cy="5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320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Észt Nemzeti Könyvtár által vezetett konzorcium (egyetemi könyvtárak, jelentős közkönyvtárak, médiaarchívumok)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Honlap: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http://veebiarhiiv.digar.ee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k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ötelespéldány szabályozás része a webarchiválás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Gyűjtőkör a kötelespéldány törvényben rögzítve: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https://www.riigiteataja.ee/en/eli/514092016001/consolide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Teljes, szelektív, eseményekhez kötődő aratási fajták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első teljes aratás a .ee domainről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 MB korlát webhelyenként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n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aratható tartalom beszolgáltatásának költségeit a webhely tulajdonos állja!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munkatárs a nemzeti könyvtárban + szakmai munkacsoport (több intézmény)</a:t>
            </a:r>
          </a:p>
          <a:p>
            <a:pPr indent="-24320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Hozzáférés dedikált hálózaton keresztül + a szerzői jogilag tisztázott anyag nyilvánosan is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041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9041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838200" y="158000"/>
            <a:ext cx="105156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észt webarchívum kezdőlapja</a:t>
            </a:r>
          </a:p>
        </p:txBody>
      </p:sp>
      <p:pic>
        <p:nvPicPr>
          <p:cNvPr id="246" name="Shape 2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089" l="15945" r="14816" t="0"/>
          <a:stretch/>
        </p:blipFill>
        <p:spPr>
          <a:xfrm>
            <a:off x="2248350" y="1140025"/>
            <a:ext cx="7695300" cy="56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838200" y="190950"/>
            <a:ext cx="105156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Csehország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48350" y="1234950"/>
            <a:ext cx="11843700" cy="5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Cseh Nemzeti Könyvtár által vezetett konzorcium (regionális könyvtárak, tudományos könyvtárak)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Honlap: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http://www.webarchiv.cz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 Ismertető: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https://www.slideshare.net/webarchivCZ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Webaratás 2001 óta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Teljes, szelektív, eseményekhez kötődő 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gyűjtés (a teljes aratás a  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 NIIC céggel együttműködésben)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 tartják be a robot.txt korlátozásait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cseh Nemzeti Könyvtár már 5143 partnerrel kötött megállapodást tartalmaik archiválásáról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Dedikált hálózaton keresztüli elérés, mintagyűjtemények nyilvánosak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Nincs benne a kötelespéldány szabályozásban a webarchiválás - súlyos jogi problémák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838200" y="365125"/>
            <a:ext cx="105156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u"/>
              <a:t>A c</a:t>
            </a:r>
            <a:r>
              <a:rPr b="0" i="0" lang="h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seh webarchívum angol </a:t>
            </a:r>
            <a:r>
              <a:rPr lang="hu"/>
              <a:t>nyelvű </a:t>
            </a:r>
            <a:r>
              <a:rPr b="0" i="0" lang="h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oldala</a:t>
            </a:r>
          </a:p>
        </p:txBody>
      </p:sp>
      <p:pic>
        <p:nvPicPr>
          <p:cNvPr id="258" name="Shape 2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8250" y="1124125"/>
            <a:ext cx="8515500" cy="54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838200" y="190950"/>
            <a:ext cx="105156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u">
                <a:latin typeface="Arial"/>
                <a:ea typeface="Arial"/>
                <a:cs typeface="Arial"/>
                <a:sym typeface="Arial"/>
              </a:rPr>
              <a:t>Szlovákia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48300" y="962125"/>
            <a:ext cx="11843700" cy="58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Projekt DIP (DIgitálne Pramene): digitálisan született tartalmak gyűjtése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webarchívum honlapja: </a:t>
            </a:r>
            <a:r>
              <a:rPr lang="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https://www.webdepozit.sk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pozsonyi egyetemi könyvtár (egy 2006-os teszt után) 2015-től építi a nemzeti webarchívumot (a nemzeti könyvtárban nincs meg ehhez a szükséges infrastruktúra)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Tematikus, esemény-alapú és .sk domain szintű aratásokat egyaránt csinálnak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Utóbbit 2016 októberében kezdték, és 2017 februárjában futtatták le a másodikat egy hétig. Ekkor a 352 ezer bejegyzett szlovák domainból 279 ezret learattak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Az archivált verzió többnyire csak a könyvtáron belül nézhető meg, kivéve, ahol engedélyt kaptak a nyilvános szolgáltatásra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Szlovákiai magyar tartalmak is szerepelnek benne!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latin typeface="Arial"/>
                <a:ea typeface="Arial"/>
                <a:cs typeface="Arial"/>
                <a:sym typeface="Arial"/>
              </a:rPr>
              <a:t>A szelektív archiválás keretében az 550 megkeresett intézmény közül 2017 júniusáig 111-gyel kötöttek szerződést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838200" y="365125"/>
            <a:ext cx="105156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u"/>
              <a:t>A szlovák </a:t>
            </a:r>
            <a:r>
              <a:rPr b="0" i="0" lang="hu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webarchívum an</a:t>
            </a:r>
            <a:r>
              <a:rPr lang="hu"/>
              <a:t>gol honlapja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774" y="1276525"/>
            <a:ext cx="8724400" cy="542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Miről lesz szó?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701879" y="1877038"/>
            <a:ext cx="10972799" cy="2887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</a:pPr>
            <a:r>
              <a:rPr lang="hu" sz="3000"/>
              <a:t>Az eltűnt idő nyomában - Miért kell a webet archiválnunk?</a:t>
            </a:r>
          </a:p>
          <a:p>
            <a:pPr indent="-419100" lvl="0" marL="457200" marR="0" rtl="0" algn="l">
              <a:spcBef>
                <a:spcPts val="640"/>
              </a:spcBef>
              <a:spcAft>
                <a:spcPts val="1000"/>
              </a:spcAft>
              <a:buSzPct val="100000"/>
            </a:pPr>
            <a:r>
              <a:rPr lang="hu" sz="3000"/>
              <a:t>W</a:t>
            </a:r>
            <a:r>
              <a:rPr b="0" i="0" lang="h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ebarchiválás</a:t>
            </a:r>
            <a:r>
              <a:rPr lang="hu" sz="3000"/>
              <a:t> külföldi nemzeti könyvtárakban</a:t>
            </a:r>
          </a:p>
          <a:p>
            <a:pPr indent="-419100" lvl="0" marL="457200" marR="0" rtl="0" algn="l">
              <a:spcBef>
                <a:spcPts val="640"/>
              </a:spcBef>
              <a:spcAft>
                <a:spcPts val="1000"/>
              </a:spcAft>
              <a:buSzPct val="100000"/>
            </a:pPr>
            <a:r>
              <a:rPr lang="hu" sz="3000"/>
              <a:t>W</a:t>
            </a:r>
            <a:r>
              <a:rPr lang="hu" sz="3000"/>
              <a:t>ebaratás teszt az</a:t>
            </a:r>
            <a:r>
              <a:rPr b="0" i="0" lang="h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OSZK-</a:t>
            </a:r>
            <a:r>
              <a:rPr lang="hu" sz="3000"/>
              <a:t>ban</a:t>
            </a:r>
            <a:r>
              <a:rPr b="0" i="0" lang="h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19100" lvl="0" marL="457200" marR="0" rtl="0" algn="l">
              <a:spcBef>
                <a:spcPts val="640"/>
              </a:spcBef>
              <a:spcAft>
                <a:spcPts val="1000"/>
              </a:spcAft>
              <a:buSzPct val="100000"/>
            </a:pPr>
            <a:r>
              <a:rPr lang="hu" sz="3000"/>
              <a:t>Hová kellene eljutni és hogyan lehet bekapcsolódni?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Szoftver háttér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838200" y="1825625"/>
            <a:ext cx="109737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Nagy méretű automatizált webarchívumoknál ma már többnyire az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IIPC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(International Internet Preservation Consortium) által támogatott megoldásokat használják </a:t>
            </a: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(pl. egy vagy több összekapcsolt Linux szerveren):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Heritrix 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aratószoftver (crawler, spider, web robot)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OpenWayback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megjelenítő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NutchWAX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kereső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Web Curator Tool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vagy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Netarc</a:t>
            </a:r>
            <a:r>
              <a:rPr lang="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hiveSuite</a:t>
            </a: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keretrendszer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WARC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tárolási formátum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 tartunk itthon?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Magyarországon még nincs komolyabb webarchívum.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2006-ban volt az első javaslat: </a:t>
            </a:r>
            <a:b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Mi a MIA? : Javaslat egy Magyar Internet Archívum létrehozására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2010-es évek első felében az ELTE Tudománytörténet és Tudományfilozófia Tanszékén volt egy webaratási kísérlet: </a:t>
            </a:r>
            <a:b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kb. 400 tudományos és oktatási intézet honlapját, valamint hírportálok anyagát mentették.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NAVA néhány éve az MTVA számára gyűjt online sajtóhíreket </a:t>
            </a:r>
            <a:b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(jelenleg kb. 2 millió rekord).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OSZK és a webarchiválás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OSZK az Országos Könyvtári Rendszer fejlesztése keretében 2017 márciusától 2018 végéig egy kísérleti fázisú webarchiválási projektet indított, azzal a céllal, hogy megalapozza egy leendő, üzemszerűen működő magyar internet archívum feltételeit.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Egyelőre a technológia tesztelése, a külföldi jó példák megismerése, a szükséges elméleti és gyakorlati ismeretek megszerzése folyik.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számítógépes hátteret (szerver+tárhely) a KIFÜ-NIIF biztosítja.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projektbe bekapcsolódott már néhány közgyűjtemény és várjuk más érdeklődők jelentkezését is.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gyűjtőkör rövid megfogalmazása</a:t>
            </a: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elkészült.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631950" y="44450"/>
            <a:ext cx="91824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Ideiglenes </a:t>
            </a:r>
            <a:r>
              <a:rPr lang="hu" sz="3100">
                <a:solidFill>
                  <a:schemeClr val="dk2"/>
                </a:solidFill>
              </a:rPr>
              <a:t>h</a:t>
            </a: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onlap: </a:t>
            </a:r>
            <a:r>
              <a:rPr b="0" i="0" lang="hu" sz="31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http://mekosztaly.oszk.hu/mia/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800" y="839339"/>
            <a:ext cx="7850713" cy="588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2564" t="0"/>
          <a:stretch/>
        </p:blipFill>
        <p:spPr>
          <a:xfrm>
            <a:off x="2265364" y="800100"/>
            <a:ext cx="7718424" cy="5942013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0" name="Shape 300"/>
          <p:cNvSpPr/>
          <p:nvPr/>
        </p:nvSpPr>
        <p:spPr>
          <a:xfrm>
            <a:off x="1631950" y="44450"/>
            <a:ext cx="9324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Wiki: </a:t>
            </a:r>
            <a:r>
              <a:rPr b="0" i="0" lang="hu" sz="31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http://mekosztaly.oszk.hu/mia/MIA_wiki.html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2005" t="0"/>
          <a:stretch/>
        </p:blipFill>
        <p:spPr>
          <a:xfrm>
            <a:off x="2279650" y="730250"/>
            <a:ext cx="7759700" cy="593883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6" name="Shape 306"/>
          <p:cNvSpPr/>
          <p:nvPr/>
        </p:nvSpPr>
        <p:spPr>
          <a:xfrm>
            <a:off x="570025" y="44450"/>
            <a:ext cx="114321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Lista: </a:t>
            </a:r>
            <a:r>
              <a:rPr b="0" i="0" lang="hu" sz="31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http://mekosztaly.oszk.hu/cgi-bin/mailman/listinfo/mia-l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15207" l="0" r="0" t="0"/>
          <a:stretch/>
        </p:blipFill>
        <p:spPr>
          <a:xfrm>
            <a:off x="1631950" y="941387"/>
            <a:ext cx="8893175" cy="5656262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12" name="Shape 312"/>
          <p:cNvSpPr/>
          <p:nvPr/>
        </p:nvSpPr>
        <p:spPr>
          <a:xfrm>
            <a:off x="1631950" y="44451"/>
            <a:ext cx="8999537" cy="620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b="0" i="0" lang="hu" sz="31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Állatkert honlapjának</a:t>
            </a:r>
            <a:r>
              <a:rPr b="0" i="0" lang="hu" sz="3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néhány próbamentése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3090" l="0" r="1338" t="0"/>
          <a:stretch/>
        </p:blipFill>
        <p:spPr>
          <a:xfrm>
            <a:off x="2063750" y="693739"/>
            <a:ext cx="8208962" cy="60483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/>
          <p:nvPr/>
        </p:nvSpPr>
        <p:spPr>
          <a:xfrm>
            <a:off x="1631950" y="44451"/>
            <a:ext cx="8999537" cy="620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hu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Az archivált honlap a Wayback megjelenítőben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Hová kellene eljutni?</a:t>
            </a:r>
          </a:p>
        </p:txBody>
      </p:sp>
      <p:sp>
        <p:nvSpPr>
          <p:cNvPr id="324" name="Shape 324"/>
          <p:cNvSpPr/>
          <p:nvPr/>
        </p:nvSpPr>
        <p:spPr>
          <a:xfrm>
            <a:off x="475024" y="1412875"/>
            <a:ext cx="10782900" cy="54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Legyen egy k</a:t>
            </a: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özgyűjtemények, intézmények és cégek közötti munkamegosztással működő, nagy teljesítményű, fenntartható nemzeti internet archívum, amely képes: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rendszeresen menteni sok ezer fontos magyar webhelyet;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alkalomszerűen menteni egyes hírforrásokat kiemelt eseményekhez kapcsolódva;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évente kétszer egy reprezentatívnak tekinthető mentést csinálni a magyar webtérről;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kötelespéldányként és önkéntesen beadott webes és más internetes tartalmakat befogadni;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mindezeket hosszú távon megőrizni és megtekinthető állapotban tartani;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szolgáltatásokat nyújtani az internetezők, a tartalomgazdák, a tudományos, oktatási, kormányzati és üzleti szféra számára.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Hová kellene eljutni?</a:t>
            </a:r>
          </a:p>
        </p:txBody>
      </p:sp>
      <p:sp>
        <p:nvSpPr>
          <p:cNvPr id="330" name="Shape 330"/>
          <p:cNvSpPr/>
          <p:nvPr/>
        </p:nvSpPr>
        <p:spPr>
          <a:xfrm>
            <a:off x="585849" y="1412875"/>
            <a:ext cx="10592700" cy="4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Legyenek nálunk is a webhelyek és az egyéb</a:t>
            </a:r>
            <a:r>
              <a:rPr lang="hu" sz="2400">
                <a:solidFill>
                  <a:schemeClr val="dk1"/>
                </a:solidFill>
              </a:rPr>
              <a:t> </a:t>
            </a: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források megőrzéséhez értő könyvtárosok, informatikusok és egyéb szakemberek, akik képesek akár magánszemélyek, akár más intézmények, akár a saját könyvtáruk, levéltáruk vagy múzeumuk számára kisebb-nagyobb archívumokat létrehozni.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Legyen egy olyan jogi környezet, amely a magyar közgyűjtemények számára is lehetővé teszi, hogy a nyilvános internetről archiváljanak tartalmakat, valamint azokat – a szerzői és személyiségi jogi korlátozások figyelembevételével – nyilvánosan vagy helyben szolgáltassák.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05850" y="212725"/>
            <a:ext cx="11733000" cy="103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A Nagy Könyv - milliárdos projekt honlapja volt...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300" y="1303450"/>
            <a:ext cx="7375399" cy="55315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572725" y="274650"/>
            <a:ext cx="1139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" sz="4400">
                <a:solidFill>
                  <a:schemeClr val="dk2"/>
                </a:solidFill>
              </a:rPr>
              <a:t>Ki és hogyan tudna részt venni ebben?</a:t>
            </a:r>
          </a:p>
        </p:txBody>
      </p:sp>
      <p:sp>
        <p:nvSpPr>
          <p:cNvPr id="336" name="Shape 336"/>
          <p:cNvSpPr/>
          <p:nvPr/>
        </p:nvSpPr>
        <p:spPr>
          <a:xfrm>
            <a:off x="1029200" y="1793450"/>
            <a:ext cx="10146600" cy="41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Népszerűsítés, ismeretterjesztés, oktatás</a:t>
            </a:r>
          </a:p>
          <a:p>
            <a:pPr indent="-330200" lvl="0" marL="342900" rtl="0">
              <a:spcBef>
                <a:spcPts val="52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Kapcsolatfelvétel lehetséges partnerintézményekkel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Archiválandó webhelyek válogatása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Engedélykérések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Metaadatolás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Minőségellenőrzés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Szoftverek tesztelése, informatikai feladatok</a:t>
            </a:r>
          </a:p>
          <a:p>
            <a:pPr indent="-3302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chemeClr val="dk1"/>
                </a:solidFill>
              </a:rPr>
              <a:t>Egyéb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38200" y="212725"/>
            <a:ext cx="10515600" cy="83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hu"/>
              <a:t>Internetto - már csak az emléke él…</a:t>
            </a:r>
          </a:p>
        </p:txBody>
      </p:sp>
      <p:pic>
        <p:nvPicPr>
          <p:cNvPr descr="internetto.jpg" id="180" name="Shape 180"/>
          <p:cNvPicPr preferRelativeResize="0"/>
          <p:nvPr/>
        </p:nvPicPr>
        <p:blipFill rotWithShape="1">
          <a:blip r:embed="rId3">
            <a:alphaModFix/>
          </a:blip>
          <a:srcRect b="0" l="0" r="17573" t="0"/>
          <a:stretch/>
        </p:blipFill>
        <p:spPr>
          <a:xfrm>
            <a:off x="1558886" y="1203324"/>
            <a:ext cx="9074227" cy="54468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"/>
              <a:t>IWIW - amikor egy teljes magyar közösségi</a:t>
            </a:r>
            <a:br>
              <a:rPr lang="hu"/>
            </a:br>
            <a:r>
              <a:rPr lang="hu"/>
              <a:t>háló eltűnik a webről...</a:t>
            </a:r>
          </a:p>
        </p:txBody>
      </p:sp>
      <p:pic>
        <p:nvPicPr>
          <p:cNvPr descr="iwiw.jpg" id="186" name="Shape 186"/>
          <p:cNvPicPr preferRelativeResize="0"/>
          <p:nvPr/>
        </p:nvPicPr>
        <p:blipFill rotWithShape="1">
          <a:blip r:embed="rId3">
            <a:alphaModFix/>
          </a:blip>
          <a:srcRect b="0" l="22459" r="23964" t="2143"/>
          <a:stretch/>
        </p:blipFill>
        <p:spPr>
          <a:xfrm>
            <a:off x="2580900" y="1947550"/>
            <a:ext cx="6713524" cy="47580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Általános </a:t>
            </a:r>
            <a:r>
              <a:rPr lang="hu">
                <a:latin typeface="Arial"/>
                <a:ea typeface="Arial"/>
                <a:cs typeface="Arial"/>
                <a:sym typeface="Arial"/>
              </a:rPr>
              <a:t>elvek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938875" y="1448125"/>
            <a:ext cx="10515600" cy="5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55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Közgyűjtemények feladata: a saját gy</a:t>
            </a:r>
            <a:r>
              <a:rPr lang="hu" sz="2200">
                <a:latin typeface="Arial"/>
                <a:ea typeface="Arial"/>
                <a:cs typeface="Arial"/>
                <a:sym typeface="Arial"/>
              </a:rPr>
              <a:t>ű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jtőkörükbe tartozó digitálisan születő kultúra megőrzése az utókor számára és kutathatóvá tétele már a jelenben is (nemzeti, köz- és szakkönyvtárak, levéltárak, múzeumok, audiovizuális archívumok)</a:t>
            </a:r>
          </a:p>
          <a:p>
            <a:pPr indent="-2155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Válogatva (pl. intézménytípus, műfaj, téma, esemény, híres ember szerint).</a:t>
            </a:r>
          </a:p>
          <a:p>
            <a:pPr indent="-2155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Válogatás nélkül (pl. aldomén, országdomén, nemzeti webtér, globális webtér mentése).</a:t>
            </a:r>
          </a:p>
          <a:p>
            <a:pPr indent="-2155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Szabályozottan (pl. kötelespéldány törvény, szerzői jogi törvény, személyes és üzleti adatok védelme).</a:t>
            </a:r>
          </a:p>
          <a:p>
            <a:pPr indent="-2155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Szervezetten (pl. munkamegosztás a közgyűjtemények között, együttműködés a tartalomszolgáltatókkal, szabványos megoldások, összekapcsolt archívumok).</a:t>
            </a:r>
          </a:p>
          <a:p>
            <a:pPr indent="-21558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" sz="2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Fenntarthatóan (pl. állami és EU-s költségvetés, </a:t>
            </a:r>
            <a:r>
              <a:rPr lang="hu" sz="2200">
                <a:latin typeface="Arial"/>
                <a:ea typeface="Arial"/>
                <a:cs typeface="Arial"/>
                <a:sym typeface="Arial"/>
              </a:rPr>
              <a:t>tudományos</a:t>
            </a:r>
            <a:r>
              <a:rPr i="0" lang="h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kutatási alap, pályázatok, szponzorálás, fizetős szolgáltatások).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9318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9318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17727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u">
                <a:latin typeface="Arial"/>
                <a:ea typeface="Arial"/>
                <a:cs typeface="Arial"/>
                <a:sym typeface="Arial"/>
              </a:rPr>
              <a:t>A webarchiválás helyzete a világban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838200" y="1825625"/>
            <a:ext cx="109263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3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Korán indult projekteknél többszöri teljes generációváltás (hardver, szoftver, metodológia)</a:t>
            </a:r>
          </a:p>
          <a:p>
            <a:pPr indent="-2032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IIPC konzorcium tömöríti a nemzeti webarchiválást végző könyvtárakat és egyéb partnereket: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http://www.netpreserve.org</a:t>
            </a:r>
          </a:p>
          <a:p>
            <a:pPr indent="-2032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legnagyobb az 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 Archive: </a:t>
            </a: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http://web.archive.org</a:t>
            </a:r>
            <a:r>
              <a:rPr lang="h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(1996 óta 286 milliárd weboldal). </a:t>
            </a:r>
          </a:p>
          <a:p>
            <a:pPr indent="-2032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Kb. 40 nemzeti szintű webarchívum több mint 30 országban (általában már második generációsak).</a:t>
            </a:r>
          </a:p>
          <a:p>
            <a:pPr indent="-2032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Sok kisebb-nagyobb projekt külföldi könyvtárakban, levéltárakban, állami hivataloknál, tudományos intézetekben, egyetemeken, vállalatoknál.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16666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838200" y="365125"/>
            <a:ext cx="105156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Ausztrália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838200" y="1264525"/>
            <a:ext cx="10515600" cy="55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Ausztrál Nemzeti Könyvtár: 1996-tól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PANDORA: Ausztrál Webarchívum (</a:t>
            </a:r>
            <a:r>
              <a:rPr lang="h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http://pandora.nla.gov.au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Kötelespéldány szabályozásba foglalva</a:t>
            </a:r>
            <a:br>
              <a:rPr lang="hu" sz="2400">
                <a:latin typeface="Arial"/>
                <a:ea typeface="Arial"/>
                <a:cs typeface="Arial"/>
                <a:sym typeface="Arial"/>
              </a:rPr>
            </a:br>
            <a:r>
              <a:rPr i="0" lang="h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http://pandora.nla.gov.au/selectionguidelines.html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Intézményi konzorcium keretei között zajlik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Nemzeti elosztott rendszerbe tölti be mindegyik intézmény a saját maga szelektív módon learatott tartalmait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Gyűjtőkör - tagállami intézményi szint (hivatalos dokumentumok + szelektív válogatás)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Egységes webarchiválási szabványkörnyezet, a rendszer infrastruktúrája, az együttműködési keretek biztosítása - nemzeti szinten koordinálva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Teljes domain aratás</a:t>
            </a:r>
            <a:r>
              <a:rPr lang="hu" sz="2400">
                <a:latin typeface="Arial"/>
                <a:ea typeface="Arial"/>
                <a:cs typeface="Arial"/>
                <a:sym typeface="Arial"/>
              </a:rPr>
              <a:t> az </a:t>
            </a:r>
            <a:r>
              <a:rPr i="0" lang="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Archive segítségével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838200" y="365126"/>
            <a:ext cx="10515599" cy="742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i="0" lang="hu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Pandora kezdőlapja</a:t>
            </a:r>
          </a:p>
        </p:txBody>
      </p:sp>
      <p:pic>
        <p:nvPicPr>
          <p:cNvPr id="210" name="Shape 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9400" y="1221725"/>
            <a:ext cx="8653200" cy="56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