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00" r:id="rId23"/>
    <p:sldId id="301" r:id="rId24"/>
    <p:sldId id="302" r:id="rId25"/>
    <p:sldId id="303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305" r:id="rId34"/>
    <p:sldId id="304" r:id="rId35"/>
    <p:sldId id="284" r:id="rId36"/>
    <p:sldId id="285" r:id="rId37"/>
    <p:sldId id="287" r:id="rId38"/>
    <p:sldId id="288" r:id="rId39"/>
    <p:sldId id="289" r:id="rId40"/>
    <p:sldId id="290" r:id="rId41"/>
    <p:sldId id="286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6633"/>
    <a:srgbClr val="990099"/>
    <a:srgbClr val="0066FF"/>
    <a:srgbClr val="33CCCC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0" autoAdjust="0"/>
  </p:normalViewPr>
  <p:slideViewPr>
    <p:cSldViewPr>
      <p:cViewPr>
        <p:scale>
          <a:sx n="66" d="100"/>
          <a:sy n="66" d="100"/>
        </p:scale>
        <p:origin x="-119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11698-F180-40E9-9916-9BE717FBCF4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545E3-5C2E-4EC2-922B-5FCD2255CBD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AF369-68A8-40F4-9BEF-3742E81B1B7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874CE-FA6A-4001-97DA-93C9D865208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4575C-73DB-4A9F-A499-68A55E18F38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DA1BE-7DDD-412C-BE4A-09E519D70DA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ACE1F-8E81-4B70-9C51-88C07BDB9D2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7E30C-0490-496B-A90B-8A3842CFC5E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1BC2D-DB96-456B-A9AF-B6EAD9F35F9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CD7C4-5709-4983-BC9C-EF72C0C2B81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A360A-CAA3-49BE-A806-A68F5197F08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598C24-C894-43DE-A909-5CB37F793187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ebarchive.org.uk/memento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ddons.mozilla.org/en-US/firefox/addon/scrapbook-x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ebrecorder.io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brecorder/webrecorderplayer-electro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httrack.com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archive.is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a.cc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webcitation.org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archive-it.org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rawler.archive.org/" TargetMode="External"/><Relationship Id="rId7" Type="http://schemas.openxmlformats.org/officeDocument/2006/relationships/hyperlink" Target="https://en.wikipedia.org/wiki/Web_ARChive" TargetMode="External"/><Relationship Id="rId2" Type="http://schemas.openxmlformats.org/officeDocument/2006/relationships/hyperlink" Target="http://www.netpreserve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ia-nz.github.io/webcurator/" TargetMode="External"/><Relationship Id="rId5" Type="http://schemas.openxmlformats.org/officeDocument/2006/relationships/hyperlink" Target="http://archive-access.sourceforge.net/projects/nutchwax/" TargetMode="External"/><Relationship Id="rId4" Type="http://schemas.openxmlformats.org/officeDocument/2006/relationships/hyperlink" Target="https://github.com/iipc/openwayback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s://www.nls.uk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webarchive.lib.ntu.edu.tw/eng/history.asp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webarchive.org.uk/shine/graph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lintool.github.io/warcbase/vis/crawl-sites/index.html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archive.org/web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MIA_wiki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cgi-bin/mailman/listinfo/mia-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zoobudapest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ibinfo.oszk.h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2700"/>
            <a:ext cx="7777162" cy="2224088"/>
          </a:xfrm>
          <a:noFill/>
        </p:spPr>
        <p:txBody>
          <a:bodyPr>
            <a:spAutoFit/>
          </a:bodyPr>
          <a:lstStyle/>
          <a:p>
            <a:r>
              <a:rPr lang="hu-HU" sz="3200">
                <a:latin typeface="Georgia" pitchFamily="18" charset="0"/>
              </a:rPr>
              <a:t>Drótos László</a:t>
            </a:r>
            <a:br>
              <a:rPr lang="hu-HU" sz="3200">
                <a:latin typeface="Georgia" pitchFamily="18" charset="0"/>
              </a:rPr>
            </a:br>
            <a:r>
              <a:rPr lang="hu-HU" sz="2200">
                <a:latin typeface="Georgia" pitchFamily="18" charset="0"/>
              </a:rPr>
              <a:t>OSZK E-könyvtári Szolgáltatások Osztály</a:t>
            </a:r>
            <a:r>
              <a:rPr lang="hu-HU" sz="3200">
                <a:latin typeface="Georgia" pitchFamily="18" charset="0"/>
              </a:rPr>
              <a:t/>
            </a:r>
            <a:br>
              <a:rPr lang="hu-HU" sz="3200">
                <a:latin typeface="Georgia" pitchFamily="18" charset="0"/>
              </a:rPr>
            </a:br>
            <a:r>
              <a:rPr lang="hu-HU" sz="420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Az internet archiválása, </a:t>
            </a:r>
            <a:br>
              <a:rPr lang="hu-HU" sz="420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hu-HU" sz="420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mint könyvtári feladat</a:t>
            </a:r>
            <a:r>
              <a:rPr lang="hu-HU">
                <a:latin typeface="Georgia" pitchFamily="18" charset="0"/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" y="5608638"/>
            <a:ext cx="8713788" cy="1192212"/>
          </a:xfrm>
          <a:noFill/>
        </p:spPr>
        <p:txBody>
          <a:bodyPr/>
          <a:lstStyle/>
          <a:p>
            <a:r>
              <a:rPr lang="hu-HU" sz="2500"/>
              <a:t>„A jövő könyvtára felé...” webinárium-sorozat</a:t>
            </a:r>
          </a:p>
          <a:p>
            <a:r>
              <a:rPr lang="hu-HU" sz="2000"/>
              <a:t>II. Rákóczi Ferenc Megyei és Városi Könyvtár</a:t>
            </a:r>
            <a:br>
              <a:rPr lang="hu-HU" sz="2000"/>
            </a:br>
            <a:r>
              <a:rPr lang="hu-HU" sz="2000"/>
              <a:t>Miskolc, 2017. június 1.</a:t>
            </a:r>
          </a:p>
        </p:txBody>
      </p:sp>
      <p:pic>
        <p:nvPicPr>
          <p:cNvPr id="2053" name="Picture 5" descr="3D_w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ED"/>
              </a:clrFrom>
              <a:clrTo>
                <a:srgbClr val="FEFF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6725" y="2276475"/>
            <a:ext cx="5670550" cy="3306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609282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</a:t>
            </a:r>
            <a:r>
              <a:rPr lang="hu-HU" b="1">
                <a:hlinkClick r:id="rId2"/>
              </a:rPr>
              <a:t>webarchive.org.uk/mementos</a:t>
            </a:r>
            <a:r>
              <a:rPr lang="hu-HU" b="1"/>
              <a:t> oldalon a „Find Mementos” linket az egérrel megfogva húzzuk rá a könyvjelző eszköztárunkra, és megjelenik a gomb.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/>
          <a:srcRect b="7318"/>
          <a:stretch>
            <a:fillRect/>
          </a:stretch>
        </p:blipFill>
        <p:spPr bwMode="auto">
          <a:xfrm>
            <a:off x="395288" y="115888"/>
            <a:ext cx="8353425" cy="5807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271" name="Line 7"/>
          <p:cNvSpPr>
            <a:spLocks noChangeShapeType="1"/>
          </p:cNvSpPr>
          <p:nvPr/>
        </p:nvSpPr>
        <p:spPr bwMode="auto">
          <a:xfrm flipH="1" flipV="1">
            <a:off x="3563938" y="549275"/>
            <a:ext cx="863600" cy="40322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Miről lesz szó?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Char char="§"/>
            </a:pPr>
            <a:r>
              <a:rPr lang="hu-HU" sz="3400"/>
              <a:t>Ki?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hu-HU" sz="3400"/>
              <a:t>Mit?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hu-HU" sz="3400"/>
              <a:t>Hogyan?</a:t>
            </a:r>
          </a:p>
          <a:p>
            <a:pPr>
              <a:buClr>
                <a:srgbClr val="33CC33"/>
              </a:buClr>
              <a:buFont typeface="Wingdings" pitchFamily="2" charset="2"/>
              <a:buChar char="§"/>
            </a:pPr>
            <a:r>
              <a:rPr lang="hu-HU" sz="3400"/>
              <a:t>Mivel?</a:t>
            </a:r>
          </a:p>
          <a:p>
            <a:pPr>
              <a:buClr>
                <a:srgbClr val="0066FF"/>
              </a:buClr>
              <a:buFont typeface="Wingdings" pitchFamily="2" charset="2"/>
              <a:buChar char="§"/>
            </a:pPr>
            <a:r>
              <a:rPr lang="hu-HU" sz="3400"/>
              <a:t>Miért?</a:t>
            </a:r>
          </a:p>
          <a:p>
            <a:pPr>
              <a:buClr>
                <a:srgbClr val="990099"/>
              </a:buClr>
              <a:buFont typeface="Wingdings" pitchFamily="2" charset="2"/>
              <a:buChar char="§"/>
            </a:pPr>
            <a:r>
              <a:rPr lang="hu-HU" sz="3400"/>
              <a:t>Hol tartunk?</a:t>
            </a:r>
          </a:p>
          <a:p>
            <a:pPr>
              <a:buClr>
                <a:srgbClr val="666633"/>
              </a:buClr>
              <a:buFont typeface="Wingdings" pitchFamily="2" charset="2"/>
              <a:buChar char="§"/>
            </a:pPr>
            <a:r>
              <a:rPr lang="hu-HU" sz="3400"/>
              <a:t>Hová kellene eljutni?</a:t>
            </a:r>
          </a:p>
          <a:p>
            <a:endParaRPr lang="hu-HU" sz="3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chemeClr val="hlink"/>
              </a:buClr>
              <a:buFont typeface="Wingdings" pitchFamily="2" charset="2"/>
              <a:buChar char="n"/>
            </a:pPr>
            <a:r>
              <a:rPr lang="hu-HU"/>
              <a:t> Ki?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147050" cy="4824412"/>
          </a:xfrm>
        </p:spPr>
        <p:txBody>
          <a:bodyPr/>
          <a:lstStyle/>
          <a:p>
            <a:r>
              <a:rPr lang="hu-HU" sz="2600"/>
              <a:t>Magánemberek: érdeklődési körhöz, kutatási témához anyaggyűjtés miatt, vagy a saját ill. családtagjaik virtuális élete megőrzésének érdekében </a:t>
            </a:r>
            <a:r>
              <a:rPr lang="hu-HU" sz="2600">
                <a:solidFill>
                  <a:schemeClr val="hlink"/>
                </a:solidFill>
              </a:rPr>
              <a:t>(könyvtárosi segítséggel, könyvtári oktatással, útmutatókkal)</a:t>
            </a:r>
          </a:p>
          <a:p>
            <a:r>
              <a:rPr lang="hu-HU" sz="2600"/>
              <a:t>Vállalatok: saját online felületeik megőrzése cégtörténeti, ill. vitás esetekben bizonyítási célból, valamint a versenytársak és az adott piaci szegmens digitális információnak gyűjtése és kielemzése (adatbányászat) céljából </a:t>
            </a:r>
            <a:r>
              <a:rPr lang="hu-HU" sz="2600">
                <a:solidFill>
                  <a:schemeClr val="hlink"/>
                </a:solidFill>
              </a:rPr>
              <a:t>(vállalati könyvtáros vagy infobróker bevonásával)</a:t>
            </a:r>
            <a:endParaRPr lang="hu-HU"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chemeClr val="hlink"/>
              </a:buClr>
              <a:buFont typeface="Wingdings" pitchFamily="2" charset="2"/>
              <a:buChar char="n"/>
            </a:pPr>
            <a:r>
              <a:rPr lang="hu-HU"/>
              <a:t> Ki?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679950"/>
          </a:xfrm>
        </p:spPr>
        <p:txBody>
          <a:bodyPr/>
          <a:lstStyle/>
          <a:p>
            <a:r>
              <a:rPr lang="hu-HU" sz="2600"/>
              <a:t>Intézmények: az intézmény vagy szervezet történetének dokumentálása céljából, jogszabályi előírás miatt (pl. kormányzati szerveknél), az intézmény szakterületével, feladatával kapcsolatos információforrások megőrzése érdekében </a:t>
            </a:r>
            <a:r>
              <a:rPr lang="hu-HU" sz="2600">
                <a:solidFill>
                  <a:schemeClr val="hlink"/>
                </a:solidFill>
              </a:rPr>
              <a:t>(a helyi könyvtár és/vagy levéltár részvételével)</a:t>
            </a:r>
          </a:p>
          <a:p>
            <a:r>
              <a:rPr lang="hu-HU" sz="2600"/>
              <a:t>Közgyűjtemények: a saját gyűjtőkörükbe tartozó digitálisan születő kultúra megőrzése az utókor számára és kutathatóvá tétele már a jelenben is </a:t>
            </a:r>
            <a:r>
              <a:rPr lang="hu-HU" sz="2600">
                <a:solidFill>
                  <a:schemeClr val="hlink"/>
                </a:solidFill>
              </a:rPr>
              <a:t>(nemzeti, köz- és szakkönyvtárak, levéltárak, múzeumok, audiovizuális archívumok)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chemeClr val="accent2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Mit?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1484313"/>
            <a:ext cx="82184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Legkönnyebben a web őrizhető meg, annak is a hagyományos formája, amely viszonylag jól begyűjthető és elraktározható automatikus vagy félautomatikus módszerekkel.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De ez a „felszíni web” csak kis töredéke a teljes webnek. A „mély web” és a „sötét web” elérhetetlen a keresőgépek és az arch</a:t>
            </a:r>
            <a:r>
              <a:rPr lang="en-US" sz="2600"/>
              <a:t>i</a:t>
            </a:r>
            <a:r>
              <a:rPr lang="hu-HU" sz="2600"/>
              <a:t>váló rendszerek robotjai számára.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 dinamikusan generált oldalakból álló webkettes felületek (pl. Facebook, Twitter, Instagram, </a:t>
            </a:r>
            <a:r>
              <a:rPr lang="hu-HU" sz="2600">
                <a:solidFill>
                  <a:srgbClr val="000000"/>
                </a:solidFill>
              </a:rPr>
              <a:t>Flickr, Tumblr) csak emberi közreműködéssel, vagy emberi viselkedést szimuláló szoftverekkel menthetők.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chemeClr val="accent2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Mit?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57200" y="1484313"/>
            <a:ext cx="8218488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Szintén nagy kihívás a hang és videó tartalmak (főként a sugárzott média) mentése és kereshetővé, szolgáltathatóvá tétele – már csak azok hatalmas tárhelyigénye miatt is (pl. YouTube, Vimeo, Twitch, Ustream, Facebook Live, SoundCloud, internetes rádiók és televíziók).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 rengeteg mobil és asztali alkalmazás (pl. WhatsApp, Skype), amelyek gyakran saját „szabvány” szerint kommunikálnak a központi szerverrel, valamint a szerver nélküli (peer-to-peer) rendszerek tartalmának megőrzése pedig megint </a:t>
            </a:r>
            <a:r>
              <a:rPr lang="en-US" sz="2600"/>
              <a:t>egy </a:t>
            </a:r>
            <a:r>
              <a:rPr lang="hu-HU" sz="2600"/>
              <a:t>másfajta technikai problémát jelent.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chemeClr val="folHlink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Hogyan?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50825" y="1484313"/>
            <a:ext cx="8713788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Válogatva (pl. intézménytípus, műfaj, téma, esemény, híres ember szerint)</a:t>
            </a:r>
            <a:r>
              <a:rPr lang="en-US" sz="2600"/>
              <a:t>.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Válogatás nélkül (pl. aldomén, országdomén, nemzeti webtér, globális webtér mentése)</a:t>
            </a:r>
            <a:r>
              <a:rPr lang="en-US" sz="2600"/>
              <a:t>.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Szabályozottan (pl. kötelespéldány törvény, szerzői jogi törvény, személyes és üzleti adatok védelme)</a:t>
            </a:r>
            <a:r>
              <a:rPr lang="en-US" sz="2600"/>
              <a:t>.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Szervezetten (pl. munkamegosztás a közgyűjtemények között, együttműködés a tartalomszolgáltatókkal, szabványos megoldások, összekapcsolt archívumok)</a:t>
            </a:r>
            <a:r>
              <a:rPr lang="en-US" sz="2600"/>
              <a:t>.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Fenntarthatóan (pl. állami és EU-s költségvetés, tudományos kutatási alap, pályázatok, szponzorálás, fizetős szolgáltatások)</a:t>
            </a:r>
            <a:r>
              <a:rPr lang="en-US" sz="2600"/>
              <a:t>.</a:t>
            </a:r>
            <a:endParaRPr lang="hu-HU"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33CC33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Mivel?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50825" y="1484313"/>
            <a:ext cx="8713788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Az internetezéshez használt szoftverek (pl. böngészők, levelezők, csevegőprogramok) saját mentési, exportálási, naplózási funkcióival.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Kiegészítők (pl. böngészőbe beépülő modulok) telepítésével.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Önálló archiváló szoftverek, alkalmazások, rendszerek segítségével (PC-n, mobilon, intézményi szerveren).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Felhőszolgáltatások (pl. erre szakosodott cégek, szervezetek, könyvtárak és egyéb intézmények webarchiváló rendszereinek) igénybevételével.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ScrapBook X</a:t>
            </a:r>
            <a:endParaRPr lang="hu-HU" sz="3200">
              <a:solidFill>
                <a:schemeClr val="tx2"/>
              </a:solidFill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/>
          <a:srcRect b="12721"/>
          <a:stretch>
            <a:fillRect/>
          </a:stretch>
        </p:blipFill>
        <p:spPr bwMode="auto">
          <a:xfrm>
            <a:off x="466725" y="836613"/>
            <a:ext cx="8208963" cy="5373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63087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Ingyenes Firefox kiegészítő weboldalak letöltésére és a mentések kezelésére.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5888"/>
            <a:ext cx="8135937" cy="6102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23850" y="630872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letöltés különféle szempontok szerint</a:t>
            </a:r>
            <a:r>
              <a:rPr lang="en-US" b="1"/>
              <a:t> </a:t>
            </a:r>
            <a:r>
              <a:rPr lang="hu-HU" b="1"/>
              <a:t>szabályozható.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r>
              <a:rPr lang="hu-HU" sz="4000"/>
              <a:t>A legnézettebb tartalom az interneten?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84325" y="787400"/>
            <a:ext cx="59753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500" b="1">
                <a:solidFill>
                  <a:schemeClr val="hlink"/>
                </a:solidFill>
              </a:rPr>
              <a:t>404 PAGE NOT FOUND!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2366963"/>
            <a:ext cx="69850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71550" y="1700213"/>
            <a:ext cx="71294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000"/>
              <a:t>Egyben önálló kortárs művészeti ág is: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6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410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075"/>
            <a:ext cx="8097837" cy="6073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3850" y="630872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mentési folyamat felügyelhető, menet közben is be lehet avatkozni.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9375"/>
            <a:ext cx="8208962" cy="6157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1438" y="6375400"/>
            <a:ext cx="896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lementett oldalak kereshetők, szerkeszthetők, jegyzetelhetők, összefűzhetők.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Webrecorder</a:t>
            </a:r>
            <a:endParaRPr lang="hu-HU" sz="3200">
              <a:solidFill>
                <a:schemeClr val="tx2"/>
              </a:solidFill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Ingyenes szolgáltatás böngészések videómagnószerű rögzítésére.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887413"/>
            <a:ext cx="7037387" cy="5278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2238"/>
            <a:ext cx="7993063" cy="599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Ideális megoldás például a közösségi média archiválására.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2400"/>
            <a:ext cx="7993062" cy="5997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mentések a webrecorder.io tárhelyről WARC formátumban letölthetők...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0813"/>
            <a:ext cx="7921625" cy="5942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... és a </a:t>
            </a:r>
            <a:r>
              <a:rPr lang="hu-HU" b="1">
                <a:hlinkClick r:id="rId3"/>
              </a:rPr>
              <a:t>Webrecorder Player</a:t>
            </a:r>
            <a:r>
              <a:rPr lang="hu-HU" b="1"/>
              <a:t>-rel visszanézhetők egy saját webszerverről.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HTTrack</a:t>
            </a:r>
            <a:endParaRPr lang="hu-HU" sz="3200">
              <a:solidFill>
                <a:schemeClr val="tx2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Ingyenes webhely letöltő szoftver Windows-ra, magyar felülettel.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/>
          <a:srcRect b="16763"/>
          <a:stretch>
            <a:fillRect/>
          </a:stretch>
        </p:blipFill>
        <p:spPr bwMode="auto">
          <a:xfrm>
            <a:off x="323850" y="836613"/>
            <a:ext cx="8459788" cy="5281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 b="1166"/>
          <a:stretch>
            <a:fillRect/>
          </a:stretch>
        </p:blipFill>
        <p:spPr bwMode="auto">
          <a:xfrm>
            <a:off x="468313" y="180975"/>
            <a:ext cx="8170862" cy="6056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31800" y="6302375"/>
            <a:ext cx="824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letöltés előtt – és részben közben is – rengeteg paraméter beállítható.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 b="6255"/>
          <a:stretch>
            <a:fillRect/>
          </a:stretch>
        </p:blipFill>
        <p:spPr bwMode="auto">
          <a:xfrm>
            <a:off x="252413" y="163513"/>
            <a:ext cx="8640762" cy="6073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31800" y="6302375"/>
            <a:ext cx="824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letöltés állása folyamatosan látszik, a szükségtelen fájlok kihagyhatók.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archive.is</a:t>
            </a:r>
            <a:endParaRPr lang="hu-HU" sz="3200">
              <a:solidFill>
                <a:schemeClr val="tx2"/>
              </a:solidFill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 b="10358"/>
          <a:stretch>
            <a:fillRect/>
          </a:stretch>
        </p:blipFill>
        <p:spPr bwMode="auto">
          <a:xfrm>
            <a:off x="611188" y="836613"/>
            <a:ext cx="7989887" cy="5372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Ingyenes, igény szerinti weboldal archiváló szolgáltatás.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513" y="163513"/>
            <a:ext cx="6529387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 r="1942" b="2357"/>
          <a:stretch>
            <a:fillRect/>
          </a:stretch>
        </p:blipFill>
        <p:spPr bwMode="auto">
          <a:xfrm>
            <a:off x="520700" y="188913"/>
            <a:ext cx="8012113" cy="5983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31800" y="6302375"/>
            <a:ext cx="824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megadott URL címen levő oldalról készít egy mentést és egy fotót.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 r="1418" b="1761"/>
          <a:stretch>
            <a:fillRect/>
          </a:stretch>
        </p:blipFill>
        <p:spPr bwMode="auto">
          <a:xfrm>
            <a:off x="611188" y="115888"/>
            <a:ext cx="8056562" cy="602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31800" y="6302375"/>
            <a:ext cx="824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Az archív példány stabil URL címe megosztható, sőt wiki-be is másolható.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 t="1003" r="2296" b="4280"/>
          <a:stretch>
            <a:fillRect/>
          </a:stretch>
        </p:blipFill>
        <p:spPr bwMode="auto">
          <a:xfrm>
            <a:off x="755650" y="836613"/>
            <a:ext cx="7418388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3"/>
              </a:rPr>
              <a:t>Perma.cc</a:t>
            </a:r>
            <a:endParaRPr lang="hu-HU" sz="3200">
              <a:solidFill>
                <a:schemeClr val="tx2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95288" y="6302375"/>
            <a:ext cx="8243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Könyvtáraknak ingyenes, igény szerinti weboldal archiváló szolgáltatás.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WebCite</a:t>
            </a:r>
            <a:endParaRPr lang="hu-HU" sz="3200">
              <a:solidFill>
                <a:schemeClr val="tx2"/>
              </a:solidFill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/>
          <a:srcRect l="1894" t="3772" r="7512"/>
          <a:stretch>
            <a:fillRect/>
          </a:stretch>
        </p:blipFill>
        <p:spPr bwMode="auto">
          <a:xfrm>
            <a:off x="1116013" y="836613"/>
            <a:ext cx="6696075" cy="533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0" y="63023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Stabil hivatkozhatóságot biztosító ingyenes weboldal archiváló szolgáltatás.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68313" y="144463"/>
            <a:ext cx="82296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200">
                <a:solidFill>
                  <a:schemeClr val="tx2"/>
                </a:solidFill>
              </a:rPr>
              <a:t>Példák: </a:t>
            </a:r>
            <a:r>
              <a:rPr lang="hu-HU" sz="3200">
                <a:solidFill>
                  <a:schemeClr val="tx2"/>
                </a:solidFill>
                <a:hlinkClick r:id="rId2"/>
              </a:rPr>
              <a:t>Archive-It</a:t>
            </a:r>
            <a:endParaRPr lang="hu-HU" sz="3200">
              <a:solidFill>
                <a:schemeClr val="tx2"/>
              </a:solidFill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 r="1291" b="7704"/>
          <a:stretch>
            <a:fillRect/>
          </a:stretch>
        </p:blipFill>
        <p:spPr bwMode="auto">
          <a:xfrm>
            <a:off x="792163" y="836613"/>
            <a:ext cx="7559675" cy="5300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0" y="63023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Az Internet Archive előfizetéses webarchiváló szolgáltatása pl. könyvtáraknak.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33CC33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Mivel?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50825" y="1484313"/>
            <a:ext cx="8713788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hu-HU" sz="2600"/>
              <a:t>Nagy méretű automatizált webarchívumoknál ma már többnyire az </a:t>
            </a:r>
            <a:r>
              <a:rPr lang="hu-HU" sz="2600">
                <a:hlinkClick r:id="rId2"/>
              </a:rPr>
              <a:t>IIPC</a:t>
            </a:r>
            <a:r>
              <a:rPr lang="hu-HU" sz="2600"/>
              <a:t> (International Internet Preservation Consortium) által támogatott megoldásokat használják </a:t>
            </a:r>
            <a:br>
              <a:rPr lang="hu-HU" sz="2600"/>
            </a:br>
            <a:r>
              <a:rPr lang="hu-HU" sz="2600"/>
              <a:t>(pl. egy vagy több összekapcsolt Linux szerveren):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sz="2600"/>
              <a:t> </a:t>
            </a:r>
            <a:r>
              <a:rPr lang="hu-HU" sz="2600">
                <a:hlinkClick r:id="rId3"/>
              </a:rPr>
              <a:t>Heritrix </a:t>
            </a:r>
            <a:r>
              <a:rPr lang="hu-HU" sz="2600"/>
              <a:t>aratószoftver (crawler, spider, web robot)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sz="2600"/>
              <a:t> </a:t>
            </a:r>
            <a:r>
              <a:rPr lang="hu-HU" sz="2600">
                <a:hlinkClick r:id="rId4"/>
              </a:rPr>
              <a:t>OpenWayback</a:t>
            </a:r>
            <a:r>
              <a:rPr lang="hu-HU" sz="2600"/>
              <a:t> megjelenítő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sz="2600"/>
              <a:t> </a:t>
            </a:r>
            <a:r>
              <a:rPr lang="hu-HU" sz="2600">
                <a:hlinkClick r:id="rId5"/>
              </a:rPr>
              <a:t>NutchWAX</a:t>
            </a:r>
            <a:r>
              <a:rPr lang="hu-HU" sz="2600"/>
              <a:t> kereső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sz="2600"/>
              <a:t> </a:t>
            </a:r>
            <a:r>
              <a:rPr lang="hu-HU" sz="2600">
                <a:hlinkClick r:id="rId6"/>
              </a:rPr>
              <a:t>Web Curator Tool</a:t>
            </a:r>
            <a:r>
              <a:rPr lang="hu-HU" sz="2600"/>
              <a:t> keretrendszer (ütemező, metaadatoló)</a:t>
            </a:r>
          </a:p>
          <a:p>
            <a:pPr>
              <a:spcBef>
                <a:spcPct val="20000"/>
              </a:spcBef>
            </a:pPr>
            <a:r>
              <a:rPr lang="hu-HU" sz="2600"/>
              <a:t>* </a:t>
            </a:r>
            <a:r>
              <a:rPr lang="hu-HU" sz="2600">
                <a:hlinkClick r:id="rId7"/>
              </a:rPr>
              <a:t>WARC</a:t>
            </a:r>
            <a:r>
              <a:rPr lang="hu-HU" sz="2600"/>
              <a:t> tárolási formátum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0066FF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Miért?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50825" y="1412875"/>
            <a:ext cx="8713788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legyen múltja is az internetnek, ne csak jelene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kutathassuk a virtuális világ történetét, valamint a valódi világ eseményeinek internetes lenyomatait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megbízhatóan tudjunk hivatkozni tudományos publikációkban és tananyagokban online forrásokra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helyreállíthatók legyenek elveszett webhelyek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vitás esetekben bizonyítható legyen, hogy mi jelent meg egy weboldalon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elemezni és ábrázolni lehessen a nagy tömegű digitális tartalmat</a:t>
            </a:r>
            <a:r>
              <a:rPr lang="en-US" sz="2600"/>
              <a:t>;</a:t>
            </a:r>
            <a:endParaRPr lang="hu-HU" sz="26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hogy a 404-es hibákra más megoldás is legyen, ne csak a vicces képek</a:t>
            </a:r>
            <a:r>
              <a:rPr lang="en-US" sz="2600"/>
              <a:t>.</a:t>
            </a:r>
            <a:endParaRPr lang="hu-HU" sz="2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44463" y="71438"/>
            <a:ext cx="8999537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 sz="3100">
                <a:solidFill>
                  <a:schemeClr val="tx2"/>
                </a:solidFill>
              </a:rPr>
              <a:t>Példák: </a:t>
            </a:r>
            <a:r>
              <a:rPr lang="hu-HU" sz="3100">
                <a:solidFill>
                  <a:schemeClr val="tx2"/>
                </a:solidFill>
                <a:hlinkClick r:id="rId2"/>
              </a:rPr>
              <a:t>A National Library of Scotland honlapja</a:t>
            </a:r>
            <a:endParaRPr lang="hu-HU" sz="3100">
              <a:solidFill>
                <a:schemeClr val="tx2"/>
              </a:solidFill>
            </a:endParaRPr>
          </a:p>
        </p:txBody>
      </p:sp>
      <p:pic>
        <p:nvPicPr>
          <p:cNvPr id="36869" name="Picture 5" descr="skot_konyvta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708025"/>
            <a:ext cx="7620000" cy="6105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07950" y="71438"/>
            <a:ext cx="89995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 sz="3100">
                <a:solidFill>
                  <a:schemeClr val="tx2"/>
                </a:solidFill>
              </a:rPr>
              <a:t>Példák: </a:t>
            </a:r>
            <a:r>
              <a:rPr lang="hu-HU" sz="3100">
                <a:solidFill>
                  <a:schemeClr val="tx2"/>
                </a:solidFill>
                <a:hlinkClick r:id="rId2"/>
              </a:rPr>
              <a:t>A tajvani nemzeti webarchívum idővonala</a:t>
            </a:r>
            <a:endParaRPr lang="hu-HU" sz="3100">
              <a:solidFill>
                <a:schemeClr val="tx2"/>
              </a:solidFill>
            </a:endParaRPr>
          </a:p>
        </p:txBody>
      </p:sp>
      <p:pic>
        <p:nvPicPr>
          <p:cNvPr id="37893" name="Picture 5" descr="tajvan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130300"/>
            <a:ext cx="8820150" cy="481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07950" y="71438"/>
            <a:ext cx="89995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 sz="3100">
                <a:solidFill>
                  <a:schemeClr val="tx2"/>
                </a:solidFill>
              </a:rPr>
              <a:t>Példák: </a:t>
            </a:r>
            <a:r>
              <a:rPr lang="hu-HU" sz="3100">
                <a:solidFill>
                  <a:schemeClr val="tx2"/>
                </a:solidFill>
                <a:hlinkClick r:id="rId2"/>
              </a:rPr>
              <a:t>Trendelemzés a brit webarchívumban</a:t>
            </a:r>
            <a:endParaRPr lang="hu-HU" sz="3100">
              <a:solidFill>
                <a:schemeClr val="tx2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/>
          <a:srcRect r="1857" b="745"/>
          <a:stretch>
            <a:fillRect/>
          </a:stretch>
        </p:blipFill>
        <p:spPr bwMode="auto">
          <a:xfrm>
            <a:off x="654050" y="747713"/>
            <a:ext cx="7805738" cy="5921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r="9079"/>
          <a:stretch>
            <a:fillRect/>
          </a:stretch>
        </p:blipFill>
        <p:spPr bwMode="auto">
          <a:xfrm>
            <a:off x="323850" y="549275"/>
            <a:ext cx="8543925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07950" y="71438"/>
            <a:ext cx="89995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 sz="3100">
                <a:solidFill>
                  <a:schemeClr val="tx2"/>
                </a:solidFill>
              </a:rPr>
              <a:t>Példák: </a:t>
            </a:r>
            <a:r>
              <a:rPr lang="hu-HU" sz="3100">
                <a:solidFill>
                  <a:schemeClr val="tx2"/>
                </a:solidFill>
                <a:hlinkClick r:id="rId2"/>
              </a:rPr>
              <a:t>Kanadai pártok webhelyeinek mérete</a:t>
            </a:r>
            <a:endParaRPr lang="hu-HU" sz="3100">
              <a:solidFill>
                <a:schemeClr val="tx2"/>
              </a:solidFill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836613"/>
            <a:ext cx="8640762" cy="5824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990099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Hol tartunk?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50825" y="1412875"/>
            <a:ext cx="871378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>
                <a:hlinkClick r:id="rId2"/>
              </a:rPr>
              <a:t>Internet Archive</a:t>
            </a:r>
            <a:r>
              <a:rPr lang="hu-HU" sz="2600"/>
              <a:t> (1996 óta 286 milliárd weboldal).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Kb. 40 nemzeti szintű webarchívum több mint 30 országban (általában már második generációsak).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Sok kisebb-nagyobb projekt külföldi könyvtárakban, levéltárakban, állami hivataloknál, tudományos intézetekben, egyetemeken, vállalatoknál.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Magyarországon még nincs komolyabb webarchívum.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000"/>
              <a:t>A 2010-es évek első felében az ELTE Tudománytörténet és Tudományfilozófia Tanszékén volt egy webaratási kísérlet: </a:t>
            </a:r>
            <a:br>
              <a:rPr lang="hu-HU" sz="2000"/>
            </a:br>
            <a:r>
              <a:rPr lang="hu-HU" sz="2000"/>
              <a:t>kb. 400 tudományos és oktatási intézet honlapját, valamint hírportálok anyagát mentették.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000"/>
              <a:t>A NAVA néhány éve az MTVA számára gyűjt </a:t>
            </a:r>
            <a:r>
              <a:rPr lang="en-US" sz="2000"/>
              <a:t>online </a:t>
            </a:r>
            <a:r>
              <a:rPr lang="hu-HU" sz="2000"/>
              <a:t>sajtóhíreket </a:t>
            </a:r>
            <a:br>
              <a:rPr lang="hu-HU" sz="2000"/>
            </a:br>
            <a:r>
              <a:rPr lang="hu-HU" sz="2000"/>
              <a:t>(jelenleg kb. 2 millió rekord).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990099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Hol tartunk?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50825" y="1412875"/>
            <a:ext cx="8713788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Az OSZK </a:t>
            </a:r>
            <a:r>
              <a:rPr lang="en-US" sz="2600"/>
              <a:t>az </a:t>
            </a:r>
            <a:r>
              <a:rPr lang="hu-HU" sz="2600"/>
              <a:t>Országos Könyvtári Rendszer fejlesztése keretében 2017 márciusától 2018 végéig egy </a:t>
            </a:r>
            <a:r>
              <a:rPr lang="en-US" sz="2600"/>
              <a:t>k</a:t>
            </a:r>
            <a:r>
              <a:rPr lang="hu-HU" sz="2600"/>
              <a:t>ísérleti fázisú webarchiválási </a:t>
            </a:r>
            <a:r>
              <a:rPr lang="en-US" sz="2600"/>
              <a:t>projektet</a:t>
            </a:r>
            <a:r>
              <a:rPr lang="hu-HU" sz="2600"/>
              <a:t> indított, azzal a céllal, hogy megalapozza egy leendő, üzemszerűen működő magyar internet archívum feltételeit.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Egyelőre a technológia tesztelése, a külföldi jó példák megismerése, a szükséges elméleti és gyakorlati ismeretek megszerzése folyik.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 számítógépes hátteret (szerver+tárhely) a KIFÜ-NIIF biztosítja.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A projektbe bekapcsolódott már néhány közgyűjtemény és várjuk más érdeklődők jelentkezését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 r="1888"/>
          <a:stretch>
            <a:fillRect/>
          </a:stretch>
        </p:blipFill>
        <p:spPr bwMode="auto">
          <a:xfrm>
            <a:off x="611188" y="692150"/>
            <a:ext cx="7921625" cy="6056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07950" y="44450"/>
            <a:ext cx="89995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100">
                <a:solidFill>
                  <a:schemeClr val="tx2"/>
                </a:solidFill>
              </a:rPr>
              <a:t>Honlap:</a:t>
            </a:r>
            <a:r>
              <a:rPr lang="hu-HU" sz="3100">
                <a:solidFill>
                  <a:schemeClr val="tx2"/>
                </a:solidFill>
                <a:hlinkClick r:id="rId3"/>
              </a:rPr>
              <a:t>http://mekosztaly.oszk.hu/mia/</a:t>
            </a:r>
            <a:endParaRPr lang="hu-HU" sz="31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 r="2565"/>
          <a:stretch>
            <a:fillRect/>
          </a:stretch>
        </p:blipFill>
        <p:spPr bwMode="auto">
          <a:xfrm>
            <a:off x="741363" y="800100"/>
            <a:ext cx="7718425" cy="59420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07950" y="44450"/>
            <a:ext cx="89995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hu-HU" sz="3100">
                <a:solidFill>
                  <a:schemeClr val="tx2"/>
                </a:solidFill>
              </a:rPr>
              <a:t>Wiki:</a:t>
            </a:r>
            <a:r>
              <a:rPr lang="hu-HU" sz="3100">
                <a:solidFill>
                  <a:schemeClr val="tx2"/>
                </a:solidFill>
                <a:hlinkClick r:id="rId3"/>
              </a:rPr>
              <a:t>http://mekosztaly.oszk.hu/mia/MIA_wiki.html</a:t>
            </a:r>
            <a:endParaRPr lang="hu-HU" sz="31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 r="2005"/>
          <a:stretch>
            <a:fillRect/>
          </a:stretch>
        </p:blipFill>
        <p:spPr bwMode="auto">
          <a:xfrm>
            <a:off x="755650" y="730250"/>
            <a:ext cx="7759700" cy="5938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07950" y="44450"/>
            <a:ext cx="89995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100">
                <a:solidFill>
                  <a:schemeClr val="tx2"/>
                </a:solidFill>
              </a:rPr>
              <a:t>Lista</a:t>
            </a:r>
            <a:r>
              <a:rPr lang="hu-HU" sz="3100">
                <a:solidFill>
                  <a:schemeClr val="tx2"/>
                </a:solidFill>
              </a:rPr>
              <a:t>:</a:t>
            </a:r>
            <a:r>
              <a:rPr lang="hu-HU" sz="2500">
                <a:solidFill>
                  <a:schemeClr val="tx2"/>
                </a:solidFill>
                <a:hlinkClick r:id="rId3"/>
              </a:rPr>
              <a:t>http://mekosztaly.oszk.hu/cgi-bin/mailman/listinfo/mia-l</a:t>
            </a:r>
            <a:endParaRPr lang="hu-HU" sz="25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 b="15207"/>
          <a:stretch>
            <a:fillRect/>
          </a:stretch>
        </p:blipFill>
        <p:spPr bwMode="auto">
          <a:xfrm>
            <a:off x="107950" y="941388"/>
            <a:ext cx="8893175" cy="5656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07950" y="44450"/>
            <a:ext cx="89995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100">
                <a:solidFill>
                  <a:schemeClr val="tx2"/>
                </a:solidFill>
              </a:rPr>
              <a:t>A</a:t>
            </a:r>
            <a:r>
              <a:rPr lang="hu-HU" sz="3100">
                <a:solidFill>
                  <a:schemeClr val="tx2"/>
                </a:solidFill>
              </a:rPr>
              <a:t>z </a:t>
            </a:r>
            <a:r>
              <a:rPr lang="hu-HU" sz="3100">
                <a:solidFill>
                  <a:schemeClr val="tx2"/>
                </a:solidFill>
                <a:hlinkClick r:id="rId3"/>
              </a:rPr>
              <a:t>Állatkert honlapjának</a:t>
            </a:r>
            <a:r>
              <a:rPr lang="hu-HU" sz="3100">
                <a:solidFill>
                  <a:schemeClr val="tx2"/>
                </a:solidFill>
              </a:rPr>
              <a:t> néhány próbamentése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 r="1338" b="3090"/>
          <a:stretch>
            <a:fillRect/>
          </a:stretch>
        </p:blipFill>
        <p:spPr bwMode="auto">
          <a:xfrm>
            <a:off x="539750" y="693738"/>
            <a:ext cx="820896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07950" y="44450"/>
            <a:ext cx="89995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u-HU" sz="3100">
                <a:solidFill>
                  <a:schemeClr val="tx2"/>
                </a:solidFill>
              </a:rPr>
              <a:t>Az archivált honlap a Wayback megjelenítőben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666633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Hová kellene eljutni?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50825" y="1412875"/>
            <a:ext cx="8713788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Közgyűjtemények, intézmények és cégek közötti munkamegosztással működő, nagy teljesítményű, fenntartható nemzeti internet archívum, amely képes: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rendszeresen menteni sok ezer fontos magyar webhelyet</a:t>
            </a:r>
            <a:r>
              <a:rPr lang="en-US" sz="2200"/>
              <a:t>;</a:t>
            </a:r>
            <a:endParaRPr lang="hu-HU" sz="22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alkalomszerűen menteni egyes hírforrásokat kiemelt eseményekhez kapcsolódva</a:t>
            </a:r>
            <a:r>
              <a:rPr lang="en-US" sz="2200"/>
              <a:t>;</a:t>
            </a:r>
            <a:endParaRPr lang="hu-HU" sz="22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évente kétszer egy reprezentatívnak tekinthető mentést csinálni a magyar webtérről</a:t>
            </a:r>
            <a:r>
              <a:rPr lang="en-US" sz="2200"/>
              <a:t>;</a:t>
            </a:r>
            <a:endParaRPr lang="hu-HU" sz="22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kötelespéldányként és önkéntesen beadott webes és más internetes tartalmakat befogadni</a:t>
            </a:r>
            <a:r>
              <a:rPr lang="en-US" sz="2200"/>
              <a:t>;</a:t>
            </a:r>
            <a:endParaRPr lang="hu-HU" sz="22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mindezeket hosszú távon megőrizni és megtekinthető állapotban tartani</a:t>
            </a:r>
            <a:r>
              <a:rPr lang="en-US" sz="2200"/>
              <a:t>;</a:t>
            </a:r>
            <a:endParaRPr lang="hu-HU" sz="22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 sz="2200"/>
              <a:t>szolgáltatásokat nyújtani az internetezők, a tartalomgazdák, a tudományos, oktatási, kormányzati és üzleti szféra számára</a:t>
            </a:r>
            <a:r>
              <a:rPr lang="en-US" sz="2200"/>
              <a:t>.</a:t>
            </a:r>
            <a:endParaRPr lang="hu-HU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666633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Hová kellene eljutni?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50825" y="1412875"/>
            <a:ext cx="8713788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/>
              <a:t>Leg</a:t>
            </a:r>
            <a:r>
              <a:rPr lang="hu-HU" sz="2600"/>
              <a:t>yenek nálunk is a webhelyek és az egyéb </a:t>
            </a:r>
            <a:br>
              <a:rPr lang="hu-HU" sz="2600"/>
            </a:br>
            <a:r>
              <a:rPr lang="hu-HU" sz="2600"/>
              <a:t>online források megőrzéséhez értő könyvtárosok, informatikusok és egyéb szakemberek, akik képesek akár magánszemélyek, akár más intézmények, akár a saját könyvtáruk, levéltáruk vagy múzeumuk számára kisebb-nagyobb archívumokat létrehozni.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 sz="2600"/>
              <a:t>Legyen egy olyan jogi környezet, amely a magyar közgyűjtemények számára is lehetővé teszi, hogy a nyilvános internetről archiváljanak tartalmakat, valamint azokat – a szerzői és személyiségi jogi korlátozások figyelembevételével – nyilvánosan vagy helyben szolgáltassák.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404-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5425"/>
            <a:ext cx="8497888" cy="637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Clr>
                <a:srgbClr val="666633"/>
              </a:buClr>
              <a:buFont typeface="Wingdings" pitchFamily="2" charset="2"/>
              <a:buChar char="n"/>
            </a:pPr>
            <a:r>
              <a:rPr lang="hu-HU" sz="4400">
                <a:solidFill>
                  <a:schemeClr val="tx2"/>
                </a:solidFill>
              </a:rPr>
              <a:t> Hová kellene eljutni?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0" y="63754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Inkább a 404-es hibák tűnjenek el, ne a weblapok...     </a:t>
            </a:r>
            <a:r>
              <a:rPr lang="hu-HU" b="1">
                <a:solidFill>
                  <a:schemeClr val="hlink"/>
                </a:solidFill>
              </a:rPr>
              <a:t>Köszönöm a figyelmet!</a:t>
            </a:r>
          </a:p>
        </p:txBody>
      </p:sp>
      <p:pic>
        <p:nvPicPr>
          <p:cNvPr id="49161" name="Picture 9" descr="404-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1273175"/>
            <a:ext cx="6618287" cy="4964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404-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7000"/>
            <a:ext cx="8820150" cy="6615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404-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19075"/>
            <a:ext cx="9010650" cy="4505325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9388" y="5049838"/>
            <a:ext cx="87137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/>
              <a:t>Ha elég kreatív a 404-es hibaoldal, akkor a felhasználó talán elfelejti, hogy miért is jött, vagy legalábbis nem bosszankodik annyira - de biztos, hogy nincs ennél jobb megoldás?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/>
          <a:srcRect b="18108"/>
          <a:stretch>
            <a:fillRect/>
          </a:stretch>
        </p:blipFill>
        <p:spPr bwMode="auto">
          <a:xfrm>
            <a:off x="468313" y="981075"/>
            <a:ext cx="8277225" cy="5084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4463"/>
            <a:ext cx="8229600" cy="620712"/>
          </a:xfrm>
        </p:spPr>
        <p:txBody>
          <a:bodyPr/>
          <a:lstStyle/>
          <a:p>
            <a:pPr algn="l"/>
            <a:r>
              <a:rPr lang="hu-HU" sz="3200"/>
              <a:t>Lássunk egy példát: </a:t>
            </a:r>
            <a:r>
              <a:rPr lang="hu-HU" sz="3200">
                <a:hlinkClick r:id="rId3"/>
              </a:rPr>
              <a:t>http://libinfo.oszk.hu</a:t>
            </a:r>
            <a:endParaRPr lang="hu-HU" sz="3200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3492500" y="1268413"/>
            <a:ext cx="863600" cy="287337"/>
          </a:xfrm>
          <a:prstGeom prst="ellipse">
            <a:avLst/>
          </a:prstGeom>
          <a:noFill/>
          <a:ln w="222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07950" y="6157913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</a:t>
            </a:r>
            <a:r>
              <a:rPr lang="hu-HU" sz="2400" b="1">
                <a:solidFill>
                  <a:schemeClr val="hlink"/>
                </a:solidFill>
              </a:rPr>
              <a:t>Find Mementos</a:t>
            </a:r>
            <a:r>
              <a:rPr lang="hu-HU" b="1"/>
              <a:t> gombbal megnézhetők a weboldal korábbi állapotai...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/>
          <a:srcRect r="1622" b="12396"/>
          <a:stretch>
            <a:fillRect/>
          </a:stretch>
        </p:blipFill>
        <p:spPr bwMode="auto">
          <a:xfrm>
            <a:off x="107950" y="44450"/>
            <a:ext cx="8950325" cy="597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0" y="61658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... amennyiben azokat valahol megőrizték. A Libinfo honlapról 195 mentés van az Internet Archive-ban. Ezek a Snapshot Table feliratra kattintva listázhatók ki.</a:t>
            </a:r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1763713" y="4078288"/>
            <a:ext cx="1368425" cy="50323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6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1" grpId="0" animBg="1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1109</Words>
  <Application>Microsoft Office PowerPoint</Application>
  <PresentationFormat>On-screen Show (4:3)</PresentationFormat>
  <Paragraphs>116</Paragraphs>
  <Slides>50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4" baseType="lpstr">
      <vt:lpstr>Arial</vt:lpstr>
      <vt:lpstr>Georgia</vt:lpstr>
      <vt:lpstr>Wingdings</vt:lpstr>
      <vt:lpstr>Alapértelmezett terv</vt:lpstr>
      <vt:lpstr>Drótos László OSZK E-könyvtári Szolgáltatások Osztály Az internet archiválása,  mint könyvtári feladat </vt:lpstr>
      <vt:lpstr>A legnézettebb tartalom az interneten?</vt:lpstr>
      <vt:lpstr>3. dia</vt:lpstr>
      <vt:lpstr>4. dia</vt:lpstr>
      <vt:lpstr>5. dia</vt:lpstr>
      <vt:lpstr>6. dia</vt:lpstr>
      <vt:lpstr>7. dia</vt:lpstr>
      <vt:lpstr>Lássunk egy példát: http://libinfo.oszk.hu</vt:lpstr>
      <vt:lpstr>9. dia</vt:lpstr>
      <vt:lpstr>10. dia</vt:lpstr>
      <vt:lpstr>Miről lesz szó?</vt:lpstr>
      <vt:lpstr> Ki?</vt:lpstr>
      <vt:lpstr> Ki?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</vt:vector>
  </TitlesOfParts>
  <Company>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DL</dc:creator>
  <cp:lastModifiedBy>DL</cp:lastModifiedBy>
  <cp:revision>108</cp:revision>
  <dcterms:created xsi:type="dcterms:W3CDTF">2017-05-19T15:11:37Z</dcterms:created>
  <dcterms:modified xsi:type="dcterms:W3CDTF">2020-03-03T18:59:07Z</dcterms:modified>
</cp:coreProperties>
</file>