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ACCFFC5-0278-443C-9611-1DAFF3415EE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3722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4301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0825-B9AC-4C13-9DA8-D88C996C4DB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03838-C3D1-4B49-8D7A-CE3875F8874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29E72-E2D2-4424-95D4-B0E36CB9EEF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2D0E9-0006-43A9-9B35-332A10CDC54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808A-304F-4C3B-8C3B-0D854DFDB1D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F4F45-D5A4-4CBC-9C9F-9FCE26C1339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ABEA7-22AA-44A3-AE46-AF18E7963FC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94BC-9438-415B-8093-283F130B547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92F21-3E4C-42EC-8EAA-EBAD429FDC2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1B5A-4DF4-4316-8430-2A37C910BAD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4366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u-H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7650"/>
            <a:ext cx="2667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7BF8CADB-491D-4142-B82E-FE0A7797859F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dpconline.org/events/international-digital-preservation-d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re.au.dk/portal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ora.nla.gov.au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ationalarchives.gov.uk/webarchiv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ebenact.rhizom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downloadwww.htm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rigo.hu/techbazis/20150213-az-internet-atyja-szerint-el-fog-veszni-a-multun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oingboing.net/2017/07/27/link-rot-only-half-of-the-li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lil.law.harvard.edu/blog/2017/07/21/a-million-squandered-the-million-dollar-homepage-as-a-decaying-digital-artifa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esco.hu/archivum-2009-vegeig/kommunikacio-informacio/charta-digitalis-oroks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.arch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mekosztaly.oszk.hu/miawi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kosztaly.oszk.hu/m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404_workshop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413" y="3500438"/>
            <a:ext cx="8893175" cy="1112837"/>
          </a:xfrm>
          <a:noFill/>
        </p:spPr>
        <p:txBody>
          <a:bodyPr>
            <a:spAutoFit/>
          </a:bodyPr>
          <a:lstStyle/>
          <a:p>
            <a:r>
              <a:rPr lang="hu-HU" sz="3500" b="1">
                <a:solidFill>
                  <a:srgbClr val="4A4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Webmúzeum, webkönyvtár, weblevéltár</a:t>
            </a:r>
            <a:r>
              <a:rPr lang="hu-HU" sz="3500">
                <a:solidFill>
                  <a:srgbClr val="4A4800"/>
                </a:solidFill>
              </a:rPr>
              <a:t/>
            </a:r>
            <a:br>
              <a:rPr lang="hu-HU" sz="3500">
                <a:solidFill>
                  <a:srgbClr val="4A4800"/>
                </a:solidFill>
              </a:rPr>
            </a:br>
            <a:r>
              <a:rPr lang="hu-HU" sz="700">
                <a:solidFill>
                  <a:srgbClr val="4A4800"/>
                </a:solidFill>
              </a:rPr>
              <a:t/>
            </a:r>
            <a:br>
              <a:rPr lang="hu-HU" sz="700">
                <a:solidFill>
                  <a:srgbClr val="4A4800"/>
                </a:solidFill>
              </a:rPr>
            </a:br>
            <a:r>
              <a:rPr lang="hu-HU" sz="2500">
                <a:solidFill>
                  <a:srgbClr val="4A4800"/>
                </a:solidFill>
              </a:rPr>
              <a:t>közgyűjteményi felelősség a digitális kultúra megőrzésében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8063" y="1593850"/>
            <a:ext cx="7127875" cy="1006475"/>
          </a:xfrm>
          <a:noFill/>
        </p:spPr>
        <p:txBody>
          <a:bodyPr>
            <a:spAutoFit/>
          </a:bodyPr>
          <a:lstStyle/>
          <a:p>
            <a:r>
              <a:rPr lang="hu-HU" b="1">
                <a:solidFill>
                  <a:srgbClr val="4A4800"/>
                </a:solidFill>
              </a:rPr>
              <a:t>Drótos László - Németh Márton</a:t>
            </a:r>
          </a:p>
          <a:p>
            <a:r>
              <a:rPr lang="hu-HU" sz="2500">
                <a:solidFill>
                  <a:srgbClr val="4A4800"/>
                </a:solidFill>
              </a:rPr>
              <a:t>(Országos Széchényi Könyvtár)</a:t>
            </a:r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84138"/>
            <a:ext cx="2771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MUZEUM@DIGIT 2017 konferencia</a:t>
            </a:r>
            <a:br>
              <a:rPr lang="hu-HU" sz="2400">
                <a:solidFill>
                  <a:schemeClr val="bg2"/>
                </a:solidFill>
                <a:latin typeface="Garamond" pitchFamily="18" charset="0"/>
              </a:rPr>
            </a:b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Magyar Nemzeti Múzeum</a:t>
            </a:r>
            <a:br>
              <a:rPr lang="hu-HU" sz="2400">
                <a:solidFill>
                  <a:schemeClr val="bg2"/>
                </a:solidFill>
                <a:latin typeface="Garamond" pitchFamily="18" charset="0"/>
              </a:rPr>
            </a:b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2017. november 29.</a:t>
            </a:r>
          </a:p>
        </p:txBody>
      </p:sp>
      <p:pic>
        <p:nvPicPr>
          <p:cNvPr id="2057" name="Picture 9" descr="http://dpconline.org/docs/miscellaneous/events/2017-events/1710-idpd17-logo-small/fil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15888"/>
            <a:ext cx="1392237" cy="14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8E0B-9225-4FD7-A7A2-660C086E4FB4}" type="slidenum">
              <a:rPr lang="hu-HU"/>
              <a:pPr/>
              <a:t>10</a:t>
            </a:fld>
            <a:endParaRPr lang="hu-HU"/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323850" y="1630363"/>
            <a:ext cx="6478588" cy="4678362"/>
            <a:chOff x="204" y="1117"/>
            <a:chExt cx="4081" cy="2947"/>
          </a:xfrm>
        </p:grpSpPr>
        <p:pic>
          <p:nvPicPr>
            <p:cNvPr id="52233" name="Picture 9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04" y="1117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295" y="3249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elveszett stílusfájl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2486025" y="2206625"/>
            <a:ext cx="6478588" cy="4535488"/>
            <a:chOff x="1565" y="1344"/>
            <a:chExt cx="4081" cy="2857"/>
          </a:xfrm>
        </p:grpSpPr>
        <p:pic>
          <p:nvPicPr>
            <p:cNvPr id="52234" name="Picture 10"/>
            <p:cNvPicPr>
              <a:picLocks noChangeAspect="1" noChangeArrowheads="1"/>
            </p:cNvPicPr>
            <p:nvPr/>
          </p:nvPicPr>
          <p:blipFill>
            <a:blip r:embed="rId3"/>
            <a:srcRect t="9740" b="2757"/>
            <a:stretch>
              <a:fillRect/>
            </a:stretch>
          </p:blipFill>
          <p:spPr bwMode="auto">
            <a:xfrm>
              <a:off x="1565" y="1344"/>
              <a:ext cx="4081" cy="28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1610" y="3385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F32D5-AACA-4137-BE49-43A477889486}" type="slidenum">
              <a:rPr lang="hu-HU"/>
              <a:pPr/>
              <a:t>11</a:t>
            </a:fld>
            <a:endParaRPr lang="hu-H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468313" y="1773238"/>
            <a:ext cx="6478587" cy="4678362"/>
            <a:chOff x="295" y="1117"/>
            <a:chExt cx="4081" cy="2947"/>
          </a:xfrm>
        </p:grpSpPr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95" y="1117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85" y="3566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kitiltott robot</a:t>
            </a:r>
          </a:p>
        </p:txBody>
      </p: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2339975" y="2636838"/>
            <a:ext cx="6478588" cy="3962400"/>
            <a:chOff x="1474" y="1661"/>
            <a:chExt cx="4081" cy="2496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1661"/>
              <a:ext cx="4081" cy="24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1655" y="3702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609A-A447-472A-85D8-434CF707E1AF}" type="slidenum">
              <a:rPr lang="hu-HU"/>
              <a:pPr/>
              <a:t>12</a:t>
            </a:fld>
            <a:endParaRPr lang="hu-H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703262"/>
          </a:xfrm>
          <a:noFill/>
          <a:ln/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További tervek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4978400" cy="4600575"/>
          </a:xfrm>
          <a:noFill/>
          <a:ln/>
        </p:spPr>
        <p:txBody>
          <a:bodyPr>
            <a:spAutoFit/>
          </a:bodyPr>
          <a:lstStyle/>
          <a:p>
            <a:r>
              <a:rPr lang="hu-HU" sz="2000">
                <a:solidFill>
                  <a:schemeClr val="tx2"/>
                </a:solidFill>
              </a:rPr>
              <a:t>nyilvános demó</a:t>
            </a:r>
            <a:r>
              <a:rPr lang="hu-HU" sz="2000"/>
              <a:t>:mentések ellenőrzése, engedélykérések, szolgáltatófelület</a:t>
            </a:r>
          </a:p>
          <a:p>
            <a:r>
              <a:rPr lang="hu-HU" sz="2000">
                <a:solidFill>
                  <a:schemeClr val="tx2"/>
                </a:solidFill>
              </a:rPr>
              <a:t>szelektív archiválás</a:t>
            </a:r>
            <a:r>
              <a:rPr lang="hu-HU" sz="2000"/>
              <a:t>: tematikus és eseményalapú gyűjtések és ezek metaadatolása partnerintézményekkel</a:t>
            </a:r>
          </a:p>
          <a:p>
            <a:r>
              <a:rPr lang="hu-HU" sz="2000">
                <a:solidFill>
                  <a:schemeClr val="tx2"/>
                </a:solidFill>
              </a:rPr>
              <a:t>domain szintű aratás</a:t>
            </a:r>
            <a:r>
              <a:rPr lang="hu-HU" sz="2000"/>
              <a:t>: reprezentatív szintű mentés</a:t>
            </a:r>
            <a:r>
              <a:rPr lang="en-US" sz="2000"/>
              <a:t>ek</a:t>
            </a:r>
            <a:r>
              <a:rPr lang="hu-HU" sz="2000"/>
              <a:t> a .hu alatt bejegyzett több mint 700 ezer </a:t>
            </a:r>
            <a:r>
              <a:rPr lang="en-US" sz="2000"/>
              <a:t>domain </a:t>
            </a:r>
            <a:r>
              <a:rPr lang="hu-HU" sz="2000"/>
              <a:t>nyilvános tartalmáról („sötét” archívum lesz)</a:t>
            </a:r>
          </a:p>
          <a:p>
            <a:r>
              <a:rPr lang="hu-HU" sz="2000">
                <a:solidFill>
                  <a:schemeClr val="tx2"/>
                </a:solidFill>
              </a:rPr>
              <a:t>ajánlás</a:t>
            </a:r>
            <a:r>
              <a:rPr lang="hu-HU" sz="2000"/>
              <a:t>: tanácsok jól archiválható webhelyek kialakításához</a:t>
            </a:r>
          </a:p>
          <a:p>
            <a:r>
              <a:rPr lang="hu-HU" sz="2000">
                <a:solidFill>
                  <a:schemeClr val="tx2"/>
                </a:solidFill>
              </a:rPr>
              <a:t>tanfolyam</a:t>
            </a:r>
            <a:r>
              <a:rPr lang="hu-HU" sz="2000"/>
              <a:t>: a Könyvtári Intézet által szervezett 30 órás továbbképzés közgyűjteményi dolgozóknak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3671887" cy="453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5D14-28E6-4033-8D20-CEBC7B5A15E8}" type="slidenum">
              <a:rPr lang="hu-HU"/>
              <a:pPr/>
              <a:t>13</a:t>
            </a:fld>
            <a:endParaRPr lang="hu-H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Webk</a:t>
            </a:r>
            <a:r>
              <a:rPr lang="hu-HU" sz="2900">
                <a:solidFill>
                  <a:schemeClr val="tx1"/>
                </a:solidFill>
              </a:rPr>
              <a:t>önyvtár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5267325" cy="5207000"/>
          </a:xfrm>
          <a:noFill/>
        </p:spPr>
        <p:txBody>
          <a:bodyPr>
            <a:spAutoFit/>
          </a:bodyPr>
          <a:lstStyle/>
          <a:p>
            <a:r>
              <a:rPr lang="hu-HU" sz="2000"/>
              <a:t>Web + Library </a:t>
            </a:r>
            <a:r>
              <a:rPr lang="en-US" sz="2000"/>
              <a:t>= </a:t>
            </a:r>
            <a:r>
              <a:rPr lang="hu-HU" sz="2000"/>
              <a:t>Webrary (Niels Brügger)</a:t>
            </a:r>
          </a:p>
          <a:p>
            <a:r>
              <a:rPr lang="hu-HU" sz="2000"/>
              <a:t>Lehetőleg a kötelespéldány törvény által szabályozott.</a:t>
            </a:r>
          </a:p>
          <a:p>
            <a:r>
              <a:rPr lang="hu-HU" sz="2000"/>
              <a:t>Gyűjtőköre alapvetően a közönségnek </a:t>
            </a:r>
            <a:br>
              <a:rPr lang="hu-HU" sz="2000"/>
            </a:br>
            <a:r>
              <a:rPr lang="hu-HU" sz="2000"/>
              <a:t>szánt, „publikált” webes tartalom.</a:t>
            </a:r>
          </a:p>
          <a:p>
            <a:r>
              <a:rPr lang="hu-HU" sz="2000"/>
              <a:t>Együttműködésben az AV archívummal.</a:t>
            </a:r>
          </a:p>
          <a:p>
            <a:r>
              <a:rPr lang="hu-HU" sz="2000"/>
              <a:t>Válogatott és metaadatolt.</a:t>
            </a:r>
          </a:p>
          <a:p>
            <a:r>
              <a:rPr lang="hu-HU" sz="2000"/>
              <a:t>Tematikus és esemény-alapú gyűjtések.</a:t>
            </a:r>
          </a:p>
          <a:p>
            <a:r>
              <a:rPr lang="hu-HU" sz="2000"/>
              <a:t>Nemzeti könyvtárak esetében a nemzeti webtér időnkénti (felületes) aratása is.</a:t>
            </a:r>
          </a:p>
          <a:p>
            <a:r>
              <a:rPr lang="hu-HU" sz="2000"/>
              <a:t>Katalógusba, sőt nemzeti bibliográfiába </a:t>
            </a:r>
            <a:br>
              <a:rPr lang="hu-HU" sz="2000"/>
            </a:br>
            <a:r>
              <a:rPr lang="hu-HU" sz="2000"/>
              <a:t>is bekerülhet.</a:t>
            </a:r>
          </a:p>
          <a:p>
            <a:r>
              <a:rPr lang="hu-HU" sz="2000"/>
              <a:t>Stabil hivatkozhatóságot biztosít.</a:t>
            </a:r>
          </a:p>
          <a:p>
            <a:r>
              <a:rPr lang="hu-HU" sz="2000"/>
              <a:t>Részben nyilvános, illetve könyvtári gépekről férhető hozzá.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7235825" y="188913"/>
            <a:ext cx="1908175" cy="2146300"/>
            <a:chOff x="4558" y="119"/>
            <a:chExt cx="1202" cy="1352"/>
          </a:xfrm>
        </p:grpSpPr>
        <p:pic>
          <p:nvPicPr>
            <p:cNvPr id="55302" name="Picture 6" descr="Niels Brügger"/>
            <p:cNvPicPr>
              <a:picLocks noChangeAspect="1" noChangeArrowheads="1"/>
            </p:cNvPicPr>
            <p:nvPr/>
          </p:nvPicPr>
          <p:blipFill>
            <a:blip r:embed="rId2"/>
            <a:srcRect l="-16151"/>
            <a:stretch>
              <a:fillRect/>
            </a:stretch>
          </p:blipFill>
          <p:spPr bwMode="auto">
            <a:xfrm>
              <a:off x="4558" y="119"/>
              <a:ext cx="978" cy="1134"/>
            </a:xfrm>
            <a:prstGeom prst="rect">
              <a:avLst/>
            </a:prstGeom>
            <a:noFill/>
          </p:spPr>
        </p:pic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4558" y="1298"/>
              <a:ext cx="12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3"/>
                </a:rPr>
                <a:t>http://pure.au.dk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855913"/>
            <a:ext cx="3670300" cy="338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227763" y="6381750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5"/>
              </a:rPr>
              <a:t>http://pandora.nla.gov.au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D0916-B651-48DE-A2BE-0B647ACEB3C2}" type="slidenum">
              <a:rPr lang="hu-HU"/>
              <a:pPr/>
              <a:t>14</a:t>
            </a:fld>
            <a:endParaRPr lang="hu-H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Weblev</a:t>
            </a:r>
            <a:r>
              <a:rPr lang="hu-HU" sz="2900">
                <a:solidFill>
                  <a:schemeClr val="tx1"/>
                </a:solidFill>
              </a:rPr>
              <a:t>éltár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392613" cy="5149850"/>
          </a:xfrm>
          <a:noFill/>
        </p:spPr>
        <p:txBody>
          <a:bodyPr>
            <a:spAutoFit/>
          </a:bodyPr>
          <a:lstStyle/>
          <a:p>
            <a:r>
              <a:rPr lang="hu-HU" sz="2000"/>
              <a:t>Ez a szó valódi értelmében vett „webarchive”, de nincs éles határ.</a:t>
            </a:r>
          </a:p>
          <a:p>
            <a:r>
              <a:rPr lang="hu-HU" sz="2000"/>
              <a:t>Nem „publikált”, legalábbis nem a széles nyilvánosságnak szánt internetes tartalmak (pl. fórumok, személyes blogok, fotók, videók, webkettes oldalak és csatornák,</a:t>
            </a:r>
            <a:r>
              <a:rPr lang="en-US" sz="2000"/>
              <a:t> </a:t>
            </a:r>
            <a:r>
              <a:rPr lang="hu-HU" sz="2000"/>
              <a:t>zárt csoportok és webhelyek, intézményi és céges belső honlapok és iratok).</a:t>
            </a:r>
          </a:p>
          <a:p>
            <a:r>
              <a:rPr lang="hu-HU" sz="2000"/>
              <a:t>E-levéltári fondokba rendezve (esetleg offline digitális tartalmakkal együtt).</a:t>
            </a:r>
          </a:p>
          <a:p>
            <a:r>
              <a:rPr lang="hu-HU" sz="2000"/>
              <a:t>Kormányzati, államigazgatási szervek honlapjainak és egyéb online anyagainak archiválása.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932363" y="6323013"/>
            <a:ext cx="396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2"/>
              </a:rPr>
              <a:t>http://www.nationalarchives.gov.uk/webarchive/</a:t>
            </a:r>
            <a:endParaRPr lang="hu-HU" sz="1200">
              <a:latin typeface="Arial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 l="1030"/>
          <a:stretch>
            <a:fillRect/>
          </a:stretch>
        </p:blipFill>
        <p:spPr bwMode="auto">
          <a:xfrm>
            <a:off x="4765675" y="2160588"/>
            <a:ext cx="4270375" cy="407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147D-3792-4B1F-9206-0BBF01E5867E}" type="slidenum">
              <a:rPr lang="hu-HU"/>
              <a:pPr/>
              <a:t>15</a:t>
            </a:fld>
            <a:endParaRPr lang="hu-H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</a:t>
            </a:r>
            <a:r>
              <a:rPr lang="hu-HU" sz="2900">
                <a:solidFill>
                  <a:schemeClr val="tx1"/>
                </a:solidFill>
              </a:rPr>
              <a:t>múzeum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5149850"/>
          </a:xfrm>
          <a:noFill/>
        </p:spPr>
        <p:txBody>
          <a:bodyPr>
            <a:spAutoFit/>
          </a:bodyPr>
          <a:lstStyle/>
          <a:p>
            <a:r>
              <a:rPr lang="hu-HU" sz="2000"/>
              <a:t>Webes művészeti és iparművészeti alkotások megőrzése (és ezek megjeleníthető állapotban tartása.)</a:t>
            </a:r>
          </a:p>
          <a:p>
            <a:r>
              <a:rPr lang="hu-HU" sz="2000"/>
              <a:t>Művészek és más ismert emberek internetes jelenlétének archiválása. </a:t>
            </a:r>
          </a:p>
          <a:p>
            <a:r>
              <a:rPr lang="hu-HU" sz="2000"/>
              <a:t>A múzeum gyűjtőkörének megfelelő válogatások (pl. helytörténeti múzeum: online közvetített helyi események, hadtörténeti múzeum: kiberháborúk, sportmúzeum: e-sportok, fotómúzeum: digitális fotók, kereskedelmi múzeum: online kereskedelem, műszaki múzeum: internetes technológiák).</a:t>
            </a:r>
          </a:p>
          <a:p>
            <a:r>
              <a:rPr lang="hu-HU" sz="2000"/>
              <a:t>Webarchívumokra alapozott történeti kutatások.</a:t>
            </a:r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5364163" y="1773238"/>
            <a:ext cx="3665537" cy="4883150"/>
            <a:chOff x="3379" y="1117"/>
            <a:chExt cx="2309" cy="3076"/>
          </a:xfrm>
        </p:grpSpPr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3742" y="4020"/>
              <a:ext cx="17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2"/>
                </a:rPr>
                <a:t>http://webenact.rhizome.org</a:t>
              </a:r>
              <a:endParaRPr lang="hu-HU" sz="1200">
                <a:latin typeface="Arial" charset="0"/>
              </a:endParaRPr>
            </a:p>
          </p:txBody>
        </p:sp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1117"/>
              <a:ext cx="2309" cy="28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17BD4-C10B-42F1-B605-587CAC3F9064}" type="slidenum">
              <a:rPr lang="hu-HU"/>
              <a:pPr/>
              <a:t>16</a:t>
            </a:fld>
            <a:endParaRPr lang="hu-HU"/>
          </a:p>
        </p:txBody>
      </p:sp>
      <p:pic>
        <p:nvPicPr>
          <p:cNvPr id="58373" name="Picture 5" descr="https://i.imgur.com/YH1xBe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1916113"/>
            <a:ext cx="5991225" cy="3179762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23850" y="277813"/>
            <a:ext cx="86407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hu-HU" sz="2900">
                <a:latin typeface="Arial" charset="0"/>
              </a:rPr>
              <a:t>Feladat: Töltsük le az internetet, amíg nem késő...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23963" y="5748338"/>
            <a:ext cx="6696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>
                <a:solidFill>
                  <a:schemeClr val="tx2"/>
                </a:solidFill>
                <a:latin typeface="Arial" charset="0"/>
              </a:rPr>
              <a:t>Köszönöm a megtisztelő figyelmet!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14538" y="5241925"/>
            <a:ext cx="511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A kép forrása: </a:t>
            </a:r>
            <a:r>
              <a:rPr lang="hu-HU" sz="1200">
                <a:latin typeface="Arial" charset="0"/>
                <a:hlinkClick r:id="rId3"/>
              </a:rPr>
              <a:t>https://www.w3schools.com/downloadwww.htm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62F5-97E4-4D4D-8CC7-FF290C5C5B30}" type="slidenum">
              <a:rPr lang="hu-HU"/>
              <a:pPr/>
              <a:t>2</a:t>
            </a:fld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36295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Origo 2015.02.13.</a:t>
            </a:r>
            <a:r>
              <a:rPr lang="hu-HU" sz="2200">
                <a:solidFill>
                  <a:schemeClr val="tx1"/>
                </a:solidFill>
              </a:rPr>
              <a:t> </a:t>
            </a:r>
            <a:r>
              <a:rPr lang="hu-HU" sz="2800">
                <a:solidFill>
                  <a:schemeClr val="tx1"/>
                </a:solidFill>
              </a:rPr>
              <a:t/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900">
                <a:solidFill>
                  <a:schemeClr val="tx1"/>
                </a:solidFill>
              </a:rPr>
              <a:t>„Az internet atyja szerint el fog veszni a múltunk”</a:t>
            </a:r>
            <a:r>
              <a:rPr lang="hu-HU" sz="2800"/>
              <a:t/>
            </a:r>
            <a:br>
              <a:rPr lang="hu-HU" sz="2800"/>
            </a:br>
            <a:r>
              <a:rPr lang="hu-HU" sz="1500">
                <a:hlinkClick r:id="rId2"/>
              </a:rPr>
              <a:t>http://www.origo.hu/techbazis/20150213-az-internet-atyja-szerint-el-fog-veszni-a-multunk.html </a:t>
            </a:r>
            <a:endParaRPr lang="hu-HU" sz="15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4906963" cy="4416425"/>
          </a:xfrm>
          <a:noFill/>
          <a:ln/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hu-HU" sz="2000"/>
              <a:t>Vint Cerf, a TCP/IP protokoll egyik megalkotója és 2005-től a Google fő internetes evangelistája.</a:t>
            </a:r>
          </a:p>
          <a:p>
            <a:pPr>
              <a:spcAft>
                <a:spcPct val="20000"/>
              </a:spcAft>
            </a:pPr>
            <a:r>
              <a:rPr lang="hu-HU" sz="2000"/>
              <a:t>„Digital Dark Age” fenyeget, ki kell találni az időtálló digitális pergament.</a:t>
            </a:r>
          </a:p>
          <a:p>
            <a:pPr>
              <a:spcAft>
                <a:spcPct val="20000"/>
              </a:spcAft>
            </a:pPr>
            <a:r>
              <a:rPr lang="hu-HU" sz="2000"/>
              <a:t>Virtuális gépeken évszázadok múlva </a:t>
            </a:r>
            <a:br>
              <a:rPr lang="hu-HU" sz="2000"/>
            </a:br>
            <a:r>
              <a:rPr lang="hu-HU" sz="2000"/>
              <a:t>is újraéleszthető informatikai</a:t>
            </a:r>
            <a:br>
              <a:rPr lang="hu-HU" sz="2000"/>
            </a:br>
            <a:r>
              <a:rPr lang="hu-HU" sz="2000"/>
              <a:t>környezetek leírásaira lenne szükség.</a:t>
            </a:r>
          </a:p>
          <a:p>
            <a:pPr>
              <a:spcAft>
                <a:spcPct val="20000"/>
              </a:spcAft>
            </a:pPr>
            <a:r>
              <a:rPr lang="hu-HU" sz="2000"/>
              <a:t>A korabeli hardveres és szoftveres architektúrák „röntgenképeinek” megőrzése mellett a digitális objektumok archiválását is meg </a:t>
            </a:r>
            <a:br>
              <a:rPr lang="hu-HU" sz="2000"/>
            </a:br>
            <a:r>
              <a:rPr lang="hu-HU" sz="2000"/>
              <a:t>kell oldani.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36544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508625" y="6446838"/>
            <a:ext cx="352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latin typeface="Arial" charset="0"/>
              </a:rPr>
              <a:t>A kép forrása: </a:t>
            </a:r>
            <a:r>
              <a:rPr lang="hu-HU" sz="1200">
                <a:latin typeface="Arial" charset="0"/>
                <a:hlinkClick r:id="rId4"/>
              </a:rPr>
              <a:t>https://commons.wikimedia.org/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D784-E543-4D2C-81E3-25FB6B091B4E}" type="slidenum">
              <a:rPr lang="hu-HU"/>
              <a:pPr/>
              <a:t>3</a:t>
            </a:fld>
            <a:endParaRPr lang="hu-H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763"/>
            <a:ext cx="8229600" cy="1417638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Boing Boing 2017. 07. 27. </a:t>
            </a:r>
            <a:r>
              <a:rPr lang="hu-HU"/>
              <a:t/>
            </a:r>
            <a:br>
              <a:rPr lang="hu-HU"/>
            </a:br>
            <a:r>
              <a:rPr lang="hu-HU" sz="2500">
                <a:solidFill>
                  <a:schemeClr val="tx1"/>
                </a:solidFill>
              </a:rPr>
              <a:t>Link Rot: only half of the links on 2005's </a:t>
            </a:r>
            <a:br>
              <a:rPr lang="hu-HU" sz="2500">
                <a:solidFill>
                  <a:schemeClr val="tx1"/>
                </a:solidFill>
              </a:rPr>
            </a:br>
            <a:r>
              <a:rPr lang="hu-HU" sz="2500">
                <a:solidFill>
                  <a:schemeClr val="tx1"/>
                </a:solidFill>
              </a:rPr>
              <a:t>Million Dollar Homepage are still reachable</a:t>
            </a:r>
            <a:r>
              <a:rPr lang="hu-HU" sz="2500" b="1"/>
              <a:t/>
            </a:r>
            <a:br>
              <a:rPr lang="hu-HU" sz="2500" b="1"/>
            </a:br>
            <a:r>
              <a:rPr lang="hu-HU" sz="1500">
                <a:hlinkClick r:id="rId2"/>
              </a:rPr>
              <a:t>https://boingboing.net/2017/07/27/link-rot-only-half-of-the-lin.html</a:t>
            </a:r>
            <a:endParaRPr lang="hu-HU" sz="150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95288" y="1989138"/>
            <a:ext cx="42481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2005 augusztus és 2006 január között Alex Tew angol diák pixelenként 1 dollárért adott el egy 1000 × 1000 képpontból álló weboldalnyi reklámfelületet.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2816 </a:t>
            </a:r>
            <a:r>
              <a:rPr lang="hu-HU" sz="2000">
                <a:latin typeface="Arial" charset="0"/>
              </a:rPr>
              <a:t>linkből bő tíz év után csak 1780 működő maradt.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547 webhely teljesen elérhetetlen (342 ezer dollárnyi</a:t>
            </a:r>
            <a:r>
              <a:rPr lang="en-US" sz="2000">
                <a:latin typeface="Arial" charset="0"/>
              </a:rPr>
              <a:t> </a:t>
            </a:r>
            <a:r>
              <a:rPr lang="hu-HU" sz="2000">
                <a:latin typeface="Arial" charset="0"/>
              </a:rPr>
              <a:t>érték), 489 link pedig máshová - gyakran üres vagy eladó domainre - irányít (145 ezer dollárnyi érték).</a:t>
            </a:r>
          </a:p>
        </p:txBody>
      </p: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4718050" y="1700213"/>
            <a:ext cx="4318000" cy="5027612"/>
            <a:chOff x="2972" y="1071"/>
            <a:chExt cx="2720" cy="3167"/>
          </a:xfrm>
        </p:grpSpPr>
        <p:pic>
          <p:nvPicPr>
            <p:cNvPr id="46091" name="Picture 11" descr="homepage_c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2" y="1071"/>
              <a:ext cx="2720" cy="2980"/>
            </a:xfrm>
            <a:prstGeom prst="rect">
              <a:avLst/>
            </a:prstGeom>
            <a:noFill/>
          </p:spPr>
        </p:pic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198" y="4065"/>
              <a:ext cx="2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A kép forrása: </a:t>
              </a:r>
              <a:r>
                <a:rPr lang="hu-HU" sz="1200">
                  <a:latin typeface="Arial" charset="0"/>
                  <a:hlinkClick r:id="rId4"/>
                </a:rPr>
                <a:t>https://lil.law.harvard.edu/blog/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1781175"/>
            <a:ext cx="4343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4B5B-EA91-4E33-A71D-1B7CA3F49E3E}" type="slidenum">
              <a:rPr lang="hu-HU"/>
              <a:pPr/>
              <a:t>4</a:t>
            </a:fld>
            <a:endParaRPr lang="hu-H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UNESCO 2003</a:t>
            </a:r>
            <a:r>
              <a:rPr lang="hu-HU"/>
              <a:t/>
            </a:r>
            <a:br>
              <a:rPr lang="hu-HU"/>
            </a:br>
            <a:r>
              <a:rPr lang="pt-BR" sz="2900">
                <a:solidFill>
                  <a:schemeClr val="tx1"/>
                </a:solidFill>
              </a:rPr>
              <a:t>Charta a digitális örökség védelméről</a:t>
            </a:r>
            <a:r>
              <a:rPr lang="hu-HU" sz="2900">
                <a:solidFill>
                  <a:schemeClr val="tx1"/>
                </a:solidFill>
              </a:rPr>
              <a:t/>
            </a:r>
            <a:br>
              <a:rPr lang="hu-HU" sz="2900">
                <a:solidFill>
                  <a:schemeClr val="tx1"/>
                </a:solidFill>
              </a:rPr>
            </a:br>
            <a:r>
              <a:rPr lang="hu-HU" sz="1500">
                <a:hlinkClick r:id="rId2"/>
              </a:rPr>
              <a:t>http://www.unesco.hu/archivum-2009-vegeig/kommunikacio-informacio/charta-digitalis-orokseg</a:t>
            </a:r>
            <a:endParaRPr lang="hu-HU" sz="1500"/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61150" y="4394200"/>
            <a:ext cx="2447925" cy="2274888"/>
          </a:xfrm>
          <a:noFill/>
          <a:ln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" y="1628775"/>
            <a:ext cx="7715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digitális anyagok szövegekből, adatbázisokból, álló és mozgó képekből, hanganyagokból, grafikákból, szoftverekből és weboldalakból állnak, széles körű és növekvő mértékű formátumok között.”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39750" y="3014663"/>
            <a:ext cx="662463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világ digitális örökségét a végleges eltűnés veszélye fenyegeti. Ehhez hozzájárul az azt tartalmazó hardware és software gyors elavulása, bizonytalanság a forrásokkal, felelősségekkel, és a fenntartás és megőrzés módszereivel kapcsolatban, valamint a támogató jogi szabályozás hiánya.”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nemzeti megőrzési politikák kulcselemeként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az archívumokkal kapcsolatos törvényhozásnak,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és a könyvtárak, levéltárak, múzeumok, és más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nyilvános gyűjteményeknek fel kell ölelniük a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digitális örökséget.”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BEC9-BFA5-4FEA-B08C-8B91305E3097}" type="slidenum">
              <a:rPr lang="hu-HU"/>
              <a:pPr/>
              <a:t>5</a:t>
            </a:fld>
            <a:endParaRPr lang="hu-H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1139825"/>
          </a:xfrm>
        </p:spPr>
        <p:txBody>
          <a:bodyPr/>
          <a:lstStyle/>
          <a:p>
            <a:r>
              <a:rPr lang="hu-HU" sz="2200">
                <a:solidFill>
                  <a:schemeClr val="folHlink"/>
                </a:solidFill>
              </a:rPr>
              <a:t>1996</a:t>
            </a:r>
            <a:br>
              <a:rPr lang="hu-HU" sz="2200">
                <a:solidFill>
                  <a:schemeClr val="folHlink"/>
                </a:solidFill>
              </a:rPr>
            </a:br>
            <a:r>
              <a:rPr lang="hu-HU" sz="2900">
                <a:solidFill>
                  <a:schemeClr val="tx1"/>
                </a:solidFill>
              </a:rPr>
              <a:t>Internet Archive</a:t>
            </a:r>
            <a:r>
              <a:rPr lang="hu-HU" sz="2200">
                <a:solidFill>
                  <a:schemeClr val="folHlink"/>
                </a:solidFill>
              </a:rPr>
              <a:t> </a:t>
            </a:r>
            <a:br>
              <a:rPr lang="hu-HU" sz="2200">
                <a:solidFill>
                  <a:schemeClr val="folHlink"/>
                </a:solidFill>
              </a:rPr>
            </a:br>
            <a:r>
              <a:rPr lang="hu-HU" sz="1500">
                <a:hlinkClick r:id="rId2"/>
              </a:rPr>
              <a:t>http://web.archive.org</a:t>
            </a:r>
            <a:endParaRPr lang="hu-HU" sz="15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4043363" cy="4530725"/>
          </a:xfrm>
        </p:spPr>
        <p:txBody>
          <a:bodyPr/>
          <a:lstStyle/>
          <a:p>
            <a:r>
              <a:rPr lang="hu-HU" sz="2000"/>
              <a:t>2016 októberi adatok: 361 millió webhely, 273 milliárd weboldal (510 milliárd digitális objektum), kb. 15 petabájt.</a:t>
            </a:r>
            <a:endParaRPr lang="hu-HU"/>
          </a:p>
          <a:p>
            <a:r>
              <a:rPr lang="hu-HU" sz="2000"/>
              <a:t>A webarchívum mérete 2017 júniusában 284 milliárd weboldal és már heti 1 milliárddal gyarapodik. </a:t>
            </a:r>
          </a:p>
          <a:p>
            <a:r>
              <a:rPr lang="hu-HU" sz="2000"/>
              <a:t>1996 óta több mint száz kisebb-nagyobb projekt indult.</a:t>
            </a:r>
          </a:p>
          <a:p>
            <a:r>
              <a:rPr lang="hu-HU" sz="2000"/>
              <a:t>Ebből kb. negyven a működő vagy kísérleti fázisban levő nemzeti webarchívum, harmincegynéhány országban.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4643438" y="2044700"/>
            <a:ext cx="4344987" cy="4624388"/>
            <a:chOff x="2925" y="1288"/>
            <a:chExt cx="2737" cy="2913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288"/>
              <a:ext cx="2737" cy="26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3334" y="40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4"/>
                </a:rPr>
                <a:t>http://mekosztaly.oszk.hu/miawiki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88913"/>
            <a:ext cx="16462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163D-32C2-4D76-98EA-2376D05662F8}" type="slidenum">
              <a:rPr lang="hu-HU"/>
              <a:pPr/>
              <a:t>6</a:t>
            </a:fld>
            <a:endParaRPr lang="hu-H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2017</a:t>
            </a:r>
            <a:r>
              <a:rPr lang="hu-HU"/>
              <a:t/>
            </a:r>
            <a:br>
              <a:rPr lang="hu-HU"/>
            </a:br>
            <a:r>
              <a:rPr lang="hu-HU" sz="2900">
                <a:solidFill>
                  <a:schemeClr val="tx1"/>
                </a:solidFill>
              </a:rPr>
              <a:t>Kísérleti webarchiválási projekt az OSZK-ban</a:t>
            </a:r>
            <a:br>
              <a:rPr lang="hu-HU" sz="2900">
                <a:solidFill>
                  <a:schemeClr val="tx1"/>
                </a:solidFill>
              </a:rPr>
            </a:br>
            <a:r>
              <a:rPr lang="hu-HU" sz="1500">
                <a:hlinkClick r:id="rId2"/>
              </a:rPr>
              <a:t>http://mekosztaly.oszk.hu/mia/</a:t>
            </a:r>
            <a:endParaRPr lang="hu-HU" sz="1500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89138"/>
            <a:ext cx="4752975" cy="420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918075" y="6381750"/>
            <a:ext cx="3470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4"/>
              </a:rPr>
              <a:t>http://mekosztaly.oszk.hu/mia</a:t>
            </a:r>
            <a:endParaRPr lang="hu-HU" sz="1200">
              <a:latin typeface="Arial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3754438" cy="4784725"/>
          </a:xfrm>
          <a:noFill/>
          <a:ln/>
        </p:spPr>
        <p:txBody>
          <a:bodyPr>
            <a:spAutoFit/>
          </a:bodyPr>
          <a:lstStyle/>
          <a:p>
            <a:r>
              <a:rPr lang="hu-HU" sz="2000"/>
              <a:t>Egy leendő, üzemszerűen működő, fenntartható magyar internet archívum műszaki, emberi, szervezeti és jogi feltételeinek megteremtése.</a:t>
            </a:r>
          </a:p>
          <a:p>
            <a:r>
              <a:rPr lang="hu-HU" sz="2000"/>
              <a:t>Az internetes tartalmak mentéséhez szükséges tudás elterjesztése a hazai közgyűjteményekben és helyi archívumok indításának ösztönzése.</a:t>
            </a:r>
          </a:p>
          <a:p>
            <a:r>
              <a:rPr lang="hu-HU" sz="2000"/>
              <a:t>Bekapcsolódás a webarchí-vumok közötti nemzetközi együttműködésbe.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4283-2AD5-472A-B244-992685F02CC7}" type="slidenum">
              <a:rPr lang="hu-HU"/>
              <a:pPr/>
              <a:t>7</a:t>
            </a:fld>
            <a:endParaRPr lang="hu-H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703262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Eddigi eredmények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4716463" y="1722438"/>
            <a:ext cx="4427537" cy="4933950"/>
            <a:chOff x="2971" y="1085"/>
            <a:chExt cx="2789" cy="3108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85"/>
              <a:ext cx="2579" cy="2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2971" y="4020"/>
              <a:ext cx="278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3"/>
                </a:rPr>
                <a:t>http://mekosztaly.oszk.hu/mia/404_workshop.html</a:t>
              </a:r>
              <a:endParaRPr lang="hu-HU" sz="1200">
                <a:latin typeface="Arial" charset="0"/>
              </a:endParaRPr>
            </a:p>
          </p:txBody>
        </p:sp>
      </p:grp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4259263" cy="4540250"/>
          </a:xfrm>
          <a:noFill/>
          <a:ln/>
        </p:spPr>
        <p:txBody>
          <a:bodyPr>
            <a:spAutoFit/>
          </a:bodyPr>
          <a:lstStyle/>
          <a:p>
            <a:r>
              <a:rPr lang="hu-HU" sz="2000">
                <a:solidFill>
                  <a:schemeClr val="tx2"/>
                </a:solidFill>
              </a:rPr>
              <a:t>kapcsolatépítés</a:t>
            </a:r>
            <a:r>
              <a:rPr lang="hu-HU" sz="2000"/>
              <a:t>: hazai partnerek, külföldi kapcsolatok, IIPC tagság</a:t>
            </a:r>
          </a:p>
          <a:p>
            <a:r>
              <a:rPr lang="hu-HU" sz="2000">
                <a:solidFill>
                  <a:schemeClr val="tx2"/>
                </a:solidFill>
              </a:rPr>
              <a:t>ismeretterjesztés</a:t>
            </a:r>
            <a:r>
              <a:rPr lang="hu-HU" sz="2000"/>
              <a:t>: wiki, cikkek, levelezőcsoport, előadások, </a:t>
            </a:r>
            <a:br>
              <a:rPr lang="hu-HU" sz="2000"/>
            </a:br>
            <a:r>
              <a:rPr lang="hu-HU" sz="2000"/>
              <a:t>404 workshop</a:t>
            </a:r>
          </a:p>
          <a:p>
            <a:r>
              <a:rPr lang="hu-HU" sz="2000">
                <a:solidFill>
                  <a:schemeClr val="tx2"/>
                </a:solidFill>
              </a:rPr>
              <a:t>szoftvertesztek</a:t>
            </a:r>
            <a:r>
              <a:rPr lang="hu-HU" sz="2000"/>
              <a:t>: Heritrix, Open Wayback, Web Curator Tool (továbbá: HTTrack, WARCreate, Webrecorder.io, Webrecorder Player, WAIL, GrabThemAll, Scrapbook X)</a:t>
            </a:r>
          </a:p>
          <a:p>
            <a:r>
              <a:rPr lang="hu-HU" sz="2000">
                <a:solidFill>
                  <a:schemeClr val="tx2"/>
                </a:solidFill>
              </a:rPr>
              <a:t>tesztaratások</a:t>
            </a:r>
            <a:r>
              <a:rPr lang="hu-HU" sz="2000"/>
              <a:t>: könyvtárak, múzeumok, levéltárak, egyetemek, e-periodikák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CD25E-FBFF-48D0-B1E8-BDC5B4706135}" type="slidenum">
              <a:rPr lang="hu-HU"/>
              <a:pPr/>
              <a:t>8</a:t>
            </a:fld>
            <a:endParaRPr lang="hu-HU"/>
          </a:p>
        </p:txBody>
      </p:sp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2"/>
          <a:srcRect t="1590"/>
          <a:stretch>
            <a:fillRect/>
          </a:stretch>
        </p:blipFill>
        <p:spPr bwMode="auto">
          <a:xfrm>
            <a:off x="468313" y="1628775"/>
            <a:ext cx="5256212" cy="4784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435975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Múzeumi honlapok mentései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t="18507"/>
          <a:stretch>
            <a:fillRect/>
          </a:stretch>
        </p:blipFill>
        <p:spPr bwMode="auto">
          <a:xfrm>
            <a:off x="323850" y="2339975"/>
            <a:ext cx="8424863" cy="2960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323850" y="1628775"/>
            <a:ext cx="6553200" cy="4751388"/>
            <a:chOff x="204" y="981"/>
            <a:chExt cx="4081" cy="2948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4"/>
            <a:srcRect t="9709"/>
            <a:stretch>
              <a:fillRect/>
            </a:stretch>
          </p:blipFill>
          <p:spPr bwMode="auto">
            <a:xfrm>
              <a:off x="204" y="981"/>
              <a:ext cx="4081" cy="2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49" y="1203"/>
              <a:ext cx="95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2017 június</a:t>
              </a:r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2414588" y="1916113"/>
            <a:ext cx="6478587" cy="4681537"/>
            <a:chOff x="1610" y="1298"/>
            <a:chExt cx="4081" cy="2949"/>
          </a:xfrm>
        </p:grpSpPr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5"/>
            <a:srcRect t="9679"/>
            <a:stretch>
              <a:fillRect/>
            </a:stretch>
          </p:blipFill>
          <p:spPr bwMode="auto">
            <a:xfrm>
              <a:off x="1610" y="1298"/>
              <a:ext cx="4081" cy="29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655" y="1526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2017 szeptember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E056-0CDB-46D3-91B9-03138CC16BAD}" type="slidenum">
              <a:rPr lang="hu-HU"/>
              <a:pPr/>
              <a:t>9</a:t>
            </a:fld>
            <a:endParaRPr lang="hu-H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széteső elrendezés</a:t>
            </a: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395288" y="1703388"/>
            <a:ext cx="6478587" cy="4678362"/>
            <a:chOff x="249" y="1073"/>
            <a:chExt cx="4081" cy="2947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49" y="1073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340" y="3747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2484438" y="1989138"/>
            <a:ext cx="6478587" cy="4678362"/>
            <a:chOff x="1565" y="1253"/>
            <a:chExt cx="4081" cy="2947"/>
          </a:xfrm>
        </p:grpSpPr>
        <p:pic>
          <p:nvPicPr>
            <p:cNvPr id="51208" name="Picture 8"/>
            <p:cNvPicPr>
              <a:picLocks noChangeAspect="1" noChangeArrowheads="1"/>
            </p:cNvPicPr>
            <p:nvPr/>
          </p:nvPicPr>
          <p:blipFill>
            <a:blip r:embed="rId3"/>
            <a:srcRect t="9740"/>
            <a:stretch>
              <a:fillRect/>
            </a:stretch>
          </p:blipFill>
          <p:spPr bwMode="auto">
            <a:xfrm>
              <a:off x="1565" y="1253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1656" y="3566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ávos">
  <a:themeElements>
    <a:clrScheme name="Sávos 9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9966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9966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594</TotalTime>
  <Words>698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</vt:lpstr>
      <vt:lpstr>Verdana</vt:lpstr>
      <vt:lpstr>Garamond</vt:lpstr>
      <vt:lpstr>Sávos</vt:lpstr>
      <vt:lpstr>Webmúzeum, webkönyvtár, weblevéltár  közgyűjteményi felelősség a digitális kultúra megőrzésében</vt:lpstr>
      <vt:lpstr>Origo 2015.02.13.  „Az internet atyja szerint el fog veszni a múltunk” http://www.origo.hu/techbazis/20150213-az-internet-atyja-szerint-el-fog-veszni-a-multunk.html </vt:lpstr>
      <vt:lpstr>Boing Boing 2017. 07. 27.  Link Rot: only half of the links on 2005's  Million Dollar Homepage are still reachable https://boingboing.net/2017/07/27/link-rot-only-half-of-the-lin.html</vt:lpstr>
      <vt:lpstr>UNESCO 2003 Charta a digitális örökség védelméről http://www.unesco.hu/archivum-2009-vegeig/kommunikacio-informacio/charta-digitalis-orokseg</vt:lpstr>
      <vt:lpstr>1996 Internet Archive  http://web.archive.org</vt:lpstr>
      <vt:lpstr>2017 Kísérleti webarchiválási projekt az OSZK-ban http://mekosztaly.oszk.hu/mia/</vt:lpstr>
      <vt:lpstr>Eddigi eredmények</vt:lpstr>
      <vt:lpstr>Múzeumi honlapok mentései</vt:lpstr>
      <vt:lpstr>Archiválási problémák: széteső elrendezés</vt:lpstr>
      <vt:lpstr>Archiválási problémák: elveszett stílusfájl</vt:lpstr>
      <vt:lpstr>Archiválási problémák: kitiltott robot</vt:lpstr>
      <vt:lpstr>További tervek</vt:lpstr>
      <vt:lpstr>Webkönyvtár</vt:lpstr>
      <vt:lpstr>Weblevéltár</vt:lpstr>
      <vt:lpstr>Webmúzeum</vt:lpstr>
      <vt:lpstr>16. dia</vt:lpstr>
    </vt:vector>
  </TitlesOfParts>
  <Company>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Webmúzeum, webkönyvtár, weblevéltár  közgyűjteményi felelősség a digitális kultúra megőrzésében</dc:title>
  <dc:creator>DL</dc:creator>
  <cp:lastModifiedBy>DL</cp:lastModifiedBy>
  <cp:revision>67</cp:revision>
  <dcterms:created xsi:type="dcterms:W3CDTF">2017-11-25T14:46:37Z</dcterms:created>
  <dcterms:modified xsi:type="dcterms:W3CDTF">2020-03-03T20:23:34Z</dcterms:modified>
</cp:coreProperties>
</file>