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3" r:id="rId7"/>
    <p:sldId id="259" r:id="rId8"/>
    <p:sldId id="262" r:id="rId9"/>
    <p:sldId id="264" r:id="rId10"/>
    <p:sldId id="265" r:id="rId11"/>
    <p:sldId id="266" r:id="rId12"/>
    <p:sldId id="267" r:id="rId13"/>
    <p:sldId id="269" r:id="rId14"/>
    <p:sldId id="270" r:id="rId15"/>
    <p:sldId id="273" r:id="rId16"/>
    <p:sldId id="272" r:id="rId17"/>
    <p:sldId id="268" r:id="rId18"/>
    <p:sldId id="271" r:id="rId19"/>
    <p:sldId id="274" r:id="rId20"/>
    <p:sldId id="275" r:id="rId21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 varScale="1">
        <p:scale>
          <a:sx n="104" d="100"/>
          <a:sy n="104" d="100"/>
        </p:scale>
        <p:origin x="-8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73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DC7A8E-C4D5-4131-9BF8-98BC58E7A584}" type="datetimeFigureOut">
              <a:rPr lang="hu-HU"/>
              <a:pPr>
                <a:defRPr/>
              </a:pPr>
              <a:t>2020. 09. 04.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489399B-3881-4BA6-A448-A3B3D27E023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96D5F-813A-45C5-B054-2C64CA758DD3}" type="datetime1">
              <a:rPr lang="hu-HU"/>
              <a:pPr>
                <a:defRPr/>
              </a:pPr>
              <a:t>2020. 09. 04.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Networkshop, 2020.09.04.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2E863-0846-4B9B-8885-5FB8EF0655E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A7810-375B-411B-B890-4F24CCA8CA17}" type="datetime1">
              <a:rPr lang="hu-HU"/>
              <a:pPr>
                <a:defRPr/>
              </a:pPr>
              <a:t>2020. 09. 04.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Networkshop, 2020.09.04.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23F51-ABB7-4D64-A946-0C392AF6998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BD3A7-CE0C-47E4-8C83-3091A94428F2}" type="datetime1">
              <a:rPr lang="hu-HU"/>
              <a:pPr>
                <a:defRPr/>
              </a:pPr>
              <a:t>2020. 09. 04.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Networkshop, 2020.09.04.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FD602-98B0-4A8D-9242-823C9AD1AF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E2385-A0B8-41D7-BC2C-5F4AEB3B43CC}" type="datetime1">
              <a:rPr lang="hu-HU"/>
              <a:pPr>
                <a:defRPr/>
              </a:pPr>
              <a:t>2020. 09. 04.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Networkshop, 2020.09.04.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A4053-1190-4723-9D87-00DB2BC4477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C638E-68F2-4674-9E22-D5C071694BB8}" type="datetime1">
              <a:rPr lang="hu-HU"/>
              <a:pPr>
                <a:defRPr/>
              </a:pPr>
              <a:t>2020. 09. 04.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Networkshop, 2020.09.04.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AA63B-DE31-44CD-B086-E4EE11178CE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FEF78-72F6-438F-8D0D-69F5822C6A06}" type="datetime1">
              <a:rPr lang="hu-HU"/>
              <a:pPr>
                <a:defRPr/>
              </a:pPr>
              <a:t>2020. 09. 04.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Networkshop, 2020.09.04.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76834-069B-4755-AEF9-2AEF54BEE9A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560F-BED7-4E0A-BFB6-05146149FC1E}" type="datetime1">
              <a:rPr lang="hu-HU"/>
              <a:pPr>
                <a:defRPr/>
              </a:pPr>
              <a:t>2020. 09. 04.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Networkshop, 2020.09.04.</a:t>
            </a: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7AF5-FBBE-4954-8305-080F0DC703C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E43AD-000A-4B4C-A019-385147E554DC}" type="datetime1">
              <a:rPr lang="hu-HU"/>
              <a:pPr>
                <a:defRPr/>
              </a:pPr>
              <a:t>2020. 09. 04.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Networkshop, 2020.09.04.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9D943-98C5-45B7-9A12-EBE812279B6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08A16-BBD6-41C8-9633-99559AB51875}" type="datetime1">
              <a:rPr lang="hu-HU"/>
              <a:pPr>
                <a:defRPr/>
              </a:pPr>
              <a:t>2020. 09. 04.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Networkshop, 2020.09.04.</a:t>
            </a: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F07D3-81ED-41B8-BA80-65C00628C0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3EC40-51C4-45C4-9C68-0A5136130DB3}" type="datetime1">
              <a:rPr lang="hu-HU"/>
              <a:pPr>
                <a:defRPr/>
              </a:pPr>
              <a:t>2020. 09. 04.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Networkshop, 2020.09.04.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B2B8-952C-4ACD-AAD4-CA2F486637A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B3DA0-A8EF-4A45-A246-EC4EA6EBD794}" type="datetime1">
              <a:rPr lang="hu-HU"/>
              <a:pPr>
                <a:defRPr/>
              </a:pPr>
              <a:t>2020. 09. 04.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Networkshop, 2020.09.04.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7689C-F2D4-4DDD-935E-23FE07A9392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A9A73F-C41E-470E-932F-857AB3ED4EB1}" type="datetime1">
              <a:rPr lang="hu-HU"/>
              <a:pPr>
                <a:defRPr/>
              </a:pPr>
              <a:t>2020. 09. 04.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u-HU"/>
              <a:t>Networkshop, 2020.09.04.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B27FB5-6B51-4CE2-82E3-078E60CF9F3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rchivum.oszk.hu/a-projektrol/nyilvanos-projekt-dokumentumok/" TargetMode="External"/><Relationship Id="rId2" Type="http://schemas.openxmlformats.org/officeDocument/2006/relationships/hyperlink" Target="https://www.oclc.org/research/publications/2018/oclcresearch-descriptive-metadata/recommendation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pa.oszk.hu/html/irattar/epa.htm" TargetMode="External"/><Relationship Id="rId2" Type="http://schemas.openxmlformats.org/officeDocument/2006/relationships/hyperlink" Target="https://mek.oszk.hu/html/irattar/dtd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ka.oszk.hu/html/irattar/dka-adatstruktura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mek.oszk.hu/kozoskeres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ebarchivum.oszk.hu/tartalomgazdaknak/szolgaltatasi-engedely-urlap/" TargetMode="External"/><Relationship Id="rId7" Type="http://schemas.openxmlformats.org/officeDocument/2006/relationships/hyperlink" Target="https://dka.oszk.hu/html/irattar.html" TargetMode="External"/><Relationship Id="rId2" Type="http://schemas.openxmlformats.org/officeDocument/2006/relationships/hyperlink" Target="https://rakoczi2019.webarchivum.oszk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pa.oszk.hu/html/irattar.html" TargetMode="External"/><Relationship Id="rId5" Type="http://schemas.openxmlformats.org/officeDocument/2006/relationships/hyperlink" Target="NULL" TargetMode="External"/><Relationship Id="rId4" Type="http://schemas.openxmlformats.org/officeDocument/2006/relationships/hyperlink" Target="http://mek.oszk.hu/html/irattar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rchivum.oszk.hu/a-projektrol/partnerek/" TargetMode="External"/><Relationship Id="rId2" Type="http://schemas.openxmlformats.org/officeDocument/2006/relationships/hyperlink" Target="https://webarchivum.oszk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ormany.hu/hu/emberi-eroforrasok-miniszteriuma/kulturaert-felelos-allamtitkarsag/hirek/elkeszult-a-kozgyujtemenyek-digitalizalasi-strategiaj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zk.hu/okr-projekt" TargetMode="External"/><Relationship Id="rId2" Type="http://schemas.openxmlformats.org/officeDocument/2006/relationships/hyperlink" Target="http://www.kozlonyok.hu/nkonline/MKPDF/hiteles/MK1617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szk.hu/okr-webarchivala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ebarchivum.oszk.hu/szakembereknek/tanfolyam-es-e-learning/" TargetMode="External"/><Relationship Id="rId3" Type="http://schemas.openxmlformats.org/officeDocument/2006/relationships/hyperlink" Target="https://webarchivum.oszk.hu/" TargetMode="External"/><Relationship Id="rId7" Type="http://schemas.openxmlformats.org/officeDocument/2006/relationships/hyperlink" Target="https://webarchivum.oszk.hu/a-projektrol/eloadasok-prezentaciok-publikaciok/" TargetMode="External"/><Relationship Id="rId2" Type="http://schemas.openxmlformats.org/officeDocument/2006/relationships/hyperlink" Target="http://mekosztaly.oszk.hu/mi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archivum.oszk.hu/szakembereknek/404-not-found-workshop/" TargetMode="External"/><Relationship Id="rId5" Type="http://schemas.openxmlformats.org/officeDocument/2006/relationships/hyperlink" Target="https://webarchivum.oszk.hu/mediawiki/index.php?title=MIA_WIKI" TargetMode="External"/><Relationship Id="rId4" Type="http://schemas.openxmlformats.org/officeDocument/2006/relationships/hyperlink" Target="https://webarchivum.oszk.hu/szakembereknek/szakirodalmi-bibliografi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ebarchivum.oszk.hu/webarchivum/reszgyujtemenyek-szerint/esemeny-alapu-aratasok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t.jogtar.hu/jogszabaly?docid=A20H1358.KOR&amp;txtreferer=00000001.txt" TargetMode="External"/><Relationship Id="rId2" Type="http://schemas.openxmlformats.org/officeDocument/2006/relationships/hyperlink" Target="http://njt.hu/cgi_bin/njt_doc.cgi?docid=219746.38360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oszk.hu/kds-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hu.wikipedia.org/wiki/II._R%C3%A1k%C3%B3czi_Ferenc_eml%C3%A9k%C3%A9v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650" y="2420938"/>
            <a:ext cx="7772400" cy="19002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/>
              <a:t>Digitális gyűjtemények az oktatás szolgálatában –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/>
              <a:t>Rákóczi </a:t>
            </a:r>
            <a:r>
              <a:rPr lang="hu-HU" dirty="0" err="1"/>
              <a:t>webarchívum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350" y="5157788"/>
            <a:ext cx="6400800" cy="9826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 err="1" smtClean="0"/>
              <a:t>Networkshop</a:t>
            </a:r>
            <a:r>
              <a:rPr lang="hu-HU" dirty="0" smtClean="0"/>
              <a:t>, 2020. 09. 04.</a:t>
            </a:r>
            <a:endParaRPr lang="hu-H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21812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Kép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2775" y="404813"/>
            <a:ext cx="28670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1800" y="188913"/>
            <a:ext cx="8229600" cy="9413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4000" b="1" dirty="0">
                <a:solidFill>
                  <a:schemeClr val="accent2">
                    <a:lumMod val="75000"/>
                  </a:schemeClr>
                </a:solidFill>
              </a:rPr>
              <a:t>Rákóczi webarchívum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hu-HU" sz="3300" dirty="0"/>
              <a:t>Tartalom, gyűjtőkör</a:t>
            </a:r>
          </a:p>
        </p:txBody>
      </p:sp>
      <p:sp>
        <p:nvSpPr>
          <p:cNvPr id="23554" name="Tartalom helye 2"/>
          <p:cNvSpPr>
            <a:spLocks noGrp="1"/>
          </p:cNvSpPr>
          <p:nvPr>
            <p:ph idx="1"/>
          </p:nvPr>
        </p:nvSpPr>
        <p:spPr>
          <a:xfrm>
            <a:off x="457200" y="1085850"/>
            <a:ext cx="8229600" cy="4857750"/>
          </a:xfrm>
        </p:spPr>
        <p:txBody>
          <a:bodyPr/>
          <a:lstStyle/>
          <a:p>
            <a:r>
              <a:rPr lang="hu-HU" smtClean="0"/>
              <a:t>Cél: </a:t>
            </a:r>
          </a:p>
          <a:p>
            <a:pPr lvl="1"/>
            <a:r>
              <a:rPr lang="hu-HU" smtClean="0"/>
              <a:t>a különböző digitális gyűjtemények, dokumentumtípusok horizontális kínálata egy téma mentén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Networkshop, 2020.09.04.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26737-0261-4E00-81B2-018DB1DB2914}" type="slidenum">
              <a:rPr lang="hu-HU"/>
              <a:pPr>
                <a:defRPr/>
              </a:pPr>
              <a:t>10</a:t>
            </a:fld>
            <a:endParaRPr lang="hu-HU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1403350" y="3046413"/>
          <a:ext cx="6096000" cy="3232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/>
                  </a:extLst>
                </a:gridCol>
                <a:gridCol w="3048000">
                  <a:extLst>
                    <a:ext uri="{9D8B030D-6E8A-4147-A177-3AD203B41FA5}"/>
                  </a:extLst>
                </a:gridCol>
              </a:tblGrid>
              <a:tr h="720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Aratott webhelyek, weboldalak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857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Könyvek, könyvrészletek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Folyóirat cikkek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Digitális képek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3574" name="Picture 2" descr="OSZK Webarchív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6850" y="3055938"/>
            <a:ext cx="14859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5" name="Kép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9925" y="4005263"/>
            <a:ext cx="60325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6" name="Kép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9900" y="4789488"/>
            <a:ext cx="687388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7" name="Kép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0363" y="5330825"/>
            <a:ext cx="7239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>
                <a:solidFill>
                  <a:schemeClr val="accent2">
                    <a:lumMod val="75000"/>
                  </a:schemeClr>
                </a:solidFill>
              </a:rPr>
              <a:t>Rákóczi 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webarchívum</a:t>
            </a:r>
            <a:endParaRPr lang="hu-HU" dirty="0"/>
          </a:p>
        </p:txBody>
      </p:sp>
      <p:pic>
        <p:nvPicPr>
          <p:cNvPr id="24578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2438" y="836613"/>
            <a:ext cx="7994650" cy="5040312"/>
          </a:xfr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Networkshop, 2020.09.04.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56E7F-6221-4772-AFF5-AA334F93AC8C}" type="slidenum">
              <a:rPr lang="hu-HU"/>
              <a:pPr>
                <a:defRPr/>
              </a:pPr>
              <a:t>11</a:t>
            </a:fld>
            <a:endParaRPr lang="hu-HU"/>
          </a:p>
        </p:txBody>
      </p:sp>
      <p:sp>
        <p:nvSpPr>
          <p:cNvPr id="24581" name="Szövegdoboz 7"/>
          <p:cNvSpPr txBox="1">
            <a:spLocks noChangeArrowheads="1"/>
          </p:cNvSpPr>
          <p:nvPr/>
        </p:nvSpPr>
        <p:spPr bwMode="auto">
          <a:xfrm>
            <a:off x="827088" y="5949950"/>
            <a:ext cx="7345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Forrás: Drótos László – Visky Ákos László : Rákóczi-archívum</a:t>
            </a:r>
          </a:p>
          <a:p>
            <a:r>
              <a:rPr lang="hu-HU">
                <a:latin typeface="Calibri" pitchFamily="34" charset="0"/>
              </a:rPr>
              <a:t>= Könyv, könyvtár, könyvtáros 29. évf. 3. sz. 2020. március 35-48. 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74625"/>
            <a:ext cx="8229600" cy="1012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4000" b="1" dirty="0">
                <a:solidFill>
                  <a:schemeClr val="accent2">
                    <a:lumMod val="75000"/>
                  </a:schemeClr>
                </a:solidFill>
              </a:rPr>
              <a:t>Rákóczi webarchívum</a:t>
            </a:r>
            <a:r>
              <a:rPr lang="hu-HU" sz="4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hu-HU" sz="4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hu-HU" sz="3300" dirty="0" err="1" smtClean="0"/>
              <a:t>Metaadatok</a:t>
            </a:r>
            <a:endParaRPr lang="hu-HU" sz="3300" dirty="0"/>
          </a:p>
        </p:txBody>
      </p:sp>
      <p:sp>
        <p:nvSpPr>
          <p:cNvPr id="25602" name="Tartalom helye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hu-HU" smtClean="0"/>
              <a:t>Webarchívum metaadat szerkezet</a:t>
            </a:r>
          </a:p>
          <a:p>
            <a:pPr lvl="1"/>
            <a:r>
              <a:rPr lang="hu-HU" smtClean="0"/>
              <a:t>OCLC </a:t>
            </a:r>
            <a:r>
              <a:rPr lang="en-US" smtClean="0"/>
              <a:t>Descriptive Metadata for Web Archiving</a:t>
            </a:r>
            <a:r>
              <a:rPr lang="hu-HU" smtClean="0"/>
              <a:t> nyomán</a:t>
            </a:r>
          </a:p>
          <a:p>
            <a:pPr lvl="1"/>
            <a:r>
              <a:rPr lang="hu-HU" smtClean="0">
                <a:hlinkClick r:id="rId2"/>
              </a:rPr>
              <a:t>https://www.oclc.org/research/publications/2018/oclcresearch-descriptive-metadata/recommendations.html</a:t>
            </a:r>
            <a:endParaRPr lang="hu-HU" smtClean="0"/>
          </a:p>
          <a:p>
            <a:pPr lvl="1"/>
            <a:r>
              <a:rPr lang="hu-HU" smtClean="0">
                <a:hlinkClick r:id="rId3"/>
              </a:rPr>
              <a:t>https://webarchivum.oszk.hu/a-projektrol/nyilvanos-projekt-dokumentumok/</a:t>
            </a:r>
            <a:endParaRPr lang="hu-HU" smtClean="0"/>
          </a:p>
          <a:p>
            <a:pPr lvl="1"/>
            <a:r>
              <a:rPr lang="hu-HU" smtClean="0"/>
              <a:t>Részletes metaadatok csak nyilvánosan szolgáltatott webhelyekről.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Networkshop, 2020.09.04.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EF14B-FB31-490E-AA3D-D5EEB53B1134}" type="slidenum">
              <a:rPr lang="hu-HU"/>
              <a:pPr>
                <a:defRPr/>
              </a:pPr>
              <a:t>12</a:t>
            </a:fld>
            <a:endParaRPr lang="hu-H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5175"/>
            <a:ext cx="903605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965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4000" b="1" dirty="0">
                <a:solidFill>
                  <a:schemeClr val="accent2">
                    <a:lumMod val="75000"/>
                  </a:schemeClr>
                </a:solidFill>
              </a:rPr>
              <a:t>Rákóczi webarchívum</a:t>
            </a:r>
            <a:r>
              <a:rPr lang="hu-HU" sz="4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hu-HU" sz="4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hu-HU" sz="3300" dirty="0" err="1"/>
              <a:t>Metaadatok</a:t>
            </a:r>
            <a:endParaRPr lang="hu-HU" sz="33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7675" y="1196975"/>
            <a:ext cx="8229600" cy="51117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000" smtClean="0"/>
              <a:t>MIA, MEK, EPA, DKA -&gt; dokumentumspecifikus qDC adatszerkezetek</a:t>
            </a:r>
          </a:p>
          <a:p>
            <a:pPr lvl="1">
              <a:lnSpc>
                <a:spcPct val="90000"/>
              </a:lnSpc>
            </a:pPr>
            <a:r>
              <a:rPr lang="hu-HU" sz="2600" smtClean="0">
                <a:hlinkClick r:id="rId2"/>
              </a:rPr>
              <a:t>https://mek.oszk.hu/html/irattar/dtd.htm</a:t>
            </a:r>
            <a:r>
              <a:rPr lang="hu-HU" sz="2600" smtClean="0"/>
              <a:t> (könyv)</a:t>
            </a:r>
          </a:p>
          <a:p>
            <a:pPr lvl="1">
              <a:lnSpc>
                <a:spcPct val="90000"/>
              </a:lnSpc>
            </a:pPr>
            <a:r>
              <a:rPr lang="hu-HU" sz="2600" smtClean="0">
                <a:hlinkClick r:id="rId3"/>
              </a:rPr>
              <a:t>http://epa.oszk.hu/html/irattar/epa.htm</a:t>
            </a:r>
            <a:r>
              <a:rPr lang="hu-HU" sz="2600" smtClean="0"/>
              <a:t> (periodika)</a:t>
            </a:r>
          </a:p>
          <a:p>
            <a:pPr lvl="1">
              <a:lnSpc>
                <a:spcPct val="90000"/>
              </a:lnSpc>
            </a:pPr>
            <a:r>
              <a:rPr lang="hu-HU" sz="2600" smtClean="0">
                <a:hlinkClick r:id="rId4"/>
              </a:rPr>
              <a:t>https://dka.oszk.hu/html/irattar/dka-adatstruktura.html</a:t>
            </a:r>
            <a:r>
              <a:rPr lang="hu-HU" sz="2600" smtClean="0"/>
              <a:t> (kép)</a:t>
            </a:r>
          </a:p>
          <a:p>
            <a:pPr>
              <a:lnSpc>
                <a:spcPct val="90000"/>
              </a:lnSpc>
            </a:pPr>
            <a:r>
              <a:rPr lang="hu-HU" sz="3000" smtClean="0"/>
              <a:t>Feltárás plusz szintjei</a:t>
            </a:r>
          </a:p>
          <a:p>
            <a:pPr lvl="1">
              <a:lnSpc>
                <a:spcPct val="90000"/>
              </a:lnSpc>
            </a:pPr>
            <a:r>
              <a:rPr lang="hu-HU" sz="2600" smtClean="0"/>
              <a:t>MEK – részdokumentumok, pl. „Rákóczi Ferenc”</a:t>
            </a:r>
          </a:p>
          <a:p>
            <a:pPr lvl="2">
              <a:lnSpc>
                <a:spcPct val="90000"/>
              </a:lnSpc>
            </a:pPr>
            <a:r>
              <a:rPr lang="hu-HU" sz="2200" smtClean="0"/>
              <a:t>Könyv (téma): 49 találat</a:t>
            </a:r>
          </a:p>
          <a:p>
            <a:pPr lvl="2">
              <a:lnSpc>
                <a:spcPct val="90000"/>
              </a:lnSpc>
            </a:pPr>
            <a:r>
              <a:rPr lang="hu-HU" sz="2200" smtClean="0"/>
              <a:t>Tartalomjegyzék: 231 találat (szemantikai pontosság!?)</a:t>
            </a:r>
          </a:p>
          <a:p>
            <a:pPr lvl="1">
              <a:lnSpc>
                <a:spcPct val="90000"/>
              </a:lnSpc>
            </a:pPr>
            <a:r>
              <a:rPr lang="hu-HU" sz="2600" smtClean="0"/>
              <a:t>EPA - cikkek</a:t>
            </a:r>
          </a:p>
          <a:p>
            <a:pPr>
              <a:lnSpc>
                <a:spcPct val="90000"/>
              </a:lnSpc>
            </a:pPr>
            <a:endParaRPr lang="hu-HU" sz="3000" smtClean="0"/>
          </a:p>
          <a:p>
            <a:pPr lvl="1">
              <a:lnSpc>
                <a:spcPct val="90000"/>
              </a:lnSpc>
            </a:pPr>
            <a:endParaRPr lang="hu-HU" sz="260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Networkshop, 2020.09.04.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875D43-1A98-4C70-B1D8-9C7407111A01}" type="slidenum">
              <a:rPr lang="hu-HU"/>
              <a:pPr>
                <a:defRPr/>
              </a:pPr>
              <a:t>13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4000" b="1" dirty="0">
                <a:solidFill>
                  <a:schemeClr val="accent2">
                    <a:lumMod val="75000"/>
                  </a:schemeClr>
                </a:solidFill>
              </a:rPr>
              <a:t>Rákóczi webarchívum</a:t>
            </a:r>
            <a:r>
              <a:rPr lang="hu-HU" sz="4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hu-HU" sz="4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hu-HU" sz="3300" dirty="0" err="1"/>
              <a:t>Metaadatok</a:t>
            </a:r>
            <a:endParaRPr lang="hu-HU" sz="33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8313" y="1436688"/>
            <a:ext cx="5256212" cy="4800600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8000" dirty="0" smtClean="0"/>
              <a:t>Rákóczi webarchívum : leegyszerűsített, közös adatszerkezet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4600" b="1" dirty="0" smtClean="0"/>
              <a:t>Azonosító</a:t>
            </a:r>
            <a:r>
              <a:rPr lang="hu-HU" sz="4600" b="1" dirty="0"/>
              <a:t>: R19-100025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4600" b="1" dirty="0"/>
              <a:t>Típus: Weboldal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4600" b="1" dirty="0"/>
              <a:t>Az Internet </a:t>
            </a:r>
            <a:r>
              <a:rPr lang="hu-HU" sz="4600" b="1" dirty="0" err="1"/>
              <a:t>Archive</a:t>
            </a:r>
            <a:r>
              <a:rPr lang="hu-HU" sz="4600" b="1" dirty="0"/>
              <a:t> mentései: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4600" b="1" dirty="0"/>
              <a:t>http://web.archive.org/web/*/https://xn--hajdtnc-lwa7t.hu/2019-a-rakoczi-emlekev/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4600" b="1" dirty="0"/>
              <a:t>A dokumentum eredeti forrása: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4600" b="1" dirty="0"/>
              <a:t>https://hajdútánc.hu/2019-a-rakoczi-emlekev/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4600" b="1" dirty="0"/>
              <a:t>Főcím: 2019 – A Rákóczi-emlékév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4600" b="1" dirty="0"/>
              <a:t>Tartalmazó kiadvány címe: Hajdútánc.hu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4600" b="1" dirty="0"/>
              <a:t>Létrehozó személy: Nagy Ádám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4600" b="1" dirty="0"/>
              <a:t>Kiadó neve: Emlékszoba Alapítvány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4600" b="1" dirty="0"/>
              <a:t>Kiadó honlapja: https://hajdútánc.hu/</a:t>
            </a:r>
            <a:r>
              <a:rPr lang="hu-HU" sz="4600" b="1" dirty="0" err="1"/>
              <a:t>emlekszoba-alapitvany</a:t>
            </a:r>
            <a:r>
              <a:rPr lang="hu-HU" sz="4600" b="1" dirty="0"/>
              <a:t>/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4600" b="1" dirty="0"/>
              <a:t>Kategória: Rákóczi emlékév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4600" b="1" dirty="0"/>
              <a:t>Kategória: II. Rákóczi Ferenc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4600" b="1" dirty="0"/>
              <a:t>Tárgyszó: jubileum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4600" b="1" dirty="0"/>
              <a:t>Tárgyszó: történeti évforduló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4600" b="1" dirty="0"/>
              <a:t>Tárgyszó: Rákóczi-szabadságharc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4600" b="1" dirty="0"/>
              <a:t>Személynév: Rákóczi Ferenc (Erdély: fejedelem), II. (1676-1735)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4600" b="1" dirty="0"/>
              <a:t>Személynév azonosító: 120726363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4600" b="1" dirty="0"/>
              <a:t>Nyelv kód: hun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4600" b="1" dirty="0"/>
              <a:t>Archiválás dátuma: 2019-10-05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4600" b="1" dirty="0"/>
              <a:t>Hozzáférés státusza: függőben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Networkshop, 2020.09.04.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53A40-F3B3-49D3-9427-E2588D444DC3}" type="slidenum">
              <a:rPr lang="hu-HU"/>
              <a:pPr>
                <a:defRPr/>
              </a:pPr>
              <a:t>14</a:t>
            </a:fld>
            <a:endParaRPr lang="hu-HU"/>
          </a:p>
        </p:txBody>
      </p:sp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5724525" y="1916113"/>
            <a:ext cx="302418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=&gt; Több szempontú </a:t>
            </a:r>
          </a:p>
          <a:p>
            <a:endParaRPr lang="hu-HU">
              <a:latin typeface="Calibri" pitchFamily="34" charset="0"/>
            </a:endParaRPr>
          </a:p>
          <a:p>
            <a:r>
              <a:rPr lang="hu-HU" b="1">
                <a:latin typeface="Calibri" pitchFamily="34" charset="0"/>
              </a:rPr>
              <a:t>Böngészés</a:t>
            </a:r>
          </a:p>
          <a:p>
            <a:pPr lvl="1"/>
            <a:r>
              <a:rPr lang="hu-HU">
                <a:latin typeface="Calibri" pitchFamily="34" charset="0"/>
              </a:rPr>
              <a:t>Kategóriák</a:t>
            </a:r>
          </a:p>
          <a:p>
            <a:pPr lvl="1"/>
            <a:r>
              <a:rPr lang="hu-HU">
                <a:latin typeface="Calibri" pitchFamily="34" charset="0"/>
              </a:rPr>
              <a:t>Dokumentumtípusok</a:t>
            </a:r>
          </a:p>
          <a:p>
            <a:pPr lvl="1"/>
            <a:r>
              <a:rPr lang="hu-HU">
                <a:latin typeface="Calibri" pitchFamily="34" charset="0"/>
              </a:rPr>
              <a:t>Gyűjtemények</a:t>
            </a:r>
          </a:p>
          <a:p>
            <a:r>
              <a:rPr lang="hu-HU" b="1">
                <a:latin typeface="Calibri" pitchFamily="34" charset="0"/>
              </a:rPr>
              <a:t>Keresés</a:t>
            </a:r>
          </a:p>
          <a:p>
            <a:pPr lvl="1"/>
            <a:r>
              <a:rPr lang="hu-HU">
                <a:latin typeface="Calibri" pitchFamily="34" charset="0"/>
              </a:rPr>
              <a:t>Minden mezőre</a:t>
            </a:r>
          </a:p>
          <a:p>
            <a:pPr lvl="1"/>
            <a:r>
              <a:rPr lang="hu-HU">
                <a:latin typeface="Calibri" pitchFamily="34" charset="0"/>
              </a:rPr>
              <a:t>Részletes</a:t>
            </a:r>
          </a:p>
          <a:p>
            <a:pPr lvl="1"/>
            <a:r>
              <a:rPr lang="hu-HU">
                <a:latin typeface="Calibri" pitchFamily="34" charset="0"/>
              </a:rPr>
              <a:t>Teljes szövegű a nyilvános tartalomra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19150"/>
            <a:ext cx="8748713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58825"/>
            <a:ext cx="9072563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3588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4000" dirty="0" smtClean="0"/>
              <a:t>Digitális gyűjtemények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3300" dirty="0" smtClean="0"/>
              <a:t>közös keresés</a:t>
            </a:r>
            <a:endParaRPr lang="hu-HU" sz="33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b="1" dirty="0" smtClean="0"/>
              <a:t>2013</a:t>
            </a:r>
            <a:r>
              <a:rPr lang="hu-HU" dirty="0" smtClean="0"/>
              <a:t>. MEK – EPA – DKA közös kereső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MEK Egyesület – ISZT támogatásával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Közös alapadat keresés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Tematikus böngészés </a:t>
            </a:r>
            <a:br>
              <a:rPr lang="hu-HU" dirty="0" smtClean="0"/>
            </a:br>
            <a:r>
              <a:rPr lang="hu-HU" dirty="0" smtClean="0"/>
              <a:t>(azonos tematikus struktúra)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Teljes szövegű keresés</a:t>
            </a:r>
          </a:p>
          <a:p>
            <a:pPr marL="40005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 smtClean="0">
                <a:hlinkClick r:id="rId2"/>
              </a:rPr>
              <a:t>	</a:t>
            </a:r>
            <a:r>
              <a:rPr lang="hu-HU" sz="3000" b="1" dirty="0" smtClean="0">
                <a:hlinkClick r:id="rId2"/>
              </a:rPr>
              <a:t>https</a:t>
            </a:r>
            <a:r>
              <a:rPr lang="hu-HU" sz="3000" b="1" dirty="0">
                <a:hlinkClick r:id="rId2"/>
              </a:rPr>
              <a:t>://mek.oszk.hu/kozoskereso</a:t>
            </a:r>
            <a:r>
              <a:rPr lang="hu-HU" sz="3000" b="1" dirty="0" smtClean="0">
                <a:hlinkClick r:id="rId2"/>
              </a:rPr>
              <a:t>/</a:t>
            </a:r>
            <a:r>
              <a:rPr lang="hu-HU" sz="3000" b="1" dirty="0" smtClean="0"/>
              <a:t> </a:t>
            </a:r>
            <a:endParaRPr lang="hu-HU" sz="3000" b="1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Networkshop, 2020.09.04.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E7224-4941-4425-A24F-F83FA8388837}" type="slidenum">
              <a:rPr lang="hu-HU"/>
              <a:pPr>
                <a:defRPr/>
              </a:pPr>
              <a:t>15</a:t>
            </a:fld>
            <a:endParaRPr lang="hu-HU"/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22225"/>
            <a:ext cx="26828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260350"/>
            <a:ext cx="8928100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79450"/>
            <a:ext cx="9036050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>
                <a:solidFill>
                  <a:schemeClr val="accent2">
                    <a:lumMod val="75000"/>
                  </a:schemeClr>
                </a:solidFill>
              </a:rPr>
              <a:t>Rákóczi </a:t>
            </a:r>
            <a:r>
              <a:rPr lang="hu-HU" b="1" dirty="0" err="1">
                <a:solidFill>
                  <a:schemeClr val="accent2">
                    <a:lumMod val="75000"/>
                  </a:schemeClr>
                </a:solidFill>
              </a:rPr>
              <a:t>webarchívum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hu-HU" sz="4000" dirty="0" smtClean="0"/>
              <a:t>Szolgáltatás - engedélyeztetés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u-HU" sz="2200" b="1" smtClean="0"/>
              <a:t>Honlap: </a:t>
            </a:r>
            <a:r>
              <a:rPr lang="hu-HU" sz="2200" b="1" smtClean="0">
                <a:hlinkClick r:id="rId2"/>
              </a:rPr>
              <a:t>https://rakoczi2019.webarchivum.oszk.hu/</a:t>
            </a:r>
            <a:r>
              <a:rPr lang="hu-HU" sz="2200" b="1" smtClean="0"/>
              <a:t> </a:t>
            </a:r>
          </a:p>
          <a:p>
            <a:pPr>
              <a:lnSpc>
                <a:spcPct val="80000"/>
              </a:lnSpc>
            </a:pPr>
            <a:r>
              <a:rPr lang="hu-HU" sz="2200" b="1" smtClean="0"/>
              <a:t>Hat nyelvű felület: magyar, angol, német, francia, lengyel, szlovák</a:t>
            </a:r>
          </a:p>
          <a:p>
            <a:pPr>
              <a:lnSpc>
                <a:spcPct val="80000"/>
              </a:lnSpc>
            </a:pPr>
            <a:r>
              <a:rPr lang="hu-HU" sz="2200" b="1" smtClean="0"/>
              <a:t>Szerzői jog </a:t>
            </a:r>
            <a:r>
              <a:rPr lang="hu-HU" sz="2200" smtClean="0"/>
              <a:t>-&gt; felhasználási engedélyek</a:t>
            </a:r>
          </a:p>
          <a:p>
            <a:pPr lvl="1">
              <a:lnSpc>
                <a:spcPct val="80000"/>
              </a:lnSpc>
            </a:pPr>
            <a:r>
              <a:rPr lang="hu-HU" sz="2000" smtClean="0">
                <a:hlinkClick r:id="rId3"/>
              </a:rPr>
              <a:t>https://webarchivum.oszk.hu/tartalomgazdaknak/szolgaltatasi-engedely-urlap/</a:t>
            </a:r>
            <a:endParaRPr lang="hu-HU" sz="2000" smtClean="0"/>
          </a:p>
          <a:p>
            <a:pPr lvl="1">
              <a:lnSpc>
                <a:spcPct val="80000"/>
              </a:lnSpc>
            </a:pPr>
            <a:r>
              <a:rPr lang="hu-HU" sz="2000" smtClean="0">
                <a:hlinkClick r:id="rId4"/>
              </a:rPr>
              <a:t>http://mek.oszk.hu/html/irattar.html</a:t>
            </a:r>
            <a:endParaRPr lang="hu-HU" sz="2000" smtClean="0"/>
          </a:p>
          <a:p>
            <a:pPr lvl="1">
              <a:lnSpc>
                <a:spcPct val="80000"/>
              </a:lnSpc>
            </a:pPr>
            <a:r>
              <a:rPr lang="hu-HU" sz="2000" smtClean="0">
                <a:hlinkClick r:id="rId5" invalidUrl="https:///"/>
              </a:rPr>
              <a:t>https://</a:t>
            </a:r>
            <a:r>
              <a:rPr lang="hu-HU" sz="2000" smtClean="0">
                <a:hlinkClick r:id="rId6"/>
              </a:rPr>
              <a:t>epa.oszk.hu/html/irattar.html</a:t>
            </a:r>
            <a:endParaRPr lang="hu-HU" sz="2000" smtClean="0"/>
          </a:p>
          <a:p>
            <a:pPr lvl="1">
              <a:lnSpc>
                <a:spcPct val="80000"/>
              </a:lnSpc>
            </a:pPr>
            <a:r>
              <a:rPr lang="hu-HU" sz="2000" smtClean="0">
                <a:hlinkClick r:id="rId7"/>
              </a:rPr>
              <a:t>https://dka.oszk.hu/html/irattar.html</a:t>
            </a:r>
            <a:endParaRPr lang="hu-HU" sz="2000" smtClean="0"/>
          </a:p>
          <a:p>
            <a:pPr>
              <a:lnSpc>
                <a:spcPct val="80000"/>
              </a:lnSpc>
            </a:pPr>
            <a:r>
              <a:rPr lang="hu-HU" sz="2200" b="1" smtClean="0"/>
              <a:t>Nyilvánosság</a:t>
            </a:r>
          </a:p>
          <a:p>
            <a:pPr lvl="1">
              <a:lnSpc>
                <a:spcPct val="80000"/>
              </a:lnSpc>
            </a:pPr>
            <a:r>
              <a:rPr lang="hu-HU" sz="2000" b="1" smtClean="0"/>
              <a:t>Webarch</a:t>
            </a:r>
            <a:r>
              <a:rPr lang="hu-HU" sz="2000" b="1" smtClean="0">
                <a:latin typeface="Arial" charset="0"/>
              </a:rPr>
              <a:t>í</a:t>
            </a:r>
            <a:r>
              <a:rPr lang="hu-HU" sz="2000" b="1" smtClean="0"/>
              <a:t>vum</a:t>
            </a:r>
            <a:r>
              <a:rPr lang="hu-HU" sz="2000" smtClean="0"/>
              <a:t> 	–   18%</a:t>
            </a:r>
          </a:p>
          <a:p>
            <a:pPr lvl="1">
              <a:lnSpc>
                <a:spcPct val="80000"/>
              </a:lnSpc>
            </a:pPr>
            <a:r>
              <a:rPr lang="hu-HU" sz="2000" b="1" smtClean="0"/>
              <a:t>MEK</a:t>
            </a:r>
            <a:r>
              <a:rPr lang="hu-HU" sz="2000" smtClean="0"/>
              <a:t>		– 100%</a:t>
            </a:r>
          </a:p>
          <a:p>
            <a:pPr lvl="1">
              <a:lnSpc>
                <a:spcPct val="80000"/>
              </a:lnSpc>
            </a:pPr>
            <a:r>
              <a:rPr lang="hu-HU" sz="2000" b="1" smtClean="0"/>
              <a:t>EPA</a:t>
            </a:r>
            <a:r>
              <a:rPr lang="hu-HU" sz="2000" smtClean="0"/>
              <a:t> 		– 100%</a:t>
            </a:r>
          </a:p>
          <a:p>
            <a:pPr lvl="1">
              <a:lnSpc>
                <a:spcPct val="80000"/>
              </a:lnSpc>
            </a:pPr>
            <a:r>
              <a:rPr lang="hu-HU" sz="2000" b="1" smtClean="0"/>
              <a:t>DKA</a:t>
            </a:r>
            <a:r>
              <a:rPr lang="hu-HU" sz="2000" smtClean="0"/>
              <a:t> 		– 100%</a:t>
            </a:r>
          </a:p>
          <a:p>
            <a:pPr>
              <a:lnSpc>
                <a:spcPct val="80000"/>
              </a:lnSpc>
            </a:pPr>
            <a:endParaRPr lang="hu-HU" sz="220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Networkshop, 2020.09.04.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9630F-334F-4FAF-9D8C-1FC612436521}" type="slidenum">
              <a:rPr lang="hu-HU"/>
              <a:pPr>
                <a:defRPr/>
              </a:pPr>
              <a:t>16</a:t>
            </a:fld>
            <a:endParaRPr lang="hu-H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88913"/>
            <a:ext cx="9107488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723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Folyományok</a:t>
            </a:r>
            <a:endParaRPr lang="hu-HU" dirty="0"/>
          </a:p>
        </p:txBody>
      </p:sp>
      <p:sp>
        <p:nvSpPr>
          <p:cNvPr id="30722" name="Tartalom helye 2"/>
          <p:cNvSpPr>
            <a:spLocks noGrp="1"/>
          </p:cNvSpPr>
          <p:nvPr>
            <p:ph idx="1"/>
          </p:nvPr>
        </p:nvSpPr>
        <p:spPr>
          <a:xfrm>
            <a:off x="457200" y="1052513"/>
            <a:ext cx="8362950" cy="5073650"/>
          </a:xfrm>
        </p:spPr>
        <p:txBody>
          <a:bodyPr/>
          <a:lstStyle/>
          <a:p>
            <a:r>
              <a:rPr lang="hu-HU" smtClean="0"/>
              <a:t>2020.03.27. Megújult webarchiválási honlap (Wordpress)</a:t>
            </a:r>
          </a:p>
          <a:p>
            <a:pPr lvl="1"/>
            <a:r>
              <a:rPr lang="hu-HU" smtClean="0">
                <a:hlinkClick r:id="rId2"/>
              </a:rPr>
              <a:t>https://webarchivum.oszk.hu/</a:t>
            </a:r>
            <a:r>
              <a:rPr lang="hu-HU" smtClean="0"/>
              <a:t> </a:t>
            </a:r>
          </a:p>
          <a:p>
            <a:r>
              <a:rPr lang="hu-HU" smtClean="0"/>
              <a:t>2020-02-től Együttműködés a KDS-K pályázaton nyert megyei könyvtárakkal helytörténeti honlapok címeinek gyűjtésében</a:t>
            </a:r>
          </a:p>
          <a:p>
            <a:pPr lvl="1"/>
            <a:r>
              <a:rPr lang="hu-HU" sz="2400" smtClean="0">
                <a:hlinkClick r:id="rId3"/>
              </a:rPr>
              <a:t>https://webarchivum.oszk.hu/a-projektrol/partnerek/</a:t>
            </a:r>
            <a:r>
              <a:rPr lang="hu-HU" sz="2400" smtClean="0"/>
              <a:t> 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Networkshop, 2020.09.04.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E38F8-E75B-45E2-B03D-A37B35063819}" type="slidenum">
              <a:rPr lang="hu-HU"/>
              <a:pPr>
                <a:defRPr/>
              </a:pPr>
              <a:t>17</a:t>
            </a:fld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260350"/>
            <a:ext cx="846137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692150"/>
            <a:ext cx="8308975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1125538"/>
            <a:ext cx="86868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Akik közreműködtek a Rákóczi </a:t>
            </a:r>
            <a:r>
              <a:rPr lang="hu-HU" b="1" dirty="0" err="1" smtClean="0">
                <a:solidFill>
                  <a:schemeClr val="accent6">
                    <a:lumMod val="50000"/>
                  </a:schemeClr>
                </a:solidFill>
              </a:rPr>
              <a:t>webarchívum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 létrehozásában</a:t>
            </a:r>
            <a:endParaRPr lang="hu-H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746" name="Tartalom helye 2"/>
          <p:cNvSpPr>
            <a:spLocks noGrp="1"/>
          </p:cNvSpPr>
          <p:nvPr>
            <p:ph idx="1"/>
          </p:nvPr>
        </p:nvSpPr>
        <p:spPr>
          <a:xfrm>
            <a:off x="323850" y="1700213"/>
            <a:ext cx="8569325" cy="4425950"/>
          </a:xfrm>
        </p:spPr>
        <p:txBody>
          <a:bodyPr/>
          <a:lstStyle/>
          <a:p>
            <a:r>
              <a:rPr lang="hu-HU" smtClean="0"/>
              <a:t>KDS-K projekt vezetője: </a:t>
            </a:r>
            <a:r>
              <a:rPr lang="hu-HU" b="1" smtClean="0"/>
              <a:t>Maczelka Árpád</a:t>
            </a:r>
          </a:p>
          <a:p>
            <a:r>
              <a:rPr lang="hu-HU" smtClean="0"/>
              <a:t>Rákóczi projekt szakmai vezetője: </a:t>
            </a:r>
            <a:r>
              <a:rPr lang="hu-HU" b="1" smtClean="0"/>
              <a:t>Drótos László</a:t>
            </a:r>
          </a:p>
          <a:p>
            <a:r>
              <a:rPr lang="hu-HU" smtClean="0"/>
              <a:t>Informatikai fejlesztés: Vitéz Bt – </a:t>
            </a:r>
            <a:r>
              <a:rPr lang="hu-HU" b="1" smtClean="0"/>
              <a:t>Vitéz Gábor, </a:t>
            </a:r>
            <a:r>
              <a:rPr lang="hu-HU" smtClean="0"/>
              <a:t>OSZK</a:t>
            </a:r>
            <a:r>
              <a:rPr lang="hu-HU" b="1" smtClean="0"/>
              <a:t> – Kovács Péter</a:t>
            </a:r>
          </a:p>
          <a:p>
            <a:r>
              <a:rPr lang="hu-HU" smtClean="0"/>
              <a:t>Grafikai tervezés: </a:t>
            </a:r>
            <a:r>
              <a:rPr lang="hu-HU" b="1" smtClean="0"/>
              <a:t>Kálóczi Csilla</a:t>
            </a:r>
          </a:p>
          <a:p>
            <a:r>
              <a:rPr lang="hu-HU" smtClean="0"/>
              <a:t>Webarchívum: </a:t>
            </a:r>
            <a:r>
              <a:rPr lang="hu-HU" b="1" smtClean="0"/>
              <a:t>Németh Márton, Visky Ákos László</a:t>
            </a:r>
          </a:p>
          <a:p>
            <a:endParaRPr lang="hu-HU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Networkshop, 2020.09.04.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93383-E753-4400-94A7-C1A6138FCEF0}" type="slidenum">
              <a:rPr lang="hu-HU"/>
              <a:pPr>
                <a:defRPr/>
              </a:pPr>
              <a:t>18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Akik közreműködtek a Rákóczi </a:t>
            </a:r>
            <a:r>
              <a:rPr lang="hu-HU" b="1" dirty="0" err="1">
                <a:solidFill>
                  <a:schemeClr val="accent6">
                    <a:lumMod val="50000"/>
                  </a:schemeClr>
                </a:solidFill>
              </a:rPr>
              <a:t>webarchívum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 létrehozásában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MEK: </a:t>
            </a:r>
            <a:r>
              <a:rPr lang="hu-HU" b="1" dirty="0" err="1" smtClean="0"/>
              <a:t>Borcsiczky</a:t>
            </a:r>
            <a:r>
              <a:rPr lang="hu-HU" b="1" dirty="0" smtClean="0"/>
              <a:t> Krisztina, </a:t>
            </a:r>
            <a:r>
              <a:rPr lang="hu-HU" b="1" dirty="0" err="1" smtClean="0"/>
              <a:t>Fecz</a:t>
            </a:r>
            <a:r>
              <a:rPr lang="hu-HU" b="1" dirty="0" smtClean="0"/>
              <a:t> Ágnes, </a:t>
            </a:r>
            <a:r>
              <a:rPr lang="hu-HU" b="1" dirty="0" err="1" smtClean="0"/>
              <a:t>Góczán</a:t>
            </a:r>
            <a:r>
              <a:rPr lang="hu-HU" b="1" dirty="0" smtClean="0"/>
              <a:t> Andrea, Lipták Éva, Vajda Henrik</a:t>
            </a:r>
            <a:endParaRPr lang="hu-HU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EPA: </a:t>
            </a:r>
            <a:r>
              <a:rPr lang="hu-HU" b="1" dirty="0" smtClean="0"/>
              <a:t>Ipacs Eszter, Kelemen Erzsébet, </a:t>
            </a:r>
            <a:r>
              <a:rPr lang="hu-HU" b="1" dirty="0" err="1" smtClean="0"/>
              <a:t>Seregély-Nagy</a:t>
            </a:r>
            <a:r>
              <a:rPr lang="hu-HU" b="1" dirty="0" smtClean="0"/>
              <a:t> </a:t>
            </a:r>
            <a:r>
              <a:rPr lang="hu-HU" b="1" dirty="0" err="1" smtClean="0"/>
              <a:t>Erzsébet</a:t>
            </a:r>
            <a:r>
              <a:rPr lang="hu-HU" b="1" dirty="0" smtClean="0"/>
              <a:t>, </a:t>
            </a:r>
            <a:r>
              <a:rPr lang="hu-HU" b="1" dirty="0" err="1" smtClean="0"/>
              <a:t>Uri-Kovács</a:t>
            </a:r>
            <a:r>
              <a:rPr lang="hu-HU" b="1" dirty="0" smtClean="0"/>
              <a:t> József</a:t>
            </a:r>
            <a:endParaRPr lang="hu-HU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DKA: </a:t>
            </a:r>
            <a:r>
              <a:rPr lang="hu-HU" b="1" dirty="0" smtClean="0"/>
              <a:t>Simon </a:t>
            </a:r>
            <a:r>
              <a:rPr lang="hu-HU" b="1" dirty="0" err="1" smtClean="0"/>
              <a:t>Jennifer</a:t>
            </a:r>
            <a:r>
              <a:rPr lang="hu-HU" b="1" dirty="0" smtClean="0"/>
              <a:t>, Kekk Adrienn, </a:t>
            </a:r>
            <a:br>
              <a:rPr lang="hu-HU" b="1" dirty="0" smtClean="0"/>
            </a:br>
            <a:r>
              <a:rPr lang="hu-HU" b="1" dirty="0" smtClean="0"/>
              <a:t>Nagy Zsuzsanna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Fordítás</a:t>
            </a:r>
            <a:r>
              <a:rPr lang="hu-HU" b="1" dirty="0" smtClean="0"/>
              <a:t>: Dancs Szabolcs, László Katalin, Marcin </a:t>
            </a:r>
            <a:r>
              <a:rPr lang="hu-HU" b="1" dirty="0" err="1" smtClean="0"/>
              <a:t>Mirski</a:t>
            </a:r>
            <a:r>
              <a:rPr lang="hu-HU" b="1" dirty="0" smtClean="0"/>
              <a:t>, </a:t>
            </a:r>
            <a:r>
              <a:rPr lang="hu-HU" b="1" dirty="0" err="1" smtClean="0"/>
              <a:t>Vesztróczy</a:t>
            </a:r>
            <a:r>
              <a:rPr lang="hu-HU" b="1" dirty="0" smtClean="0"/>
              <a:t> </a:t>
            </a:r>
            <a:r>
              <a:rPr lang="hu-HU" b="1" dirty="0"/>
              <a:t>Zsolt, </a:t>
            </a:r>
            <a:endParaRPr lang="hu-HU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Koordinálás, szervezés</a:t>
            </a:r>
            <a:r>
              <a:rPr lang="hu-HU" b="1" dirty="0" smtClean="0"/>
              <a:t>: Moldován István</a:t>
            </a:r>
            <a:endParaRPr lang="hu-HU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Networkshop, 2020.09.04.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6BA27-C921-45CD-B659-D28321EA0BAE}" type="slidenum">
              <a:rPr lang="hu-HU"/>
              <a:pPr>
                <a:defRPr/>
              </a:pPr>
              <a:t>19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ím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796925"/>
          </a:xfrm>
        </p:spPr>
        <p:txBody>
          <a:bodyPr/>
          <a:lstStyle/>
          <a:p>
            <a:r>
              <a:rPr lang="hu-HU" smtClean="0"/>
              <a:t>Alapok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/>
              <a:t>Közgyűjtemények Digitalizálási Stratégiája (KDS) </a:t>
            </a:r>
            <a:br>
              <a:rPr lang="hu-HU" sz="2800" dirty="0" smtClean="0"/>
            </a:br>
            <a:r>
              <a:rPr lang="hu-HU" sz="2800" dirty="0" smtClean="0"/>
              <a:t>2017-2025. – Elkészült: 2017. 07. 03.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i="1" dirty="0"/>
              <a:t>A stratégia megvalósításának első szakaszában, 2020-ig a közgyűjtemények digitalizált állományának – a teljes digitalizálandó állományhoz képest – meg kell közelítenie az 50%-ot.</a:t>
            </a:r>
            <a:endParaRPr lang="hu-HU" sz="2800" i="1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sz="2400" dirty="0" smtClean="0">
                <a:hlinkClick r:id="rId2"/>
              </a:rPr>
              <a:t>https</a:t>
            </a:r>
            <a:r>
              <a:rPr lang="hu-HU" sz="2400" dirty="0">
                <a:hlinkClick r:id="rId2"/>
              </a:rPr>
              <a:t>://</a:t>
            </a:r>
            <a:r>
              <a:rPr lang="hu-HU" sz="2400" dirty="0" smtClean="0">
                <a:hlinkClick r:id="rId2"/>
              </a:rPr>
              <a:t>www.kormany.hu/hu/emberi-eroforrasok-miniszteriuma/kulturaert-felelos-allamtitkarsag/hirek/elkeszult-a-kozgyujtemenyek-digitalizalasi-strategiaja</a:t>
            </a:r>
            <a:endParaRPr lang="hu-HU" sz="2400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sz="2400" dirty="0"/>
              <a:t>„</a:t>
            </a:r>
            <a:r>
              <a:rPr lang="hu-HU" sz="2400" i="1" dirty="0"/>
              <a:t>2. A magyar digitális örökség megőrzésének egy rendezetlen területe: </a:t>
            </a:r>
            <a:r>
              <a:rPr lang="hu-HU" sz="2400" i="1" dirty="0" err="1" smtClean="0"/>
              <a:t>Webaratás</a:t>
            </a:r>
            <a:r>
              <a:rPr lang="hu-HU" sz="2400" i="1" dirty="0" smtClean="0"/>
              <a:t>.</a:t>
            </a:r>
            <a:br>
              <a:rPr lang="hu-HU" sz="2400" i="1" dirty="0" smtClean="0"/>
            </a:br>
            <a:r>
              <a:rPr lang="hu-HU" sz="2400" i="1" dirty="0"/>
              <a:t>A </a:t>
            </a:r>
            <a:r>
              <a:rPr lang="hu-HU" sz="2400" i="1" dirty="0" err="1"/>
              <a:t>webarchiválás</a:t>
            </a:r>
            <a:r>
              <a:rPr lang="hu-HU" sz="2400" i="1" dirty="0"/>
              <a:t> része a kulturális örökség gyűjtésének és megőrzésének, hasonlóan a kiadványok kötelespéldányaihoz</a:t>
            </a:r>
            <a:r>
              <a:rPr lang="hu-HU" sz="2400" dirty="0"/>
              <a:t>”</a:t>
            </a:r>
            <a:endParaRPr lang="hu-HU" sz="24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8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Networkshop, 2020.09.04.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54D2C-5CE5-4A72-AA46-F3A929A560CB}" type="slidenum">
              <a:rPr lang="hu-HU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hu-HU" sz="4000" smtClean="0"/>
              <a:t>Köszönöm a figyelmet!</a:t>
            </a: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hu-HU" smtClean="0"/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hu-HU" smtClean="0"/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hu-HU" smtClean="0"/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hu-HU" smtClean="0"/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hu-HU" smtClean="0"/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hu-HU" smtClean="0"/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hu-HU" smtClean="0"/>
              <a:t>Moldován István</a:t>
            </a: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hu-HU" smtClean="0"/>
              <a:t>moldovan.istvan@oszk.hu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Networkshop, 2020.09.04.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6B93E-9107-45E1-AFD8-CAA2A57BC1FA}" type="slidenum">
              <a:rPr lang="hu-HU"/>
              <a:pPr>
                <a:defRPr/>
              </a:pPr>
              <a:t>20</a:t>
            </a:fld>
            <a:endParaRPr lang="hu-HU"/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5138" y="1484313"/>
            <a:ext cx="31337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4" descr="https://mek.oszk.hu/html/kepek/meklogo1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3938" y="2867025"/>
            <a:ext cx="7715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6" descr="https://epa.oszk.hu/kepek/logoepa60x7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2288" y="3017838"/>
            <a:ext cx="7556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94188" y="3500438"/>
            <a:ext cx="8350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ím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869950"/>
          </a:xfrm>
        </p:spPr>
        <p:txBody>
          <a:bodyPr/>
          <a:lstStyle/>
          <a:p>
            <a:r>
              <a:rPr lang="hu-HU" smtClean="0"/>
              <a:t>Alapok</a:t>
            </a:r>
          </a:p>
        </p:txBody>
      </p:sp>
      <p:sp>
        <p:nvSpPr>
          <p:cNvPr id="16386" name="Tartalom helye 2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5111750"/>
          </a:xfrm>
        </p:spPr>
        <p:txBody>
          <a:bodyPr/>
          <a:lstStyle/>
          <a:p>
            <a:r>
              <a:rPr lang="hu-HU" smtClean="0"/>
              <a:t>Országos Könyvtári Rendszer Projekt (OKR)</a:t>
            </a:r>
          </a:p>
          <a:p>
            <a:pPr lvl="1"/>
            <a:r>
              <a:rPr lang="hu-HU" smtClean="0"/>
              <a:t>Kormány 1605/</a:t>
            </a:r>
            <a:r>
              <a:rPr lang="hu-HU" b="1" smtClean="0"/>
              <a:t>2016</a:t>
            </a:r>
            <a:r>
              <a:rPr lang="hu-HU" smtClean="0"/>
              <a:t>. (XI. 8.) </a:t>
            </a:r>
            <a:r>
              <a:rPr lang="hu-HU" smtClean="0">
                <a:hlinkClick r:id="rId2"/>
              </a:rPr>
              <a:t>határozata</a:t>
            </a:r>
            <a:endParaRPr lang="hu-HU" smtClean="0"/>
          </a:p>
          <a:p>
            <a:pPr lvl="1"/>
            <a:r>
              <a:rPr lang="hu-HU" smtClean="0">
                <a:hlinkClick r:id="rId3"/>
              </a:rPr>
              <a:t>http://www.oszk.hu/okr-projekt</a:t>
            </a:r>
            <a:endParaRPr lang="hu-HU" smtClean="0"/>
          </a:p>
          <a:p>
            <a:r>
              <a:rPr lang="hu-HU" smtClean="0"/>
              <a:t>Könyvtárszakmai fejlesztések modul</a:t>
            </a:r>
          </a:p>
          <a:p>
            <a:pPr lvl="1"/>
            <a:r>
              <a:rPr lang="hu-HU" sz="2400" i="1" smtClean="0"/>
              <a:t>Az OKR projekt Könyvtárszakmai Munkacsoportjának keretében </a:t>
            </a:r>
            <a:r>
              <a:rPr lang="hu-HU" sz="2400" b="1" i="1" smtClean="0"/>
              <a:t>2017.</a:t>
            </a:r>
            <a:r>
              <a:rPr lang="hu-HU" sz="2400" i="1" smtClean="0"/>
              <a:t> áprilisától indult el a Webarchiválási almunkacsoport. Az almunkacsoport feladata egy pilot projekt indítása, a webarchiválás technológiájával való ismerkedés, és a leendő folyamatos tevékenység kereteinek kialakítása.</a:t>
            </a:r>
          </a:p>
          <a:p>
            <a:pPr lvl="1"/>
            <a:r>
              <a:rPr lang="hu-HU" sz="2400" smtClean="0">
                <a:hlinkClick r:id="rId4"/>
              </a:rPr>
              <a:t>http://www.oszk.hu/okr-webarchivalas</a:t>
            </a:r>
            <a:r>
              <a:rPr lang="hu-HU" sz="2400" smtClean="0"/>
              <a:t> </a:t>
            </a:r>
            <a:endParaRPr lang="hu-HU" smtClean="0"/>
          </a:p>
          <a:p>
            <a:pPr lvl="1"/>
            <a:endParaRPr lang="hu-HU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Networkshop, 2020.09.04.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0E702B-457C-489B-9B4B-023FA1129252}" type="slidenum">
              <a:rPr lang="hu-HU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ím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96925"/>
          </a:xfrm>
        </p:spPr>
        <p:txBody>
          <a:bodyPr/>
          <a:lstStyle/>
          <a:p>
            <a:r>
              <a:rPr lang="hu-HU" smtClean="0"/>
              <a:t>Alapok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 rtlCol="0">
            <a:normAutofit fontScale="62500" lnSpcReduction="20000"/>
          </a:bodyPr>
          <a:lstStyle/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3800" b="1" dirty="0"/>
              <a:t>Webarchiválás</a:t>
            </a:r>
            <a:r>
              <a:rPr lang="hu-HU" sz="3800" dirty="0"/>
              <a:t> kezdetei az </a:t>
            </a:r>
            <a:r>
              <a:rPr lang="hu-HU" sz="3800" dirty="0" smtClean="0"/>
              <a:t>OSZK-ban 2017-től</a:t>
            </a:r>
            <a:endParaRPr lang="hu-HU" sz="3800" dirty="0"/>
          </a:p>
          <a:p>
            <a:pPr marL="742950" lvl="2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hlinkClick r:id="rId2"/>
              </a:rPr>
              <a:t>http</a:t>
            </a:r>
            <a:r>
              <a:rPr lang="hu-HU" sz="2000" dirty="0">
                <a:hlinkClick r:id="rId2"/>
              </a:rPr>
              <a:t>://mekosztaly.oszk.hu/mia/</a:t>
            </a:r>
            <a:r>
              <a:rPr lang="hu-HU" sz="2000" dirty="0"/>
              <a:t>  - 2020-tól - </a:t>
            </a:r>
            <a:r>
              <a:rPr lang="hu-HU" sz="2000" dirty="0">
                <a:hlinkClick r:id="rId3"/>
              </a:rPr>
              <a:t>https://webarchivum.oszk.hu</a:t>
            </a:r>
            <a:r>
              <a:rPr lang="hu-HU" sz="2000" dirty="0" smtClean="0">
                <a:hlinkClick r:id="rId3"/>
              </a:rPr>
              <a:t>/</a:t>
            </a:r>
            <a:r>
              <a:rPr lang="hu-HU" sz="2000" dirty="0" smtClean="0"/>
              <a:t> </a:t>
            </a: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sz="3200" b="1" dirty="0" smtClean="0"/>
              <a:t>Elméleti alapozás</a:t>
            </a:r>
          </a:p>
          <a:p>
            <a:pPr marL="742950" lvl="2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dirty="0" smtClean="0"/>
              <a:t>Bibliográfia</a:t>
            </a:r>
          </a:p>
          <a:p>
            <a:pPr marL="1200150" lvl="3" indent="-342900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>
                <a:hlinkClick r:id="rId4"/>
              </a:rPr>
              <a:t>https://webarchivum.oszk.hu/szakembereknek/szakirodalmi-bibliografia</a:t>
            </a:r>
            <a:r>
              <a:rPr lang="hu-HU" dirty="0" smtClean="0">
                <a:hlinkClick r:id="rId4"/>
              </a:rPr>
              <a:t>/</a:t>
            </a:r>
            <a:endParaRPr lang="hu-HU" dirty="0" smtClean="0"/>
          </a:p>
          <a:p>
            <a:pPr marL="742950" lvl="2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dirty="0" err="1"/>
              <a:t>Wiki</a:t>
            </a:r>
            <a:endParaRPr lang="hu-HU" sz="2600" dirty="0"/>
          </a:p>
          <a:p>
            <a:pPr marL="1200150" lvl="3" indent="-342900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>
                <a:hlinkClick r:id="rId5"/>
              </a:rPr>
              <a:t>https://webarchivum.oszk.hu/mediawiki/index.php?title=MIA_WIKI</a:t>
            </a:r>
            <a:r>
              <a:rPr lang="hu-HU" dirty="0"/>
              <a:t> </a:t>
            </a: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sz="3200" b="1" dirty="0" smtClean="0"/>
              <a:t>Népszerűsítés</a:t>
            </a:r>
          </a:p>
          <a:p>
            <a:pPr marL="742950" lvl="2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dirty="0"/>
              <a:t>404 </a:t>
            </a:r>
            <a:r>
              <a:rPr lang="hu-HU" sz="2600" dirty="0" err="1"/>
              <a:t>Workshop</a:t>
            </a:r>
            <a:endParaRPr lang="hu-HU" sz="2600" dirty="0"/>
          </a:p>
          <a:p>
            <a:pPr marL="1200150" lvl="3" indent="-342900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>
                <a:hlinkClick r:id="rId6"/>
              </a:rPr>
              <a:t>https://webarchivum.oszk.hu/szakembereknek/404-not-found-workshop/</a:t>
            </a:r>
            <a:endParaRPr lang="hu-HU" dirty="0"/>
          </a:p>
          <a:p>
            <a:pPr marL="742950" lvl="2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dirty="0"/>
              <a:t>Előadások, cikkek, média</a:t>
            </a:r>
          </a:p>
          <a:p>
            <a:pPr marL="1200150" lvl="3" indent="-342900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sz="2100" dirty="0">
                <a:hlinkClick r:id="rId7"/>
              </a:rPr>
              <a:t>https://webarchivum.oszk.hu/a-projektrol/eloadasok-prezentaciok-publikaciok</a:t>
            </a:r>
            <a:r>
              <a:rPr lang="hu-HU" sz="2100" dirty="0" smtClean="0">
                <a:hlinkClick r:id="rId7"/>
              </a:rPr>
              <a:t>/</a:t>
            </a:r>
            <a:endParaRPr lang="hu-HU" sz="2100" dirty="0" smtClean="0"/>
          </a:p>
          <a:p>
            <a:pPr marL="742950" lvl="2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dirty="0"/>
              <a:t>Módszertan, oktatás, tanfolyam</a:t>
            </a:r>
          </a:p>
          <a:p>
            <a:pPr marL="1200150" lvl="3" indent="-342900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sz="2100" dirty="0">
                <a:hlinkClick r:id="rId8"/>
              </a:rPr>
              <a:t>https://webarchivum.oszk.hu/szakembereknek/tanfolyam-es-e-learning/</a:t>
            </a:r>
            <a:endParaRPr lang="hu-HU" sz="2100" dirty="0"/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sz="3200" b="1" dirty="0" smtClean="0"/>
              <a:t>2019</a:t>
            </a:r>
            <a:r>
              <a:rPr lang="hu-HU" sz="3200" dirty="0" smtClean="0"/>
              <a:t>. végére</a:t>
            </a:r>
          </a:p>
          <a:p>
            <a:pPr marL="1200150" lvl="3" indent="-342900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sz="2300" dirty="0" smtClean="0"/>
              <a:t>12 tematikus részgyűjtemény</a:t>
            </a:r>
          </a:p>
          <a:p>
            <a:pPr marL="1200150" lvl="3" indent="-342900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sz="2300" dirty="0" smtClean="0"/>
              <a:t>25.000 szelektált webhely</a:t>
            </a:r>
          </a:p>
          <a:p>
            <a:pPr marL="1200150" lvl="3" indent="-342900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sz="2300" dirty="0" smtClean="0"/>
              <a:t>250.000 teljeskörű webhely aratása</a:t>
            </a:r>
          </a:p>
          <a:p>
            <a:pPr marL="1200150" lvl="3" indent="-342900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sz="2300" dirty="0" smtClean="0"/>
              <a:t>186 nyilvánosan elérhető, archivált webhely</a:t>
            </a:r>
          </a:p>
          <a:p>
            <a:pPr marL="1200150" lvl="3" indent="-342900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sz="2300" dirty="0"/>
              <a:t>k</a:t>
            </a:r>
            <a:r>
              <a:rPr lang="hu-HU" sz="2300" dirty="0" smtClean="0"/>
              <a:t>b. 600 millió elmentett fájl</a:t>
            </a:r>
          </a:p>
          <a:p>
            <a:pPr marL="1200150" lvl="3" indent="-342900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sz="2300" dirty="0"/>
              <a:t>k</a:t>
            </a:r>
            <a:r>
              <a:rPr lang="hu-HU" sz="2300" dirty="0" smtClean="0"/>
              <a:t>b. 35 </a:t>
            </a:r>
            <a:r>
              <a:rPr lang="hu-HU" sz="2300" dirty="0" err="1" smtClean="0"/>
              <a:t>terabájt</a:t>
            </a:r>
            <a:endParaRPr lang="hu-HU" sz="2300" dirty="0" smtClean="0"/>
          </a:p>
          <a:p>
            <a:pPr marL="1200150" lvl="3" indent="-342900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hu-HU" sz="16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Networkshop, 2020.09.04.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1FFA3A-22EE-4277-ACC0-128806E95418}" type="slidenum">
              <a:rPr lang="hu-HU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ím 1"/>
          <p:cNvSpPr>
            <a:spLocks noGrp="1"/>
          </p:cNvSpPr>
          <p:nvPr>
            <p:ph type="title"/>
          </p:nvPr>
        </p:nvSpPr>
        <p:spPr>
          <a:xfrm>
            <a:off x="444500" y="260350"/>
            <a:ext cx="8229600" cy="796925"/>
          </a:xfrm>
        </p:spPr>
        <p:txBody>
          <a:bodyPr/>
          <a:lstStyle/>
          <a:p>
            <a:r>
              <a:rPr lang="hu-HU" smtClean="0"/>
              <a:t>Alapok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49338"/>
            <a:ext cx="8229600" cy="5043487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b="1" dirty="0" smtClean="0"/>
              <a:t>Eseményalapú aratások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Egy-egy rendezvényhez, eseményhez kapcsolódó webhelyek, hírek válogatott gyűjteménye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b="1" dirty="0"/>
              <a:t>2020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/>
              <a:t>Nyári olimpia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/>
              <a:t>Trianon emlékév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/>
              <a:t>Koronavírus járvány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b="1" dirty="0" smtClean="0"/>
              <a:t>2019</a:t>
            </a:r>
            <a:endParaRPr lang="hu-HU" b="1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/>
              <a:t>Önkormányzati választás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/>
              <a:t>Európai parlamenti választás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b="1" dirty="0" smtClean="0"/>
              <a:t>2018</a:t>
            </a:r>
            <a:endParaRPr lang="hu-HU" b="1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/>
              <a:t>Múzeumok Éjszakája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/>
              <a:t>Országgyűlési választás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/>
              <a:t>Téli </a:t>
            </a:r>
            <a:r>
              <a:rPr lang="hu-HU" dirty="0" smtClean="0"/>
              <a:t>olimpia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>
                <a:hlinkClick r:id="rId2"/>
              </a:rPr>
              <a:t>https://webarchivum.oszk.hu/webarchivum/reszgyujtemenyek-szerint/esemeny-alapu-aratasok</a:t>
            </a:r>
            <a:r>
              <a:rPr lang="hu-HU" dirty="0" smtClean="0">
                <a:hlinkClick r:id="rId2"/>
              </a:rPr>
              <a:t>/</a:t>
            </a:r>
            <a:r>
              <a:rPr lang="hu-HU" dirty="0" smtClean="0"/>
              <a:t> </a:t>
            </a:r>
            <a:endParaRPr lang="hu-H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Networkshop, 2020.09.04.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985D3-DF0F-44EE-9BE2-701E9974DB4F}" type="slidenum">
              <a:rPr lang="hu-HU"/>
              <a:pPr>
                <a:defRPr/>
              </a:pPr>
              <a:t>5</a:t>
            </a:fld>
            <a:endParaRPr lang="hu-H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425" y="609600"/>
            <a:ext cx="79311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254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Jogi alapok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5040313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b="1" dirty="0" smtClean="0"/>
              <a:t>2020. május 28. </a:t>
            </a:r>
            <a:br>
              <a:rPr lang="hu-HU" b="1" dirty="0" smtClean="0"/>
            </a:br>
            <a:r>
              <a:rPr lang="hu-HU" b="1" dirty="0" smtClean="0"/>
              <a:t>2020</a:t>
            </a:r>
            <a:r>
              <a:rPr lang="hu-HU" b="1" dirty="0"/>
              <a:t>. évi XXXII. t</a:t>
            </a:r>
            <a:r>
              <a:rPr lang="hu-HU" b="1" dirty="0" smtClean="0"/>
              <a:t>örvény </a:t>
            </a:r>
            <a:r>
              <a:rPr lang="hu-HU" dirty="0" smtClean="0"/>
              <a:t>a </a:t>
            </a:r>
            <a:r>
              <a:rPr lang="hu-HU" dirty="0"/>
              <a:t>kulturális intézményekben foglalkoztatottak közalkalmazotti jogviszonyának átalakulásáról, valamint egyes kulturális tárgyú törvények </a:t>
            </a:r>
            <a:r>
              <a:rPr lang="hu-HU" dirty="0" smtClean="0"/>
              <a:t>módosításáról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/>
              <a:t>7</a:t>
            </a:r>
            <a:r>
              <a:rPr lang="hu-HU" dirty="0"/>
              <a:t>. A muzeális intézményekről, a nyilvános könyvtári ellátásról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és </a:t>
            </a:r>
            <a:r>
              <a:rPr lang="hu-HU" dirty="0"/>
              <a:t>a közművelődésről szóló 1997. évi CXL. törvény módosítása</a:t>
            </a:r>
            <a:endParaRPr lang="hu-HU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A kulturális törvény módosítása a nemzeti webtér archiválását a nemzeti könyvtár feladatai közé utalta.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>
                <a:hlinkClick r:id="rId2"/>
              </a:rPr>
              <a:t>http://</a:t>
            </a:r>
            <a:r>
              <a:rPr lang="hu-HU" dirty="0" smtClean="0">
                <a:hlinkClick r:id="rId2"/>
              </a:rPr>
              <a:t>njt.hu/cgi_bin/njt_doc.cgi?docid=219746.383606</a:t>
            </a:r>
            <a:r>
              <a:rPr lang="hu-HU" dirty="0" smtClean="0"/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b="1" dirty="0" smtClean="0"/>
              <a:t>1358/2020</a:t>
            </a:r>
            <a:r>
              <a:rPr lang="hu-HU" b="1" dirty="0"/>
              <a:t>. (VII. 1.) sz. kormány határozat </a:t>
            </a:r>
            <a:r>
              <a:rPr lang="hu-HU" dirty="0"/>
              <a:t>az OSZK webarchiválási feladataihoz rendelt költségvetésről a 2021-es évre, valamint az azt követő időszakra:</a:t>
            </a:r>
            <a:br>
              <a:rPr lang="hu-HU" dirty="0"/>
            </a:br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net.jogtar.hu/jogszabaly?docid=A20H1358.KOR&amp;txtreferer=00000001.txt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Hatályba lépés: </a:t>
            </a:r>
            <a:r>
              <a:rPr lang="hu-HU" b="1" dirty="0" smtClean="0"/>
              <a:t>2021. január 1.</a:t>
            </a:r>
            <a:endParaRPr lang="hu-HU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Networkshop, 2020.09.04.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9E975-95B4-49A5-9619-ED2F5712AFD9}" type="slidenum">
              <a:rPr lang="hu-HU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ím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68362"/>
          </a:xfrm>
        </p:spPr>
        <p:txBody>
          <a:bodyPr/>
          <a:lstStyle/>
          <a:p>
            <a:r>
              <a:rPr lang="hu-HU" smtClean="0"/>
              <a:t>Alapok</a:t>
            </a:r>
          </a:p>
        </p:txBody>
      </p:sp>
      <p:sp>
        <p:nvSpPr>
          <p:cNvPr id="20482" name="Tartalom helye 2"/>
          <p:cNvSpPr>
            <a:spLocks noGrp="1"/>
          </p:cNvSpPr>
          <p:nvPr>
            <p:ph idx="1"/>
          </p:nvPr>
        </p:nvSpPr>
        <p:spPr>
          <a:xfrm>
            <a:off x="179388" y="981075"/>
            <a:ext cx="8229600" cy="5472113"/>
          </a:xfrm>
        </p:spPr>
        <p:txBody>
          <a:bodyPr/>
          <a:lstStyle/>
          <a:p>
            <a:r>
              <a:rPr lang="hu-HU" sz="2800" b="1" smtClean="0"/>
              <a:t>2019. KDS-K</a:t>
            </a:r>
            <a:r>
              <a:rPr lang="hu-HU" sz="2800" smtClean="0"/>
              <a:t>: A Közgyűjteményi Digitalizálási Stratégia megvalósítása a könyvtárakban</a:t>
            </a:r>
          </a:p>
          <a:p>
            <a:pPr lvl="1"/>
            <a:r>
              <a:rPr lang="hu-HU" sz="2400" smtClean="0">
                <a:hlinkClick r:id="rId2"/>
              </a:rPr>
              <a:t>http://www.oszk.hu/kds-k</a:t>
            </a:r>
            <a:endParaRPr lang="hu-HU" sz="2400" smtClean="0"/>
          </a:p>
          <a:p>
            <a:r>
              <a:rPr lang="hu-HU" smtClean="0"/>
              <a:t> </a:t>
            </a:r>
            <a:r>
              <a:rPr lang="hu-HU" sz="2800" b="1" smtClean="0"/>
              <a:t>Webarchiválás a KDS-ben</a:t>
            </a:r>
          </a:p>
          <a:p>
            <a:pPr lvl="1"/>
            <a:r>
              <a:rPr lang="hu-HU" sz="2400" smtClean="0"/>
              <a:t>Hosszú távú együttműködés megalapozása a pályázatban </a:t>
            </a:r>
            <a:br>
              <a:rPr lang="hu-HU" sz="2400" smtClean="0"/>
            </a:br>
            <a:r>
              <a:rPr lang="hu-HU" sz="2400" smtClean="0"/>
              <a:t>nyertes könyvtárakkal;</a:t>
            </a:r>
          </a:p>
          <a:p>
            <a:pPr lvl="1"/>
            <a:r>
              <a:rPr lang="hu-HU" sz="2400" smtClean="0"/>
              <a:t> </a:t>
            </a:r>
            <a:r>
              <a:rPr lang="hu-HU" sz="2400" b="1" smtClean="0"/>
              <a:t>Mintaalkalmazás</a:t>
            </a:r>
            <a:r>
              <a:rPr lang="hu-HU" sz="2400" smtClean="0"/>
              <a:t> készítése a közoktatásban való </a:t>
            </a:r>
            <a:br>
              <a:rPr lang="hu-HU" sz="2400" smtClean="0"/>
            </a:br>
            <a:r>
              <a:rPr lang="hu-HU" sz="2400" smtClean="0"/>
              <a:t>felhasználáshoz; </a:t>
            </a:r>
          </a:p>
          <a:p>
            <a:pPr lvl="1"/>
            <a:r>
              <a:rPr lang="hu-HU" sz="2400" smtClean="0"/>
              <a:t>Elektronikus tananyag összeállítása a középiskolás korosztály számára az intézményi és a személyes </a:t>
            </a:r>
            <a:br>
              <a:rPr lang="hu-HU" sz="2400" smtClean="0"/>
            </a:br>
            <a:r>
              <a:rPr lang="hu-HU" sz="2400" smtClean="0"/>
              <a:t>webarchiválásról.</a:t>
            </a:r>
          </a:p>
          <a:p>
            <a:endParaRPr lang="hu-HU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Networkshop, 2020.09.04.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295FD-189F-43FE-B9E4-A2664F93491B}" type="slidenum">
              <a:rPr lang="hu-HU"/>
              <a:pPr>
                <a:defRPr/>
              </a:pPr>
              <a:t>7</a:t>
            </a:fld>
            <a:endParaRPr lang="hu-H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908050"/>
            <a:ext cx="792162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7969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Rákóczi webarchívum</a:t>
            </a:r>
            <a:endParaRPr lang="hu-H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30300"/>
            <a:ext cx="8229600" cy="49958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b="1" dirty="0">
                <a:solidFill>
                  <a:schemeClr val="accent3">
                    <a:lumMod val="75000"/>
                  </a:schemeClr>
                </a:solidFill>
              </a:rPr>
              <a:t>Eseményalapú </a:t>
            </a:r>
            <a:r>
              <a:rPr lang="hu-HU" b="1" dirty="0" smtClean="0">
                <a:solidFill>
                  <a:schemeClr val="accent3">
                    <a:lumMod val="75000"/>
                  </a:schemeClr>
                </a:solidFill>
              </a:rPr>
              <a:t>webarchívumok </a:t>
            </a:r>
            <a:r>
              <a:rPr lang="hu-HU" b="1" dirty="0">
                <a:solidFill>
                  <a:schemeClr val="accent3">
                    <a:lumMod val="75000"/>
                  </a:schemeClr>
                </a:solidFill>
              </a:rPr>
              <a:t>kialakítása az oktatás </a:t>
            </a:r>
            <a:r>
              <a:rPr lang="hu-HU" b="1" dirty="0" smtClean="0">
                <a:solidFill>
                  <a:schemeClr val="accent3">
                    <a:lumMod val="75000"/>
                  </a:schemeClr>
                </a:solidFill>
              </a:rPr>
              <a:t>szolgálatában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b="1" dirty="0" smtClean="0"/>
              <a:t>2019. II. Rákóczi Ferenc emlékév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b="1" dirty="0" smtClean="0"/>
              <a:t>2019</a:t>
            </a:r>
            <a:r>
              <a:rPr lang="hu-HU" dirty="0" smtClean="0"/>
              <a:t>. 1704</a:t>
            </a:r>
            <a:r>
              <a:rPr lang="hu-HU" dirty="0"/>
              <a:t>. </a:t>
            </a:r>
            <a:r>
              <a:rPr lang="hu-HU" dirty="0" smtClean="0"/>
              <a:t>erdélyi </a:t>
            </a:r>
            <a:r>
              <a:rPr lang="hu-HU" dirty="0"/>
              <a:t>fejedelemmé </a:t>
            </a:r>
            <a:br>
              <a:rPr lang="hu-HU" dirty="0"/>
            </a:br>
            <a:r>
              <a:rPr lang="hu-HU" dirty="0" smtClean="0"/>
              <a:t>választásának </a:t>
            </a:r>
            <a:r>
              <a:rPr lang="hu-HU" dirty="0"/>
              <a:t>315. </a:t>
            </a:r>
            <a:r>
              <a:rPr lang="hu-HU" dirty="0" smtClean="0"/>
              <a:t>évfordulója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b="1" dirty="0"/>
              <a:t>2020</a:t>
            </a:r>
            <a:r>
              <a:rPr lang="hu-HU" dirty="0"/>
              <a:t>. </a:t>
            </a:r>
            <a:r>
              <a:rPr lang="hu-HU" dirty="0" smtClean="0"/>
              <a:t>1705. Erdélyország </a:t>
            </a:r>
            <a:br>
              <a:rPr lang="hu-HU" dirty="0" smtClean="0"/>
            </a:br>
            <a:r>
              <a:rPr lang="hu-HU" dirty="0" smtClean="0"/>
              <a:t>és </a:t>
            </a:r>
            <a:r>
              <a:rPr lang="hu-HU" dirty="0"/>
              <a:t>Magyarország vezérlő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fejedelemmé </a:t>
            </a:r>
            <a:r>
              <a:rPr lang="hu-HU" dirty="0"/>
              <a:t>választásának 315. </a:t>
            </a:r>
            <a:r>
              <a:rPr lang="hu-HU" dirty="0" smtClean="0"/>
              <a:t>évfordulója</a:t>
            </a:r>
            <a:endParaRPr lang="hu-HU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>
                <a:hlinkClick r:id="rId2"/>
              </a:rPr>
              <a:t>https://hu.wikipedia.org/wiki/II._</a:t>
            </a:r>
            <a:r>
              <a:rPr lang="hu-HU" dirty="0" smtClean="0">
                <a:hlinkClick r:id="rId2"/>
              </a:rPr>
              <a:t>R%C3%A1k%C3%B3czi_Ferenc_eml%C3%A9k%C3%A9v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Networkshop, 2020.09.04.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96171-4A16-40A7-9D22-AD1B53A70941}" type="slidenum">
              <a:rPr lang="hu-HU"/>
              <a:pPr>
                <a:defRPr/>
              </a:pPr>
              <a:t>8</a:t>
            </a:fld>
            <a:endParaRPr lang="hu-HU"/>
          </a:p>
        </p:txBody>
      </p:sp>
      <p:pic>
        <p:nvPicPr>
          <p:cNvPr id="21509" name="Kép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844675"/>
            <a:ext cx="19304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0810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4000" b="1" dirty="0">
                <a:solidFill>
                  <a:schemeClr val="accent2">
                    <a:lumMod val="75000"/>
                  </a:schemeClr>
                </a:solidFill>
              </a:rPr>
              <a:t>Rákóczi webarchívum</a:t>
            </a:r>
            <a:br>
              <a:rPr lang="hu-HU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hu-HU" sz="3300" dirty="0" smtClean="0"/>
              <a:t>Tartalom, gyűjtőkör</a:t>
            </a:r>
            <a:endParaRPr lang="hu-HU" sz="33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b="1" dirty="0" smtClean="0"/>
              <a:t>Tematika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Rákóczi emlékév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II. Rákóczi Ferenc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Rákóczi család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szabadságharc, kuruc kor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Intézmények, szervezetek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b="1" dirty="0" smtClean="0"/>
              <a:t>Webes információk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Szervezetek honlapjai, híroldalak, videók, hangfelvételek, blogok, </a:t>
            </a:r>
            <a:r>
              <a:rPr lang="hu-HU" dirty="0" err="1" smtClean="0"/>
              <a:t>Wikipédia</a:t>
            </a:r>
            <a:r>
              <a:rPr lang="hu-HU" dirty="0" smtClean="0"/>
              <a:t>-szócikkek stb.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Networkshop, 2020.09.04.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BDFE2-AF25-488E-B002-85698DF00EE9}" type="slidenum">
              <a:rPr lang="hu-HU"/>
              <a:pPr>
                <a:defRPr/>
              </a:pPr>
              <a:t>9</a:t>
            </a:fld>
            <a:endParaRPr lang="hu-H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908050"/>
            <a:ext cx="9144000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825</Words>
  <Application>Microsoft Office PowerPoint</Application>
  <PresentationFormat>On-screen Show (4:3)</PresentationFormat>
  <Paragraphs>226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3" baseType="lpstr">
      <vt:lpstr>Calibri</vt:lpstr>
      <vt:lpstr>Arial</vt:lpstr>
      <vt:lpstr>Office-téma</vt:lpstr>
      <vt:lpstr>Digitális gyűjtemények az oktatás szolgálatában –  A Rákóczi webarchívum</vt:lpstr>
      <vt:lpstr>Alapok</vt:lpstr>
      <vt:lpstr>Alapok</vt:lpstr>
      <vt:lpstr>Alapok</vt:lpstr>
      <vt:lpstr>Alapok</vt:lpstr>
      <vt:lpstr>Jogi alapok</vt:lpstr>
      <vt:lpstr>Alapok</vt:lpstr>
      <vt:lpstr>Rákóczi webarchívum</vt:lpstr>
      <vt:lpstr>Rákóczi webarchívum Tartalom, gyűjtőkör</vt:lpstr>
      <vt:lpstr>Rákóczi webarchívum Tartalom, gyűjtőkör</vt:lpstr>
      <vt:lpstr>Rákóczi webarchívum</vt:lpstr>
      <vt:lpstr>Rákóczi webarchívum Metaadatok</vt:lpstr>
      <vt:lpstr>Rákóczi webarchívum Metaadatok</vt:lpstr>
      <vt:lpstr>Rákóczi webarchívum Metaadatok</vt:lpstr>
      <vt:lpstr>Digitális gyűjtemények közös keresés</vt:lpstr>
      <vt:lpstr>Rákóczi webarchívum Szolgáltatás - engedélyeztetés</vt:lpstr>
      <vt:lpstr>Folyományok</vt:lpstr>
      <vt:lpstr>Akik közreműködtek a Rákóczi webarchívum létrehozásában</vt:lpstr>
      <vt:lpstr>Akik közreműködtek a Rákóczi webarchívum létrehozásában</vt:lpstr>
      <vt:lpstr>20.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Moldován István</dc:creator>
  <cp:lastModifiedBy>DL</cp:lastModifiedBy>
  <cp:revision>67</cp:revision>
  <dcterms:created xsi:type="dcterms:W3CDTF">2020-08-31T18:51:56Z</dcterms:created>
  <dcterms:modified xsi:type="dcterms:W3CDTF">2020-09-04T06:39:30Z</dcterms:modified>
</cp:coreProperties>
</file>