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8" r:id="rId11"/>
    <p:sldId id="264" r:id="rId12"/>
    <p:sldId id="259" r:id="rId13"/>
    <p:sldId id="261" r:id="rId14"/>
    <p:sldId id="262" r:id="rId15"/>
    <p:sldId id="260" r:id="rId16"/>
    <p:sldId id="263" r:id="rId17"/>
    <p:sldId id="265" r:id="rId18"/>
    <p:sldId id="273" r:id="rId19"/>
    <p:sldId id="266" r:id="rId20"/>
    <p:sldId id="267" r:id="rId21"/>
    <p:sldId id="268" r:id="rId22"/>
    <p:sldId id="269" r:id="rId23"/>
    <p:sldId id="274" r:id="rId24"/>
    <p:sldId id="270" r:id="rId25"/>
    <p:sldId id="272" r:id="rId26"/>
    <p:sldId id="271" r:id="rId27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0F4F9-234E-4229-86B0-9144346949E2}" v="129" dt="2020-08-06T14:23:38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ton Németh" userId="65e80230-7560-4572-9298-5ab03dccad04" providerId="ADAL" clId="{C149BCF4-9D28-4A71-8D47-078BAD9CCB01}"/>
    <pc:docChg chg="undo custSel modSld">
      <pc:chgData name="Márton Németh" userId="65e80230-7560-4572-9298-5ab03dccad04" providerId="ADAL" clId="{C149BCF4-9D28-4A71-8D47-078BAD9CCB01}" dt="2020-08-06T14:23:38.634" v="6328" actId="1076"/>
      <pc:docMkLst>
        <pc:docMk/>
      </pc:docMkLst>
      <pc:sldChg chg="modSp">
        <pc:chgData name="Márton Németh" userId="65e80230-7560-4572-9298-5ab03dccad04" providerId="ADAL" clId="{C149BCF4-9D28-4A71-8D47-078BAD9CCB01}" dt="2020-08-06T14:02:51.631" v="5999" actId="20577"/>
        <pc:sldMkLst>
          <pc:docMk/>
          <pc:sldMk cId="0" sldId="257"/>
        </pc:sldMkLst>
        <pc:spChg chg="mod">
          <ac:chgData name="Márton Németh" userId="65e80230-7560-4572-9298-5ab03dccad04" providerId="ADAL" clId="{C149BCF4-9D28-4A71-8D47-078BAD9CCB01}" dt="2020-08-06T14:02:51.631" v="5999" actId="20577"/>
          <ac:spMkLst>
            <pc:docMk/>
            <pc:sldMk cId="0" sldId="257"/>
            <ac:spMk id="2051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2:36.149" v="5993" actId="20577"/>
          <ac:spMkLst>
            <pc:docMk/>
            <pc:sldMk cId="0" sldId="257"/>
            <ac:spMk id="111617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44:28.251" v="145" actId="20577"/>
          <ac:spMkLst>
            <pc:docMk/>
            <pc:sldMk cId="0" sldId="257"/>
            <ac:spMk id="111620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04:42.853" v="6066" actId="20577"/>
        <pc:sldMkLst>
          <pc:docMk/>
          <pc:sldMk cId="0" sldId="258"/>
        </pc:sldMkLst>
        <pc:spChg chg="mod">
          <ac:chgData name="Márton Németh" userId="65e80230-7560-4572-9298-5ab03dccad04" providerId="ADAL" clId="{C149BCF4-9D28-4A71-8D47-078BAD9CCB01}" dt="2020-08-06T12:44:46.784" v="153" actId="20577"/>
          <ac:spMkLst>
            <pc:docMk/>
            <pc:sldMk cId="0" sldId="258"/>
            <ac:spMk id="112642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4:42.853" v="6066" actId="20577"/>
          <ac:spMkLst>
            <pc:docMk/>
            <pc:sldMk cId="0" sldId="258"/>
            <ac:spMk id="112643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2:54:51.227" v="1022" actId="1076"/>
        <pc:sldMkLst>
          <pc:docMk/>
          <pc:sldMk cId="0" sldId="259"/>
        </pc:sldMkLst>
        <pc:spChg chg="mod">
          <ac:chgData name="Márton Németh" userId="65e80230-7560-4572-9298-5ab03dccad04" providerId="ADAL" clId="{C149BCF4-9D28-4A71-8D47-078BAD9CCB01}" dt="2020-08-06T12:54:15.800" v="1009" actId="20577"/>
          <ac:spMkLst>
            <pc:docMk/>
            <pc:sldMk cId="0" sldId="259"/>
            <ac:spMk id="6157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4:45.692" v="1021" actId="20577"/>
          <ac:spMkLst>
            <pc:docMk/>
            <pc:sldMk cId="0" sldId="259"/>
            <ac:spMk id="6159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4:00.208" v="994" actId="20577"/>
          <ac:spMkLst>
            <pc:docMk/>
            <pc:sldMk cId="0" sldId="259"/>
            <ac:spMk id="114689" creationId="{00000000-0000-0000-0000-000000000000}"/>
          </ac:spMkLst>
        </pc:spChg>
        <pc:picChg chg="mod">
          <ac:chgData name="Márton Németh" userId="65e80230-7560-4572-9298-5ab03dccad04" providerId="ADAL" clId="{C149BCF4-9D28-4A71-8D47-078BAD9CCB01}" dt="2020-08-06T12:54:51.227" v="1022" actId="1076"/>
          <ac:picMkLst>
            <pc:docMk/>
            <pc:sldMk cId="0" sldId="259"/>
            <ac:picMk id="6158" creationId="{00000000-0000-0000-0000-000000000000}"/>
          </ac:picMkLst>
        </pc:picChg>
      </pc:sldChg>
      <pc:sldChg chg="modSp">
        <pc:chgData name="Márton Németh" userId="65e80230-7560-4572-9298-5ab03dccad04" providerId="ADAL" clId="{C149BCF4-9D28-4A71-8D47-078BAD9CCB01}" dt="2020-08-06T14:07:12.125" v="6114" actId="20577"/>
        <pc:sldMkLst>
          <pc:docMk/>
          <pc:sldMk cId="0" sldId="260"/>
        </pc:sldMkLst>
        <pc:spChg chg="mod">
          <ac:chgData name="Márton Németh" userId="65e80230-7560-4572-9298-5ab03dccad04" providerId="ADAL" clId="{C149BCF4-9D28-4A71-8D47-078BAD9CCB01}" dt="2020-08-06T14:07:03.277" v="6109" actId="20577"/>
          <ac:spMkLst>
            <pc:docMk/>
            <pc:sldMk cId="0" sldId="260"/>
            <ac:spMk id="8196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7:12.125" v="6114" actId="20577"/>
          <ac:spMkLst>
            <pc:docMk/>
            <pc:sldMk cId="0" sldId="260"/>
            <ac:spMk id="8200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6:42.460" v="1177" actId="20577"/>
          <ac:spMkLst>
            <pc:docMk/>
            <pc:sldMk cId="0" sldId="260"/>
            <ac:spMk id="117762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06:19.164" v="6078" actId="20577"/>
        <pc:sldMkLst>
          <pc:docMk/>
          <pc:sldMk cId="0" sldId="261"/>
        </pc:sldMkLst>
        <pc:spChg chg="mod">
          <ac:chgData name="Márton Németh" userId="65e80230-7560-4572-9298-5ab03dccad04" providerId="ADAL" clId="{C149BCF4-9D28-4A71-8D47-078BAD9CCB01}" dt="2020-08-06T14:06:09.229" v="6073" actId="20577"/>
          <ac:spMkLst>
            <pc:docMk/>
            <pc:sldMk cId="0" sldId="261"/>
            <ac:spMk id="19460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6:19.164" v="6078" actId="20577"/>
          <ac:spMkLst>
            <pc:docMk/>
            <pc:sldMk cId="0" sldId="261"/>
            <ac:spMk id="19464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5:28.353" v="1062" actId="20577"/>
          <ac:spMkLst>
            <pc:docMk/>
            <pc:sldMk cId="0" sldId="261"/>
            <ac:spMk id="115714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06:45.453" v="6090" actId="20577"/>
        <pc:sldMkLst>
          <pc:docMk/>
          <pc:sldMk cId="0" sldId="262"/>
        </pc:sldMkLst>
        <pc:spChg chg="mod">
          <ac:chgData name="Márton Németh" userId="65e80230-7560-4572-9298-5ab03dccad04" providerId="ADAL" clId="{C149BCF4-9D28-4A71-8D47-078BAD9CCB01}" dt="2020-08-06T14:06:39.878" v="6085" actId="20577"/>
          <ac:spMkLst>
            <pc:docMk/>
            <pc:sldMk cId="0" sldId="262"/>
            <ac:spMk id="23556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6:45.453" v="6090" actId="20577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6:06.489" v="1124" actId="20577"/>
          <ac:spMkLst>
            <pc:docMk/>
            <pc:sldMk cId="0" sldId="262"/>
            <ac:spMk id="116738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08:09.138" v="6128" actId="1076"/>
        <pc:sldMkLst>
          <pc:docMk/>
          <pc:sldMk cId="0" sldId="263"/>
        </pc:sldMkLst>
        <pc:spChg chg="mod">
          <ac:chgData name="Márton Németh" userId="65e80230-7560-4572-9298-5ab03dccad04" providerId="ADAL" clId="{C149BCF4-9D28-4A71-8D47-078BAD9CCB01}" dt="2020-08-06T14:07:56.431" v="6127" actId="20577"/>
          <ac:spMkLst>
            <pc:docMk/>
            <pc:sldMk cId="0" sldId="263"/>
            <ac:spMk id="31748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07:32.341" v="6119" actId="20577"/>
          <ac:spMkLst>
            <pc:docMk/>
            <pc:sldMk cId="0" sldId="263"/>
            <ac:spMk id="31752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7:48.035" v="1245" actId="20577"/>
          <ac:spMkLst>
            <pc:docMk/>
            <pc:sldMk cId="0" sldId="263"/>
            <ac:spMk id="118787" creationId="{00000000-0000-0000-0000-000000000000}"/>
          </ac:spMkLst>
        </pc:spChg>
        <pc:grpChg chg="mod">
          <ac:chgData name="Márton Németh" userId="65e80230-7560-4572-9298-5ab03dccad04" providerId="ADAL" clId="{C149BCF4-9D28-4A71-8D47-078BAD9CCB01}" dt="2020-08-06T14:08:09.138" v="6128" actId="1076"/>
          <ac:grpSpMkLst>
            <pc:docMk/>
            <pc:sldMk cId="0" sldId="263"/>
            <ac:grpSpMk id="31755" creationId="{00000000-0000-0000-0000-000000000000}"/>
          </ac:grpSpMkLst>
        </pc:grpChg>
      </pc:sldChg>
      <pc:sldChg chg="modSp">
        <pc:chgData name="Márton Németh" userId="65e80230-7560-4572-9298-5ab03dccad04" providerId="ADAL" clId="{C149BCF4-9D28-4A71-8D47-078BAD9CCB01}" dt="2020-08-06T12:53:09.638" v="948" actId="20577"/>
        <pc:sldMkLst>
          <pc:docMk/>
          <pc:sldMk cId="0" sldId="264"/>
        </pc:sldMkLst>
        <pc:spChg chg="mod">
          <ac:chgData name="Márton Németh" userId="65e80230-7560-4572-9298-5ab03dccad04" providerId="ADAL" clId="{C149BCF4-9D28-4A71-8D47-078BAD9CCB01}" dt="2020-08-06T12:50:25.289" v="643"/>
          <ac:spMkLst>
            <pc:docMk/>
            <pc:sldMk cId="0" sldId="264"/>
            <ac:spMk id="113665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2:53:09.638" v="948" actId="20577"/>
          <ac:spMkLst>
            <pc:docMk/>
            <pc:sldMk cId="0" sldId="264"/>
            <ac:spMk id="113666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0:00.711" v="6189" actId="20577"/>
        <pc:sldMkLst>
          <pc:docMk/>
          <pc:sldMk cId="0" sldId="265"/>
        </pc:sldMkLst>
        <pc:spChg chg="mod">
          <ac:chgData name="Márton Németh" userId="65e80230-7560-4572-9298-5ab03dccad04" providerId="ADAL" clId="{C149BCF4-9D28-4A71-8D47-078BAD9CCB01}" dt="2020-08-06T12:58:36.389" v="1246"/>
          <ac:spMkLst>
            <pc:docMk/>
            <pc:sldMk cId="0" sldId="265"/>
            <ac:spMk id="119809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10:00.711" v="6189" actId="20577"/>
          <ac:spMkLst>
            <pc:docMk/>
            <pc:sldMk cId="0" sldId="265"/>
            <ac:spMk id="119810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3:49.181" v="6212" actId="20577"/>
        <pc:sldMkLst>
          <pc:docMk/>
          <pc:sldMk cId="0" sldId="266"/>
        </pc:sldMkLst>
        <pc:spChg chg="mod">
          <ac:chgData name="Márton Németh" userId="65e80230-7560-4572-9298-5ab03dccad04" providerId="ADAL" clId="{C149BCF4-9D28-4A71-8D47-078BAD9CCB01}" dt="2020-08-06T14:13:49.181" v="6212" actId="20577"/>
          <ac:spMkLst>
            <pc:docMk/>
            <pc:sldMk cId="0" sldId="266"/>
            <ac:spMk id="121857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12:58.010" v="6209" actId="20577"/>
          <ac:spMkLst>
            <pc:docMk/>
            <pc:sldMk cId="0" sldId="266"/>
            <ac:spMk id="121858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4:31.317" v="6221" actId="20577"/>
        <pc:sldMkLst>
          <pc:docMk/>
          <pc:sldMk cId="0" sldId="267"/>
        </pc:sldMkLst>
        <pc:spChg chg="mod">
          <ac:chgData name="Márton Németh" userId="65e80230-7560-4572-9298-5ab03dccad04" providerId="ADAL" clId="{C149BCF4-9D28-4A71-8D47-078BAD9CCB01}" dt="2020-08-06T14:14:31.317" v="6221" actId="20577"/>
          <ac:spMkLst>
            <pc:docMk/>
            <pc:sldMk cId="0" sldId="267"/>
            <ac:spMk id="122881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3:26:22.090" v="3283" actId="20577"/>
          <ac:spMkLst>
            <pc:docMk/>
            <pc:sldMk cId="0" sldId="267"/>
            <ac:spMk id="122882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5:35.806" v="6222" actId="20577"/>
        <pc:sldMkLst>
          <pc:docMk/>
          <pc:sldMk cId="0" sldId="268"/>
        </pc:sldMkLst>
        <pc:spChg chg="mod">
          <ac:chgData name="Márton Németh" userId="65e80230-7560-4572-9298-5ab03dccad04" providerId="ADAL" clId="{C149BCF4-9D28-4A71-8D47-078BAD9CCB01}" dt="2020-08-06T13:26:55.804" v="3284"/>
          <ac:spMkLst>
            <pc:docMk/>
            <pc:sldMk cId="0" sldId="268"/>
            <ac:spMk id="123905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15:35.806" v="6222" actId="20577"/>
          <ac:spMkLst>
            <pc:docMk/>
            <pc:sldMk cId="0" sldId="268"/>
            <ac:spMk id="123906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7:06.557" v="6256" actId="20577"/>
        <pc:sldMkLst>
          <pc:docMk/>
          <pc:sldMk cId="0" sldId="269"/>
        </pc:sldMkLst>
        <pc:spChg chg="mod">
          <ac:chgData name="Márton Németh" userId="65e80230-7560-4572-9298-5ab03dccad04" providerId="ADAL" clId="{C149BCF4-9D28-4A71-8D47-078BAD9CCB01}" dt="2020-08-06T13:33:08.462" v="3800" actId="20577"/>
          <ac:spMkLst>
            <pc:docMk/>
            <pc:sldMk cId="0" sldId="269"/>
            <ac:spMk id="124929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17:06.557" v="6256" actId="20577"/>
          <ac:spMkLst>
            <pc:docMk/>
            <pc:sldMk cId="0" sldId="269"/>
            <ac:spMk id="124930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20:32.023" v="6280" actId="20577"/>
        <pc:sldMkLst>
          <pc:docMk/>
          <pc:sldMk cId="0" sldId="270"/>
        </pc:sldMkLst>
        <pc:spChg chg="mod">
          <ac:chgData name="Márton Németh" userId="65e80230-7560-4572-9298-5ab03dccad04" providerId="ADAL" clId="{C149BCF4-9D28-4A71-8D47-078BAD9CCB01}" dt="2020-08-06T13:50:55.720" v="5149"/>
          <ac:spMkLst>
            <pc:docMk/>
            <pc:sldMk cId="0" sldId="270"/>
            <ac:spMk id="126977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20:32.023" v="6280" actId="20577"/>
          <ac:spMkLst>
            <pc:docMk/>
            <pc:sldMk cId="0" sldId="270"/>
            <ac:spMk id="126978" creationId="{00000000-0000-0000-0000-000000000000}"/>
          </ac:spMkLst>
        </pc:spChg>
        <pc:picChg chg="mod">
          <ac:chgData name="Márton Németh" userId="65e80230-7560-4572-9298-5ab03dccad04" providerId="ADAL" clId="{C149BCF4-9D28-4A71-8D47-078BAD9CCB01}" dt="2020-08-06T13:57:32.148" v="5868" actId="1076"/>
          <ac:picMkLst>
            <pc:docMk/>
            <pc:sldMk cId="0" sldId="270"/>
            <ac:picMk id="126979" creationId="{00000000-0000-0000-0000-000000000000}"/>
          </ac:picMkLst>
        </pc:picChg>
      </pc:sldChg>
      <pc:sldChg chg="addSp delSp modSp">
        <pc:chgData name="Márton Németh" userId="65e80230-7560-4572-9298-5ab03dccad04" providerId="ADAL" clId="{C149BCF4-9D28-4A71-8D47-078BAD9CCB01}" dt="2020-08-06T14:23:38.634" v="6328" actId="1076"/>
        <pc:sldMkLst>
          <pc:docMk/>
          <pc:sldMk cId="0" sldId="271"/>
        </pc:sldMkLst>
        <pc:spChg chg="mod">
          <ac:chgData name="Márton Németh" userId="65e80230-7560-4572-9298-5ab03dccad04" providerId="ADAL" clId="{C149BCF4-9D28-4A71-8D47-078BAD9CCB01}" dt="2020-08-06T14:22:33.901" v="6323"/>
          <ac:spMkLst>
            <pc:docMk/>
            <pc:sldMk cId="0" sldId="271"/>
            <ac:spMk id="58375" creationId="{00000000-0000-0000-0000-000000000000}"/>
          </ac:spMkLst>
        </pc:spChg>
        <pc:picChg chg="add mod">
          <ac:chgData name="Márton Németh" userId="65e80230-7560-4572-9298-5ab03dccad04" providerId="ADAL" clId="{C149BCF4-9D28-4A71-8D47-078BAD9CCB01}" dt="2020-08-06T14:23:38.634" v="6328" actId="1076"/>
          <ac:picMkLst>
            <pc:docMk/>
            <pc:sldMk cId="0" sldId="271"/>
            <ac:picMk id="1026" creationId="{F84C9686-E4E3-4753-8992-263583710E21}"/>
          </ac:picMkLst>
        </pc:picChg>
        <pc:picChg chg="del">
          <ac:chgData name="Márton Németh" userId="65e80230-7560-4572-9298-5ab03dccad04" providerId="ADAL" clId="{C149BCF4-9D28-4A71-8D47-078BAD9CCB01}" dt="2020-08-06T14:23:12.044" v="6324" actId="478"/>
          <ac:picMkLst>
            <pc:docMk/>
            <pc:sldMk cId="0" sldId="271"/>
            <ac:picMk id="129026" creationId="{00000000-0000-0000-0000-000000000000}"/>
          </ac:picMkLst>
        </pc:picChg>
      </pc:sldChg>
      <pc:sldChg chg="modSp">
        <pc:chgData name="Márton Németh" userId="65e80230-7560-4572-9298-5ab03dccad04" providerId="ADAL" clId="{C149BCF4-9D28-4A71-8D47-078BAD9CCB01}" dt="2020-08-06T13:58:15.635" v="5890" actId="20577"/>
        <pc:sldMkLst>
          <pc:docMk/>
          <pc:sldMk cId="0" sldId="272"/>
        </pc:sldMkLst>
        <pc:spChg chg="mod">
          <ac:chgData name="Márton Németh" userId="65e80230-7560-4572-9298-5ab03dccad04" providerId="ADAL" clId="{C149BCF4-9D28-4A71-8D47-078BAD9CCB01}" dt="2020-08-06T13:58:15.635" v="5890" actId="20577"/>
          <ac:spMkLst>
            <pc:docMk/>
            <pc:sldMk cId="0" sldId="272"/>
            <ac:spMk id="128002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3:05:35.632" v="1813" actId="20577"/>
        <pc:sldMkLst>
          <pc:docMk/>
          <pc:sldMk cId="0" sldId="273"/>
        </pc:sldMkLst>
        <pc:spChg chg="mod">
          <ac:chgData name="Márton Németh" userId="65e80230-7560-4572-9298-5ab03dccad04" providerId="ADAL" clId="{C149BCF4-9D28-4A71-8D47-078BAD9CCB01}" dt="2020-08-06T13:04:31.368" v="1733" actId="20577"/>
          <ac:spMkLst>
            <pc:docMk/>
            <pc:sldMk cId="0" sldId="273"/>
            <ac:spMk id="120833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3:05:35.632" v="1813" actId="20577"/>
          <ac:spMkLst>
            <pc:docMk/>
            <pc:sldMk cId="0" sldId="273"/>
            <ac:spMk id="120834" creationId="{00000000-0000-0000-0000-000000000000}"/>
          </ac:spMkLst>
        </pc:spChg>
      </pc:sldChg>
      <pc:sldChg chg="modSp">
        <pc:chgData name="Márton Németh" userId="65e80230-7560-4572-9298-5ab03dccad04" providerId="ADAL" clId="{C149BCF4-9D28-4A71-8D47-078BAD9CCB01}" dt="2020-08-06T14:19:43.605" v="6279" actId="20577"/>
        <pc:sldMkLst>
          <pc:docMk/>
          <pc:sldMk cId="0" sldId="274"/>
        </pc:sldMkLst>
        <pc:spChg chg="mod">
          <ac:chgData name="Márton Németh" userId="65e80230-7560-4572-9298-5ab03dccad04" providerId="ADAL" clId="{C149BCF4-9D28-4A71-8D47-078BAD9CCB01}" dt="2020-08-06T13:41:59.801" v="4551" actId="20577"/>
          <ac:spMkLst>
            <pc:docMk/>
            <pc:sldMk cId="0" sldId="274"/>
            <ac:spMk id="125953" creationId="{00000000-0000-0000-0000-000000000000}"/>
          </ac:spMkLst>
        </pc:spChg>
        <pc:spChg chg="mod">
          <ac:chgData name="Márton Németh" userId="65e80230-7560-4572-9298-5ab03dccad04" providerId="ADAL" clId="{C149BCF4-9D28-4A71-8D47-078BAD9CCB01}" dt="2020-08-06T14:19:43.605" v="6279" actId="20577"/>
          <ac:spMkLst>
            <pc:docMk/>
            <pc:sldMk cId="0" sldId="274"/>
            <ac:spMk id="12595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0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anchor="t"/>
          <a:lstStyle>
            <a:lvl1pPr algn="r">
              <a:defRPr b="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A82A33C-AD8E-477E-A4C4-9AB6B04A7C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5248-BD5C-44DB-ACE7-0AD77A70A4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8900-934D-42F4-A9EC-BBDD4A49CF0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0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anchor="t"/>
          <a:lstStyle>
            <a:lvl1pPr algn="r">
              <a:defRPr b="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78CFCDF-FFE9-418E-B64F-50DC655A90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7860-7D35-44E1-8083-3B5F365934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3B94-37EC-40C6-B8EE-B70C5BFDE9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4F29-3DA2-4104-8A68-546E2DE312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DFEA-A3E0-42EF-A9A4-09A0D32A3F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6CC8-8E93-4F75-8295-83CF12FC85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D38A-1012-449F-BA33-7140504D9A9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8C5-F0A7-4DD7-A01C-C83A3A191B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8BA0-6E9E-46BE-BBA6-41BC21993A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46D9-B957-4FEC-A737-E1B5D81928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B48A-FD44-4E18-A0D9-EF212745F3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F35E-883F-4725-9397-FCED903C51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0C951-C82B-4374-ACCA-24ABC9D77F1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9B20-45CD-4C1B-88FB-216BFF73167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1154-6BFA-438F-826B-77E5E1EAD3F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3F8B-9CF5-4AAE-9548-E501F972EC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5120-6A37-44FB-9D44-34738D31B76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C24A-1CD8-460B-94EA-35E561DFFEB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A291-0790-4DA8-B9B5-2275958EC13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78D4-1D12-4472-9F93-F212FC7114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289F-97B4-4246-A91E-CBE2890D8A4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651B-8271-4065-83C0-4EAD6111759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6DE2-80AD-481A-B226-1C0FDBA9E6F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4FEA-77DB-496B-9B96-7826356DC06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FDE72-EFB4-4220-B4BF-BA26C3AAAE4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7DCE-2208-48F0-846C-540DAF118E3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E432-C0D5-4E23-8350-5DCEB8F79B1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6943-3517-418A-BB9C-75C4A8A75E6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E07E-B062-4507-BAA5-932BA12DC05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C79C-CB5A-4EEC-A24D-B6F8D5ED0D0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86245-BBA5-4127-9F43-BB58B1514E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3244-A876-49BD-99F8-C682DADAA73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0CC4D-3307-4881-B4D9-7CFE2DD393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EFF4-8101-43F4-A179-760AC295BEE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47C0-2AB8-4B64-855B-CE0CF597543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A532-6E0C-4B64-9ED5-7E81A9A4A42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7BB88-B23F-43C1-835D-CEE15286C9A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0C42-238C-4E57-85E2-40613D018C8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AB7A-3DF3-4A52-A718-1B24A4DDBC9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D6BE-8ABC-4AC0-8E54-DBDE0DA8DBE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E8BA-8090-49D5-9B63-F6B7D93CF44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EE9E-5F7C-4187-A50A-8C1566D5CC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866B-B137-4284-8AA3-9C2F6821565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FDF2F-4567-4E1B-86FE-90BD49599EA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72BF-E45F-4F5D-B8D7-E4825CEE2EE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363C-A11F-497F-A7DD-268E12951FE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1613-02EB-42C4-B2CD-9FA4E4C989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7A2E-AD54-48F0-90B1-7A1CDA262AC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1185BE-C7FB-4539-AC16-5F9FC2FBDF6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B570-E250-4A76-82A0-8107EF38D35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D333-EBFA-464F-AE42-C5E7B02103A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263C-60A3-466D-83B9-EC64384EFAE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542AB-07C7-48CA-998D-9D863DA3E85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327B-500C-4453-8AB0-3C651802E97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D0AD-4DC4-4470-8F1A-5170E83AC6E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3872-43AF-4A38-B116-BAB7F1B8E62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649B-295D-47F4-8347-ECE5FFE14F1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49B5-A30D-4BEF-99A2-2EC05E24F5E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8563-649E-4A3F-A926-1C3E3ACC3AB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AB5F-99D5-4814-A4B4-6F9F8BC7005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6EBAC5-6C70-460A-AB3D-F96EAC36E1B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C66E-BA00-4F1B-AD23-1DC5C54B41A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7BE2-E3CB-43B6-BB47-CDAFCCAA302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5A54-FA45-47BE-B020-461A990FCB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3AB-FDC4-404D-8A06-3D8EC9E88AE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69FD-43C9-40EE-8576-B0CFEA93FCE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4C2D-B3D4-409B-8467-3C529FFCB1B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BB15-7D5D-4B24-803B-B4D0279D53F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1068-FA28-4DDE-A041-72421A9077B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350EC-3074-4911-A63E-BF6846FF2D5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ED78-BBD7-4866-B40C-B3900CA81F0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0D65-F105-4053-B160-C135D2CC20F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0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anchor="t"/>
          <a:lstStyle>
            <a:lvl1pPr algn="r">
              <a:defRPr b="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F5DA502-95F7-403D-BAFD-E33E48C06E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22B6-40CF-440E-AABE-C3D4777F94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F367-1CE1-4FFA-BB81-A0DD304E0B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896D-2A9E-419B-B198-2F0A1A7B6D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604A-7CE7-4210-8C9B-145F646633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4C26-B5D0-4763-B0E3-CC9E4ECC3E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2066-9072-450A-884A-09DB8CA3E4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4F33-A6F6-4E1B-A5B6-1C4482D8D3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28FA-8279-4C81-8B34-244C72C464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791A-88F9-4947-B924-3E05D139A3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A6E3-DA17-4C58-92F9-2370FC0DDA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77FA2-7F6E-4FED-8387-EC704D16D9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0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anchor="t"/>
          <a:lstStyle>
            <a:lvl1pPr algn="r">
              <a:defRPr b="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5A73705-1840-4282-8984-AC8973E4EE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5E75-136A-42F4-AFB1-24BA8F3332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3E6E-A6E5-446A-854D-436CB62C50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8D2F-F29D-458E-B8E5-138B64D32E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FA6C-1AB0-476C-A15C-44F7AE5DC3C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6462-A9A2-421C-BB4A-3478DE71C6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CA6D-A19E-4FE4-B5D6-058C5011DC5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BFF6-E119-435C-83DF-DB637DBF2C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84E8-8F24-4F72-A670-546A1E37D7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3C0B-74BF-4DD7-B315-920B0FEE72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6163-4B09-40F0-A9B1-228231E1BE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8DBA-C85B-487A-9643-CE9E9AEB33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u-HU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9213" y="6356350"/>
            <a:ext cx="28448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67EA3-AA55-46D9-BF40-E2BAFEDDBF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u-HU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9213" y="6356350"/>
            <a:ext cx="28448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ADAE6-E3B9-40F0-ACD8-A88674F963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89B34B-80E5-4BD0-A739-DCD0C7034DC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C95E0-CC35-424E-963D-2DC42B4A514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0B544-E4DA-4A72-BB16-B2999D3C9EF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B5B97-914C-4130-B143-EC788048D8A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A1D23-EEB1-4FAA-A2DB-A87FD089E91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u-HU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9213" y="6356350"/>
            <a:ext cx="28448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03869-01BB-4EF4-AC08-C9FC0C6D38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u-HU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9213" y="6356350"/>
            <a:ext cx="28448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178C2-944A-4755-B786-B09922DF2AA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community/schemabibex/wiki/Bib.schema.org-1.0" TargetMode="External"/><Relationship Id="rId3" Type="http://schemas.openxmlformats.org/officeDocument/2006/relationships/hyperlink" Target="https://www.w3.org/TR/2018/WD-microdata-20180426/" TargetMode="External"/><Relationship Id="rId7" Type="http://schemas.openxmlformats.org/officeDocument/2006/relationships/hyperlink" Target="https://doi.org/10.25333/C3005C" TargetMode="External"/><Relationship Id="rId2" Type="http://schemas.openxmlformats.org/officeDocument/2006/relationships/hyperlink" Target="http://netpreserve.org/about-us/working-groups/research-working-group/" TargetMode="Externa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www.oclc.org/developer/develop/linked-data/worldcat-vocabulary.en.html" TargetMode="External"/><Relationship Id="rId5" Type="http://schemas.openxmlformats.org/officeDocument/2006/relationships/hyperlink" Target="https://schema.org/docs/gs.html%20Retrieved%2023-09-2019" TargetMode="External"/><Relationship Id="rId10" Type="http://schemas.openxmlformats.org/officeDocument/2006/relationships/hyperlink" Target="http://microformats.org/wiki/link-relation-types" TargetMode="External"/><Relationship Id="rId4" Type="http://schemas.openxmlformats.org/officeDocument/2006/relationships/hyperlink" Target="https://www.w3.org/TR/xhtml-rdfa/" TargetMode="External"/><Relationship Id="rId9" Type="http://schemas.openxmlformats.org/officeDocument/2006/relationships/hyperlink" Target="https://en.wikipedia.org/wiki/Robots_exclusion_standar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77873"/>
            <a:ext cx="7772400" cy="1200329"/>
          </a:xfrm>
        </p:spPr>
        <p:txBody>
          <a:bodyPr anchor="ctr">
            <a:sp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bg2"/>
                </a:solidFill>
              </a:rPr>
              <a:t>Németh Márton  </a:t>
            </a:r>
            <a:br>
              <a:rPr lang="hu-HU" altLang="hu-HU" sz="2800" b="1" dirty="0">
                <a:solidFill>
                  <a:schemeClr val="bg2"/>
                </a:solidFill>
              </a:rPr>
            </a:br>
            <a:r>
              <a:rPr lang="hu-HU" altLang="hu-HU" sz="2200" dirty="0">
                <a:solidFill>
                  <a:schemeClr val="bg2"/>
                </a:solidFill>
              </a:rPr>
              <a:t>(Országos Széchényi Könyvtár – Debreceni Egyetem Informatikai Tudományok Doktori Iskola)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0250"/>
            <a:ext cx="9144000" cy="147732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altLang="hu-HU" sz="45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mikroadatok felhasználásának lehetőségei a webarchiválásban</a:t>
            </a:r>
          </a:p>
        </p:txBody>
      </p:sp>
      <p:pic>
        <p:nvPicPr>
          <p:cNvPr id="11161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771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2909887" y="602700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400" b="1" dirty="0">
                <a:solidFill>
                  <a:srgbClr val="996633"/>
                </a:solidFill>
              </a:rPr>
              <a:t>NETWORKSHOP 2020</a:t>
            </a:r>
          </a:p>
          <a:p>
            <a:pPr algn="ctr"/>
            <a:endParaRPr lang="hu-HU" altLang="hu-HU" sz="2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Néhány schema.org példa</a:t>
            </a:r>
          </a:p>
        </p:txBody>
      </p:sp>
      <p:sp>
        <p:nvSpPr>
          <p:cNvPr id="120834" name="Tartalom helye 2"/>
          <p:cNvSpPr>
            <a:spLocks noGrp="1"/>
          </p:cNvSpPr>
          <p:nvPr>
            <p:ph idx="1"/>
          </p:nvPr>
        </p:nvSpPr>
        <p:spPr>
          <a:xfrm>
            <a:off x="609600" y="1619250"/>
            <a:ext cx="11310938" cy="4581525"/>
          </a:xfrm>
        </p:spPr>
        <p:txBody>
          <a:bodyPr/>
          <a:lstStyle/>
          <a:p>
            <a:pPr eaLnBrk="1" hangingPunct="1"/>
            <a:r>
              <a:rPr lang="hu-HU" sz="2400" dirty="0"/>
              <a:t>Az idő címkézése a </a:t>
            </a:r>
            <a:r>
              <a:rPr lang="en-US" sz="2400" dirty="0"/>
              <a:t>datetime</a:t>
            </a:r>
            <a:r>
              <a:rPr lang="hu-HU" sz="2400" dirty="0"/>
              <a:t> elemmel: </a:t>
            </a:r>
            <a:br>
              <a:rPr lang="hu-HU" sz="2400" dirty="0"/>
            </a:br>
            <a:r>
              <a:rPr lang="en-US" sz="2400" dirty="0"/>
              <a:t>&lt;time datetime="2011-04-01"&gt;04/01/11&lt;/time&gt;</a:t>
            </a:r>
            <a:endParaRPr lang="hu-HU" sz="2400" dirty="0"/>
          </a:p>
          <a:p>
            <a:pPr eaLnBrk="1" hangingPunct="1"/>
            <a:r>
              <a:rPr lang="hu-HU" sz="2400" dirty="0"/>
              <a:t>Egy adott személy meghatározása: </a:t>
            </a:r>
            <a:br>
              <a:rPr lang="hu-HU" sz="2400" dirty="0"/>
            </a:br>
            <a:r>
              <a:rPr lang="hu-HU" sz="2400" dirty="0"/>
              <a:t>&lt;div </a:t>
            </a:r>
            <a:r>
              <a:rPr lang="hu-HU" sz="2400" dirty="0" err="1"/>
              <a:t>itemscope</a:t>
            </a:r>
            <a:r>
              <a:rPr lang="hu-HU" sz="2400" dirty="0"/>
              <a:t> </a:t>
            </a:r>
            <a:r>
              <a:rPr lang="hu-HU" sz="2400" dirty="0" err="1"/>
              <a:t>itemtype</a:t>
            </a:r>
            <a:r>
              <a:rPr lang="hu-HU" sz="2400" dirty="0"/>
              <a:t>="http://schema.org/</a:t>
            </a:r>
            <a:r>
              <a:rPr lang="hu-HU" sz="2400" dirty="0" err="1"/>
              <a:t>Person</a:t>
            </a:r>
            <a:r>
              <a:rPr lang="hu-HU" sz="2400" dirty="0"/>
              <a:t>"&gt;  </a:t>
            </a:r>
            <a:br>
              <a:rPr lang="hu-HU" sz="2400" dirty="0"/>
            </a:br>
            <a:r>
              <a:rPr lang="hu-HU" sz="2400" dirty="0"/>
              <a:t>&lt;a </a:t>
            </a:r>
            <a:r>
              <a:rPr lang="hu-HU" sz="2400" dirty="0" err="1"/>
              <a:t>href</a:t>
            </a:r>
            <a:r>
              <a:rPr lang="hu-HU" sz="2400" dirty="0"/>
              <a:t>="alice.html" </a:t>
            </a:r>
            <a:r>
              <a:rPr lang="hu-HU" sz="2400" dirty="0" err="1"/>
              <a:t>itemprop</a:t>
            </a:r>
            <a:r>
              <a:rPr lang="hu-HU" sz="2400" dirty="0"/>
              <a:t>="</a:t>
            </a:r>
            <a:r>
              <a:rPr lang="hu-HU" sz="2400" dirty="0" err="1"/>
              <a:t>url</a:t>
            </a:r>
            <a:r>
              <a:rPr lang="hu-HU" sz="2400" dirty="0"/>
              <a:t>"&gt;Alice Jones&lt;/a&gt;&lt;/div&gt;</a:t>
            </a:r>
          </a:p>
          <a:p>
            <a:pPr eaLnBrk="1" hangingPunct="1"/>
            <a:r>
              <a:rPr lang="hu-HU" sz="2400" dirty="0"/>
              <a:t>Wikipédia hivatkozások: </a:t>
            </a:r>
            <a:br>
              <a:rPr lang="hu-HU" sz="2400" dirty="0"/>
            </a:br>
            <a:r>
              <a:rPr lang="en-US" sz="2400" dirty="0"/>
              <a:t>&lt;div </a:t>
            </a:r>
            <a:r>
              <a:rPr lang="en-US" sz="2400" dirty="0" err="1"/>
              <a:t>itemscope</a:t>
            </a:r>
            <a:r>
              <a:rPr lang="en-US" sz="2400" dirty="0"/>
              <a:t> </a:t>
            </a:r>
            <a:r>
              <a:rPr lang="en-US" sz="2400" dirty="0" err="1"/>
              <a:t>itemtype</a:t>
            </a:r>
            <a:r>
              <a:rPr lang="en-US" sz="2400" dirty="0"/>
              <a:t>="http://schema.org/Book"&gt; </a:t>
            </a:r>
            <a:br>
              <a:rPr lang="hu-HU" sz="2400" dirty="0"/>
            </a:br>
            <a:r>
              <a:rPr lang="en-US" sz="2400" dirty="0"/>
              <a:t>&lt;span itemprop="name"&gt;The Catcher in the Rye&lt;/span&gt;—by </a:t>
            </a:r>
            <a:br>
              <a:rPr lang="hu-HU" sz="2400" dirty="0"/>
            </a:br>
            <a:r>
              <a:rPr lang="en-US" sz="2400" dirty="0"/>
              <a:t>&lt;span itemprop="author"&gt;J.D. Salinger&lt;/span&gt;Here is the book's </a:t>
            </a:r>
            <a:br>
              <a:rPr lang="hu-HU" sz="2400" dirty="0"/>
            </a:br>
            <a:r>
              <a:rPr lang="en-US" sz="2400" dirty="0"/>
              <a:t>&lt;a itemprop="</a:t>
            </a:r>
            <a:r>
              <a:rPr lang="en-US" sz="2400" dirty="0" err="1"/>
              <a:t>url</a:t>
            </a:r>
            <a:r>
              <a:rPr lang="en-US" sz="2400" dirty="0"/>
              <a:t>" </a:t>
            </a:r>
            <a:r>
              <a:rPr lang="en-US" sz="2400" dirty="0" err="1"/>
              <a:t>href</a:t>
            </a:r>
            <a:r>
              <a:rPr lang="en-US" sz="2400" dirty="0"/>
              <a:t>="http://en.wikipedia.org/wiki/</a:t>
            </a:r>
            <a:r>
              <a:rPr lang="en-US" sz="2400" dirty="0" err="1"/>
              <a:t>The_Catcher_in_the_Rye</a:t>
            </a:r>
            <a:r>
              <a:rPr lang="en-US" sz="2400" dirty="0"/>
              <a:t>"&gt;</a:t>
            </a:r>
            <a:br>
              <a:rPr lang="hu-HU" sz="2400" dirty="0"/>
            </a:br>
            <a:r>
              <a:rPr lang="en-US" sz="2400" dirty="0"/>
              <a:t>Wikipedia page&lt;/a&gt;.</a:t>
            </a:r>
            <a:br>
              <a:rPr lang="hu-HU" sz="2400" dirty="0"/>
            </a:br>
            <a:r>
              <a:rPr lang="en-US" sz="2400" dirty="0"/>
              <a:t>&lt;/div&gt;</a:t>
            </a:r>
            <a:endParaRPr lang="hu-H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ím 1"/>
          <p:cNvSpPr>
            <a:spLocks noGrp="1"/>
          </p:cNvSpPr>
          <p:nvPr>
            <p:ph type="title"/>
          </p:nvPr>
        </p:nvSpPr>
        <p:spPr>
          <a:xfrm>
            <a:off x="609600" y="606424"/>
            <a:ext cx="10058400" cy="1721140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Bef>
                <a:spcPts val="200"/>
              </a:spcBef>
            </a:pPr>
            <a:br>
              <a:rPr lang="hu-HU" sz="4000" dirty="0">
                <a:solidFill>
                  <a:srgbClr val="2E74B5"/>
                </a:solidFill>
                <a:latin typeface="Calibri Light" pitchFamily="34" charset="0"/>
                <a:cs typeface="Times New Roman" pitchFamily="18" charset="0"/>
              </a:rPr>
            </a:br>
            <a:br>
              <a:rPr lang="hu-HU" sz="4000" dirty="0">
                <a:solidFill>
                  <a:srgbClr val="2E74B5"/>
                </a:solidFill>
                <a:latin typeface="Calibri Light" pitchFamily="34" charset="0"/>
                <a:cs typeface="Times New Roman" pitchFamily="18" charset="0"/>
              </a:rPr>
            </a:br>
            <a:br>
              <a:rPr lang="hu-HU" sz="4000" dirty="0">
                <a:solidFill>
                  <a:srgbClr val="2E74B5"/>
                </a:solidFill>
                <a:latin typeface="Calibri Light" pitchFamily="34" charset="0"/>
                <a:cs typeface="Times New Roman" pitchFamily="18" charset="0"/>
              </a:rPr>
            </a:br>
            <a:br>
              <a:rPr lang="hu-HU" sz="4000" dirty="0">
                <a:solidFill>
                  <a:srgbClr val="2E74B5"/>
                </a:solidFill>
                <a:latin typeface="Calibri Light" pitchFamily="34" charset="0"/>
                <a:cs typeface="Times New Roman" pitchFamily="18" charset="0"/>
              </a:rPr>
            </a:br>
            <a:br>
              <a:rPr lang="hu-HU" sz="4000" dirty="0"/>
            </a:br>
            <a:r>
              <a:rPr lang="hu-HU" sz="3000" dirty="0"/>
              <a:t>Az aratórobotokkal végzett archiválás minőségének javítása </a:t>
            </a:r>
            <a:r>
              <a:rPr lang="hu-HU" sz="3000" dirty="0" err="1"/>
              <a:t>mikroadatokkal</a:t>
            </a:r>
            <a:br>
              <a:rPr lang="hu-HU" sz="4000" dirty="0"/>
            </a:br>
            <a:endParaRPr lang="hu-HU" dirty="0"/>
          </a:p>
        </p:txBody>
      </p:sp>
      <p:sp>
        <p:nvSpPr>
          <p:cNvPr id="121858" name="Tartalom helye 2"/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5138737"/>
          </a:xfrm>
        </p:spPr>
        <p:txBody>
          <a:bodyPr/>
          <a:lstStyle/>
          <a:p>
            <a:pPr eaLnBrk="1" hangingPunct="1"/>
            <a:r>
              <a:rPr lang="hu-HU" sz="2000" dirty="0"/>
              <a:t> Webhelytérkép létrehozása XML formátumban</a:t>
            </a:r>
          </a:p>
          <a:p>
            <a:pPr eaLnBrk="1" hangingPunct="1"/>
            <a:r>
              <a:rPr lang="hu-HU" sz="2000" dirty="0"/>
              <a:t>A </a:t>
            </a:r>
            <a:r>
              <a:rPr lang="en-US" sz="2000" dirty="0"/>
              <a:t>robots.txt </a:t>
            </a:r>
            <a:r>
              <a:rPr lang="hu-HU" sz="2000" dirty="0"/>
              <a:t>állományba</a:t>
            </a:r>
            <a:r>
              <a:rPr lang="en-US" sz="2000" dirty="0"/>
              <a:t> speci</a:t>
            </a:r>
            <a:r>
              <a:rPr lang="hu-HU" sz="2000" dirty="0"/>
              <a:t>ális</a:t>
            </a:r>
            <a:r>
              <a:rPr lang="en-US" sz="2000" dirty="0"/>
              <a:t> </a:t>
            </a:r>
            <a:r>
              <a:rPr lang="hu-HU" sz="2000" dirty="0"/>
              <a:t>parancsok illeszthetők be</a:t>
            </a:r>
            <a:r>
              <a:rPr lang="en-US" sz="2000" dirty="0"/>
              <a:t> </a:t>
            </a:r>
            <a:r>
              <a:rPr lang="hu-HU" sz="2000" dirty="0"/>
              <a:t>az adott robotra vonatkozó mikroadat utasítások kezelésére.</a:t>
            </a:r>
          </a:p>
          <a:p>
            <a:pPr eaLnBrk="1" hangingPunct="1"/>
            <a:r>
              <a:rPr lang="hu-HU" sz="2000" dirty="0"/>
              <a:t>Minden aloldal fejlécébe megadott információk illeszthetők be. </a:t>
            </a:r>
          </a:p>
          <a:p>
            <a:pPr eaLnBrk="1" hangingPunct="1"/>
            <a:r>
              <a:rPr lang="hu-HU" sz="2000" dirty="0"/>
              <a:t>Jelenleg csupán nem szabványos címkék és kivételek használhatók : </a:t>
            </a:r>
            <a:r>
              <a:rPr lang="en-US" sz="2000" dirty="0" err="1"/>
              <a:t>noindex</a:t>
            </a:r>
            <a:r>
              <a:rPr lang="en-US" sz="2000" dirty="0"/>
              <a:t> meta</a:t>
            </a:r>
            <a:r>
              <a:rPr lang="hu-HU" sz="2000" dirty="0"/>
              <a:t>címke</a:t>
            </a:r>
            <a:r>
              <a:rPr lang="en-US" sz="2000" dirty="0"/>
              <a:t>, </a:t>
            </a:r>
            <a:r>
              <a:rPr lang="en-US" sz="2000" dirty="0" err="1"/>
              <a:t>noindex</a:t>
            </a:r>
            <a:r>
              <a:rPr lang="hu-HU" sz="2000" dirty="0"/>
              <a:t>,</a:t>
            </a:r>
            <a:r>
              <a:rPr lang="en-US" sz="2000" dirty="0"/>
              <a:t> http </a:t>
            </a:r>
            <a:r>
              <a:rPr lang="hu-HU" sz="2000" dirty="0"/>
              <a:t>válaszfejléc és néhány egyéb parancs:</a:t>
            </a:r>
            <a:r>
              <a:rPr lang="en-US" sz="2000" dirty="0"/>
              <a:t> allow, sitemap, host and universal match</a:t>
            </a:r>
            <a:r>
              <a:rPr lang="hu-HU" sz="2000" dirty="0"/>
              <a:t>.</a:t>
            </a:r>
          </a:p>
          <a:p>
            <a:pPr eaLnBrk="1" hangingPunct="1"/>
            <a:r>
              <a:rPr lang="hu-HU" sz="2000" dirty="0"/>
              <a:t>A webhelytérkép helyét pontosan meg kell határozni.</a:t>
            </a:r>
          </a:p>
          <a:p>
            <a:pPr eaLnBrk="1" hangingPunct="1"/>
            <a:r>
              <a:rPr lang="hu-HU" sz="2000" dirty="0"/>
              <a:t>Néhány kiemelt elem is felcímkézhető: hirdetési rovatok, felugró tartalom, kötelező websüti közlemények stb.</a:t>
            </a:r>
          </a:p>
          <a:p>
            <a:pPr eaLnBrk="1" hangingPunct="1"/>
            <a:r>
              <a:rPr lang="hu-HU" sz="2000" dirty="0"/>
              <a:t>Egy megadott típusú felület vagy nyelvi verzió legyen aratható csupán</a:t>
            </a:r>
          </a:p>
          <a:p>
            <a:pPr eaLnBrk="1" hangingPunct="1"/>
            <a:r>
              <a:rPr lang="hu-HU" sz="2000" dirty="0"/>
              <a:t>Adjunk meg egy kezdőpontot a robotoknak, ha a webhely kezdőoldala nem megfelelő erre a célra. </a:t>
            </a:r>
          </a:p>
          <a:p>
            <a:pPr eaLnBrk="1" hangingPunct="1"/>
            <a:r>
              <a:rPr lang="hu-HU" sz="2000" dirty="0"/>
              <a:t>Hivatkozzunk az adatrekordok elérhetőségét  biztosító alternatív felületre, amennyiben az adott honlap eredeti szerkezete illetve felülete nem robotbarát.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Az archivált anyagok megjelenítésének segítése </a:t>
            </a:r>
            <a:r>
              <a:rPr lang="hu-HU" dirty="0" err="1"/>
              <a:t>mikroadatokkal</a:t>
            </a:r>
            <a:endParaRPr lang="hu-HU" dirty="0"/>
          </a:p>
        </p:txBody>
      </p:sp>
      <p:sp>
        <p:nvSpPr>
          <p:cNvPr id="1228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/>
              <a:t>Speciális mikroadat elemek segíthetnek megérteni  egy adott archivált tartalom szerkezeti felépítését és vizuális elrendezését </a:t>
            </a:r>
          </a:p>
          <a:p>
            <a:pPr eaLnBrk="1" hangingPunct="1"/>
            <a:r>
              <a:rPr lang="hu-HU" dirty="0" err="1"/>
              <a:t>Javascript</a:t>
            </a:r>
            <a:r>
              <a:rPr lang="hu-HU" dirty="0"/>
              <a:t>, különféle böngésző kiegészítők, lehulló menük azonosítása.</a:t>
            </a:r>
          </a:p>
          <a:p>
            <a:pPr eaLnBrk="1" hangingPunct="1"/>
            <a:r>
              <a:rPr lang="hu-HU" dirty="0"/>
              <a:t>Alternatív megjelenítő felület biztosítása fényképek, dokumentumok számára, egyszerű menüszerkezettel. Hivatkozás elhelyezése erre, mikroadatok segítségével, hogy a tartalom teljesen visszakereshető legyen. </a:t>
            </a:r>
          </a:p>
          <a:p>
            <a:pPr eaLnBrk="1" hangingPunct="1"/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Hosszútávú digitális megőrzés támogatása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5016499"/>
          </a:xfrm>
        </p:spPr>
        <p:txBody>
          <a:bodyPr/>
          <a:lstStyle/>
          <a:p>
            <a:pPr eaLnBrk="1" hangingPunct="1"/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Mikroadatok segítségével meghatározhatók lennének egy adott honlapban található különféle tartalomformátumok, típus, verziószám és egyéb fontos jellemzők szerint. </a:t>
            </a:r>
          </a:p>
          <a:p>
            <a:pPr eaLnBrk="1" hangingPunct="1"/>
            <a:r>
              <a:rPr lang="hu-HU" dirty="0"/>
              <a:t>Rövid mikroadat alapú kijelentésekkel meghatározhatók lennének az adott webhelyen használt különféle típusú szoftverek.</a:t>
            </a:r>
          </a:p>
          <a:p>
            <a:pPr eaLnBrk="1" hangingPunct="1"/>
            <a:r>
              <a:rPr lang="hu-HU" dirty="0"/>
              <a:t>Beépített J</a:t>
            </a:r>
            <a:r>
              <a:rPr lang="en-US" dirty="0"/>
              <a:t>ava </a:t>
            </a:r>
            <a:r>
              <a:rPr lang="hu-HU" dirty="0"/>
              <a:t>kisalkalmazások</a:t>
            </a:r>
            <a:r>
              <a:rPr lang="en-US" dirty="0"/>
              <a:t>, </a:t>
            </a:r>
            <a:r>
              <a:rPr lang="hu-HU" dirty="0"/>
              <a:t>beépített</a:t>
            </a:r>
            <a:r>
              <a:rPr lang="en-US" dirty="0"/>
              <a:t> </a:t>
            </a:r>
            <a:r>
              <a:rPr lang="hu-HU" dirty="0"/>
              <a:t>F</a:t>
            </a:r>
            <a:r>
              <a:rPr lang="en-US" dirty="0"/>
              <a:t>lash </a:t>
            </a:r>
            <a:r>
              <a:rPr lang="hu-HU" dirty="0"/>
              <a:t>állományok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hu-HU" dirty="0"/>
              <a:t>tartalmak is azonosíthatók lennének verziószám és funkciók szerint</a:t>
            </a:r>
            <a:r>
              <a:rPr lang="en-US" dirty="0"/>
              <a:t> </a:t>
            </a:r>
            <a:r>
              <a:rPr lang="hu-HU" dirty="0"/>
              <a:t>– kulcsfontosságú lenne ez a későbbi emulációkhoz és konverziókhoz.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Kutatástámogatás 1.</a:t>
            </a:r>
          </a:p>
        </p:txBody>
      </p:sp>
      <p:sp>
        <p:nvSpPr>
          <p:cNvPr id="124930" name="Tartalom helye 2"/>
          <p:cNvSpPr>
            <a:spLocks noGrp="1"/>
          </p:cNvSpPr>
          <p:nvPr>
            <p:ph idx="1"/>
          </p:nvPr>
        </p:nvSpPr>
        <p:spPr>
          <a:xfrm>
            <a:off x="517525" y="1485900"/>
            <a:ext cx="11061700" cy="4922838"/>
          </a:xfrm>
        </p:spPr>
        <p:txBody>
          <a:bodyPr/>
          <a:lstStyle/>
          <a:p>
            <a:pPr eaLnBrk="1" hangingPunct="1"/>
            <a:r>
              <a:rPr lang="hu-H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Az elsődleges szemantikus adatszolgáltatás lényeges segítséget nyújtana a kutatók számára a hatékony információ visszakeresésben és a különféle szemantikus adatforrásokat is összekapcsolná a nyílt kapcsolt adatok világával. </a:t>
            </a:r>
          </a:p>
          <a:p>
            <a:pPr eaLnBrk="1" hangingPunct="1"/>
            <a:r>
              <a:rPr lang="hu-H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link alapú relációk mint leíró attribútumok hozzákapcsolhatók a hiperlinkhez, meghatározva az adott link típusát illetve a kiindulási és célforrások kapcsolatát, RDF típusú linkek segítségével. </a:t>
            </a:r>
          </a:p>
          <a:p>
            <a:pPr eaLnBrk="1" hangingPunct="1"/>
            <a:r>
              <a:rPr lang="hu-H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Személynevek és földrajzi nevek is leszűrhetők és címkézhetők lennének különféle névtér sémák és azonosítórendszerek szerint. A szemantikus Wikipédiára illetve szemantikus könyvtári katalógusokra történő hivatkozások is elhelyezhetők lennének.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Kutatástámogatás 2.</a:t>
            </a:r>
          </a:p>
        </p:txBody>
      </p:sp>
      <p:sp>
        <p:nvSpPr>
          <p:cNvPr id="125954" name="Tartalom helye 2"/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5138737"/>
          </a:xfrm>
        </p:spPr>
        <p:txBody>
          <a:bodyPr/>
          <a:lstStyle/>
          <a:p>
            <a:pPr eaLnBrk="1" hangingPunct="1"/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webhelyek elkészítésére és legfrissebb módosítására vonatkozó dátumadatok elhelyezése – ez segíthetne a megadott időpillanatban archivált tartalmak egyértelmű azonosításában. </a:t>
            </a:r>
          </a:p>
          <a:p>
            <a:pPr eaLnBrk="1" hangingPunct="1"/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Digitális bölcsészeti kutatások támogatása – nagyszámú </a:t>
            </a: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XML-</a:t>
            </a:r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alapú</a:t>
            </a: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elemző eszköz és eljárás jelenik meg, melyek használata, megfelelő mikroadatok segítségével, szemantikus szótárak révén lenne támogatható. </a:t>
            </a:r>
          </a:p>
          <a:p>
            <a:pPr eaLnBrk="1" hangingPunct="1"/>
            <a:r>
              <a:rPr lang="hu-H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Például különféle földrajzi és személynévformák, adott kifejezések és idézetek lehetnének azonosíthatók ilyen módon.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Mikroadatok előállításának és alkalmazásának kérdései</a:t>
            </a:r>
          </a:p>
        </p:txBody>
      </p:sp>
      <p:sp>
        <p:nvSpPr>
          <p:cNvPr id="126978" name="Tartalom helye 2"/>
          <p:cNvSpPr>
            <a:spLocks noGrp="1"/>
          </p:cNvSpPr>
          <p:nvPr>
            <p:ph idx="1"/>
          </p:nvPr>
        </p:nvSpPr>
        <p:spPr>
          <a:xfrm>
            <a:off x="544512" y="1476149"/>
            <a:ext cx="11235810" cy="5381851"/>
          </a:xfrm>
        </p:spPr>
        <p:txBody>
          <a:bodyPr/>
          <a:lstStyle/>
          <a:p>
            <a:pPr eaLnBrk="1" hangingPunct="1"/>
            <a:r>
              <a:rPr lang="hu-HU" sz="2400" dirty="0"/>
              <a:t>Ki alkot meg szótárakat és menedzseli a metaadatok beillesztését? </a:t>
            </a:r>
          </a:p>
          <a:p>
            <a:pPr eaLnBrk="1" hangingPunct="1"/>
            <a:r>
              <a:rPr lang="hu-HU" sz="2400" dirty="0"/>
              <a:t>Közgyűjtemények és jelentős tartalomszolgáltató platformok.</a:t>
            </a:r>
          </a:p>
          <a:p>
            <a:pPr eaLnBrk="1" hangingPunct="1"/>
            <a:r>
              <a:rPr lang="hu-HU" sz="2400" dirty="0"/>
              <a:t>Ezek az intézményi szereplők rendelkeznek a megfelelő anyagi és szakmai erőforrásokkal a szótárak fejlesztésének segítésére illetve használatuk bevezetésére. </a:t>
            </a:r>
          </a:p>
          <a:p>
            <a:pPr eaLnBrk="1" hangingPunct="1"/>
            <a:r>
              <a:rPr lang="hu-HU" sz="2400" dirty="0"/>
              <a:t>Csupán a mikroadatok széleskörű használata jelentene hatékony gyakorlati előnyöket.</a:t>
            </a:r>
          </a:p>
          <a:p>
            <a:pPr eaLnBrk="1" hangingPunct="1"/>
            <a:r>
              <a:rPr lang="hu-HU" sz="2400" dirty="0"/>
              <a:t>A webarchiválás területén az  </a:t>
            </a:r>
            <a:r>
              <a:rPr lang="en-US" sz="2400" dirty="0"/>
              <a:t>IIPC</a:t>
            </a:r>
            <a:r>
              <a:rPr lang="hu-HU" sz="2400" dirty="0"/>
              <a:t> konzorcium nyújthatna segítséget a releváns szótárak fejlesztésében illetve a tartalomipari szektor jelentős szereplőivel történő kapcsolatépítésben, hogy ők is beillesszék a </a:t>
            </a:r>
            <a:r>
              <a:rPr lang="hu-HU" sz="2400" dirty="0" err="1"/>
              <a:t>mikroadatokat</a:t>
            </a:r>
            <a:r>
              <a:rPr lang="hu-HU" sz="2400" dirty="0"/>
              <a:t> a szolgáltatási portfóliójukba.  </a:t>
            </a:r>
          </a:p>
        </p:txBody>
      </p:sp>
      <p:pic>
        <p:nvPicPr>
          <p:cNvPr id="126979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1612" y="596265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F90AC5-5210-4848-A443-C611DFC856C2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800" dirty="0"/>
              <a:t>Ajánlott források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600200"/>
            <a:ext cx="11360150" cy="4813300"/>
          </a:xfrm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IIPC Research Working Group: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http://netpreserve.org/about-us/working-groups/research-working-group/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HTML Microdata W3C Working Draft.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https://www.w3.org/TR/2018/WD-microdata-20180426/</a:t>
            </a: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hu-H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XHTML+RDFa 1.1 - Third Edition. Support for RDFa via XHTML Modularization. W3C Recommendation 17.03. 2015.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https://www.w3.org/TR/xhtml-rdfa/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Getting started with schema.org using microdata.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https://schema.org/docs/gs.html Retrieved 23-09-2019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OCLC WorldCat Linked Data Vocabulary.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https://www.oclc.org/developer/develop/linked-data/worldcat-vocabulary.en.html</a:t>
            </a: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hu-H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Dooley, Jackie, and Kate Bowers. 2018. Descriptive Metadata for Web Archiving: Recommendations of the OCLC Research Library Partnership Web Archiving Metadata Working Group. Dublin, OH: OCLC Research.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https://doi.org/10.25333/C3005C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Bib.schema.org-1.0 an initial release. 24.05.2015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https://www.w3.org/community/schemabibex/wiki/Bib.schema.org-1.0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Robots Exclusion Standards. An article from Wikipedia. </a:t>
            </a:r>
            <a:r>
              <a:rPr lang="en-US" sz="18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https://en.wikipedia.org/wiki/Robots_exclusion_standard</a:t>
            </a:r>
            <a:endParaRPr lang="hu-HU" sz="18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hu-HU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Link relation types. An article from Microformats Wiki. 20.09.2011. </a:t>
            </a:r>
            <a:r>
              <a:rPr lang="hu-HU" sz="1800"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http://microformats.org/wiki/link-relation-types</a:t>
            </a:r>
            <a:r>
              <a:rPr lang="hu-HU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hu-HU" altLang="hu-HU" sz="1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09800" y="476250"/>
            <a:ext cx="7772400" cy="2127250"/>
          </a:xfrm>
        </p:spPr>
        <p:txBody>
          <a:bodyPr/>
          <a:lstStyle/>
          <a:p>
            <a:pPr eaLnBrk="1" hangingPunct="1"/>
            <a:r>
              <a:rPr lang="hu-HU" altLang="hu-HU" dirty="0">
                <a:solidFill>
                  <a:schemeClr val="bg2"/>
                </a:solidFill>
              </a:rPr>
              <a:t>Köszönöm a figyelmüket!</a:t>
            </a:r>
            <a:br>
              <a:rPr lang="hu-HU" altLang="hu-HU" dirty="0"/>
            </a:br>
            <a:br>
              <a:rPr lang="hu-HU" altLang="hu-HU" sz="2200" dirty="0"/>
            </a:br>
            <a:r>
              <a:rPr lang="hu-HU" altLang="hu-HU" sz="2600" dirty="0"/>
              <a:t>Elérhetőségünk: mia@mek.oszk.hu </a:t>
            </a:r>
            <a:br>
              <a:rPr lang="hu-HU" altLang="hu-HU" sz="2600" dirty="0"/>
            </a:br>
            <a:r>
              <a:rPr lang="hu-HU" altLang="hu-HU" sz="2600" dirty="0"/>
              <a:t>https://webarchivum.oszk.hu/</a:t>
            </a:r>
          </a:p>
        </p:txBody>
      </p:sp>
      <p:pic>
        <p:nvPicPr>
          <p:cNvPr id="1026" name="Picture 2" descr="OSZK Webarchívum">
            <a:extLst>
              <a:ext uri="{FF2B5EF4-FFF2-40B4-BE49-F238E27FC236}">
                <a16:creationId xmlns:a16="http://schemas.microsoft.com/office/drawing/2014/main" id="{F84C9686-E4E3-4753-8992-26358371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84" y="3553393"/>
            <a:ext cx="43338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515A12-E97A-483E-B65D-85F6A0A80505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Tartalom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00200"/>
            <a:ext cx="8826500" cy="453072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hu-HU" altLang="hu-HU" sz="2000" dirty="0"/>
              <a:t>A webarchiválást övező kihívások</a:t>
            </a:r>
          </a:p>
          <a:p>
            <a:pPr eaLnBrk="1" hangingPunct="1">
              <a:spcAft>
                <a:spcPct val="30000"/>
              </a:spcAft>
            </a:pPr>
            <a:r>
              <a:rPr lang="hu-HU" altLang="hu-HU" sz="2000" dirty="0"/>
              <a:t>Mikroadat: A dokumentum alapú web és a szemantikus web találkozási pontja</a:t>
            </a:r>
          </a:p>
          <a:p>
            <a:pPr eaLnBrk="1" hangingPunct="1">
              <a:spcAft>
                <a:spcPct val="30000"/>
              </a:spcAft>
            </a:pPr>
            <a:r>
              <a:rPr lang="hu-HU" altLang="hu-HU" sz="2000" dirty="0"/>
              <a:t>A mikroadatok felhasználási lehetőségei a webarchiválás során:</a:t>
            </a:r>
          </a:p>
          <a:p>
            <a:pPr lvl="1" eaLnBrk="1" hangingPunct="1">
              <a:spcAft>
                <a:spcPct val="30000"/>
              </a:spcAft>
            </a:pPr>
            <a:r>
              <a:rPr lang="hu-HU" altLang="hu-HU" sz="1800" dirty="0"/>
              <a:t>Az aratórobotokkal végzett archiválás minőségének javítása</a:t>
            </a:r>
          </a:p>
          <a:p>
            <a:pPr lvl="1" eaLnBrk="1" hangingPunct="1">
              <a:spcAft>
                <a:spcPct val="30000"/>
              </a:spcAft>
            </a:pPr>
            <a:r>
              <a:rPr lang="hu-HU" altLang="hu-HU" sz="1800" dirty="0"/>
              <a:t>Az archivált anyagok megjelenítésének segítése</a:t>
            </a:r>
          </a:p>
          <a:p>
            <a:pPr lvl="1" eaLnBrk="1" hangingPunct="1">
              <a:spcAft>
                <a:spcPct val="30000"/>
              </a:spcAft>
            </a:pPr>
            <a:r>
              <a:rPr lang="hu-HU" altLang="hu-HU" sz="1800" dirty="0"/>
              <a:t>Hosszútávú digitális megőrzés támogatása</a:t>
            </a:r>
          </a:p>
          <a:p>
            <a:pPr lvl="1" eaLnBrk="1" hangingPunct="1">
              <a:spcAft>
                <a:spcPct val="30000"/>
              </a:spcAft>
            </a:pPr>
            <a:r>
              <a:rPr lang="hu-HU" altLang="hu-HU" sz="1800" dirty="0"/>
              <a:t>Kutatástámogatás</a:t>
            </a:r>
          </a:p>
          <a:p>
            <a:pPr lvl="1" eaLnBrk="1" hangingPunct="1">
              <a:spcAft>
                <a:spcPct val="30000"/>
              </a:spcAft>
            </a:pPr>
            <a:r>
              <a:rPr lang="hu-HU" altLang="hu-HU" sz="1800" dirty="0"/>
              <a:t>Mikroadatok előállításának és alkalmazásának kérdései</a:t>
            </a:r>
            <a:endParaRPr lang="en-US" altLang="hu-HU" sz="1800" dirty="0"/>
          </a:p>
          <a:p>
            <a:pPr eaLnBrk="1" hangingPunct="1">
              <a:spcAft>
                <a:spcPct val="30000"/>
              </a:spcAft>
            </a:pPr>
            <a:endParaRPr lang="hu-HU" altLang="hu-HU" dirty="0"/>
          </a:p>
        </p:txBody>
      </p:sp>
      <p:pic>
        <p:nvPicPr>
          <p:cNvPr id="112644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4491038"/>
            <a:ext cx="1828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A webarchiválást övező kihívások</a:t>
            </a:r>
            <a:br>
              <a:rPr lang="hu-HU" dirty="0"/>
            </a:br>
            <a:endParaRPr lang="hu-HU" dirty="0"/>
          </a:p>
        </p:txBody>
      </p:sp>
      <p:sp>
        <p:nvSpPr>
          <p:cNvPr id="11366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/>
              <a:t>A robotok nem tudják megfelelően követni számos honlap szerkezetét, mert az nincs kellően meghatározva </a:t>
            </a:r>
          </a:p>
          <a:p>
            <a:pPr eaLnBrk="1" hangingPunct="1"/>
            <a:r>
              <a:rPr lang="hu-HU" dirty="0"/>
              <a:t>Régi tartalomformátumok támogatásának hiánya a jelenkori böngészőkben </a:t>
            </a:r>
          </a:p>
          <a:p>
            <a:pPr eaLnBrk="1" hangingPunct="1"/>
            <a:r>
              <a:rPr lang="hu-HU" dirty="0"/>
              <a:t>Hiányzó tartalomelemek az archivált változatban</a:t>
            </a:r>
          </a:p>
          <a:p>
            <a:pPr eaLnBrk="1" hangingPunct="1"/>
            <a:r>
              <a:rPr lang="hu-HU" dirty="0"/>
              <a:t>Az interaktív funkciók működését a robot nem képes emulálni.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47663"/>
            <a:ext cx="7543800" cy="741362"/>
          </a:xfrm>
        </p:spPr>
        <p:txBody>
          <a:bodyPr/>
          <a:lstStyle/>
          <a:p>
            <a:pPr eaLnBrk="1" hangingPunct="1"/>
            <a:r>
              <a:rPr lang="hu-HU" sz="2200" dirty="0">
                <a:solidFill>
                  <a:schemeClr val="tx1"/>
                </a:solidFill>
              </a:rPr>
              <a:t>A robot átnavigál az akadálymentes felületre</a:t>
            </a:r>
          </a:p>
        </p:txBody>
      </p:sp>
      <p:grpSp>
        <p:nvGrpSpPr>
          <p:cNvPr id="114690" name="Group 16"/>
          <p:cNvGrpSpPr>
            <a:grpSpLocks/>
          </p:cNvGrpSpPr>
          <p:nvPr/>
        </p:nvGrpSpPr>
        <p:grpSpPr bwMode="auto">
          <a:xfrm>
            <a:off x="1703388" y="1671638"/>
            <a:ext cx="6489700" cy="4995862"/>
            <a:chOff x="113" y="1053"/>
            <a:chExt cx="4088" cy="3147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2"/>
            <a:srcRect b="9299"/>
            <a:stretch>
              <a:fillRect/>
            </a:stretch>
          </p:blipFill>
          <p:spPr bwMode="auto">
            <a:xfrm>
              <a:off x="113" y="1053"/>
              <a:ext cx="4088" cy="296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13" y="3793"/>
              <a:ext cx="1316" cy="40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 kezdőlap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3986213" y="2041525"/>
            <a:ext cx="6407150" cy="4743450"/>
            <a:chOff x="1551" y="1257"/>
            <a:chExt cx="4036" cy="2988"/>
          </a:xfrm>
        </p:grpSpPr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3"/>
            <a:srcRect b="9222"/>
            <a:stretch>
              <a:fillRect/>
            </a:stretch>
          </p:blipFill>
          <p:spPr bwMode="auto">
            <a:xfrm>
              <a:off x="1551" y="1257"/>
              <a:ext cx="4036" cy="293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426" y="3838"/>
              <a:ext cx="1134" cy="40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 aloldal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11"/>
          <p:cNvGrpSpPr>
            <a:grpSpLocks/>
          </p:cNvGrpSpPr>
          <p:nvPr/>
        </p:nvGrpSpPr>
        <p:grpSpPr bwMode="auto">
          <a:xfrm>
            <a:off x="1774825" y="1341438"/>
            <a:ext cx="5976938" cy="5165725"/>
            <a:chOff x="158" y="845"/>
            <a:chExt cx="3765" cy="3254"/>
          </a:xfrm>
        </p:grpSpPr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2"/>
            <a:srcRect t="1364" r="8701"/>
            <a:stretch>
              <a:fillRect/>
            </a:stretch>
          </p:blipFill>
          <p:spPr bwMode="auto">
            <a:xfrm>
              <a:off x="158" y="845"/>
              <a:ext cx="3765" cy="325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203" y="3748"/>
              <a:ext cx="817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eredeti</a:t>
              </a:r>
            </a:p>
          </p:txBody>
        </p:sp>
      </p:grpSp>
      <p:sp>
        <p:nvSpPr>
          <p:cNvPr id="115714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47663"/>
            <a:ext cx="7543800" cy="741362"/>
          </a:xfrm>
        </p:spPr>
        <p:txBody>
          <a:bodyPr/>
          <a:lstStyle/>
          <a:p>
            <a:pPr eaLnBrk="1" hangingPunct="1"/>
            <a:r>
              <a:rPr lang="hu-HU" sz="2200" dirty="0">
                <a:solidFill>
                  <a:schemeClr val="tx1"/>
                </a:solidFill>
              </a:rPr>
              <a:t>A képböngésző alkalmazás nem működik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4222750" y="1703388"/>
            <a:ext cx="6121400" cy="5038725"/>
            <a:chOff x="1700" y="1073"/>
            <a:chExt cx="3856" cy="3174"/>
          </a:xfrm>
        </p:grpSpPr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3"/>
            <a:srcRect r="2823"/>
            <a:stretch>
              <a:fillRect/>
            </a:stretch>
          </p:blipFill>
          <p:spPr bwMode="auto">
            <a:xfrm>
              <a:off x="1700" y="1073"/>
              <a:ext cx="3856" cy="317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1791" y="3929"/>
              <a:ext cx="726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1"/>
          <p:cNvGrpSpPr>
            <a:grpSpLocks/>
          </p:cNvGrpSpPr>
          <p:nvPr/>
        </p:nvGrpSpPr>
        <p:grpSpPr bwMode="auto">
          <a:xfrm>
            <a:off x="1847850" y="1341438"/>
            <a:ext cx="6513513" cy="5210175"/>
            <a:chOff x="204" y="845"/>
            <a:chExt cx="4103" cy="3282"/>
          </a:xfrm>
        </p:grpSpPr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845"/>
              <a:ext cx="4103" cy="32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10" y="3667"/>
              <a:ext cx="938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eredeti</a:t>
              </a:r>
            </a:p>
          </p:txBody>
        </p:sp>
      </p:grpSp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47663"/>
            <a:ext cx="6994525" cy="741362"/>
          </a:xfrm>
        </p:spPr>
        <p:txBody>
          <a:bodyPr/>
          <a:lstStyle/>
          <a:p>
            <a:pPr eaLnBrk="1" hangingPunct="1"/>
            <a:r>
              <a:rPr lang="hu-HU" sz="2200" dirty="0">
                <a:solidFill>
                  <a:schemeClr val="tx1"/>
                </a:solidFill>
              </a:rPr>
              <a:t>A robotok ki vannak zárva a képeket tartalmazó könyvtárakból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4440238" y="1987550"/>
            <a:ext cx="5759450" cy="4606925"/>
            <a:chOff x="1837" y="1252"/>
            <a:chExt cx="3628" cy="2902"/>
          </a:xfrm>
        </p:grpSpPr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7" y="1252"/>
              <a:ext cx="3628" cy="290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064" y="3838"/>
              <a:ext cx="958" cy="2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</a:t>
              </a:r>
            </a:p>
          </p:txBody>
        </p:sp>
      </p:grp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6096000" y="2420938"/>
            <a:ext cx="4392613" cy="3584575"/>
            <a:chOff x="2880" y="1525"/>
            <a:chExt cx="2767" cy="2258"/>
          </a:xfrm>
        </p:grpSpPr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1525"/>
              <a:ext cx="2767" cy="225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377" y="3385"/>
              <a:ext cx="958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robots.txt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oup 11"/>
          <p:cNvGrpSpPr>
            <a:grpSpLocks/>
          </p:cNvGrpSpPr>
          <p:nvPr/>
        </p:nvGrpSpPr>
        <p:grpSpPr bwMode="auto">
          <a:xfrm>
            <a:off x="1847850" y="1484313"/>
            <a:ext cx="6480175" cy="4692650"/>
            <a:chOff x="476" y="935"/>
            <a:chExt cx="4082" cy="2956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2"/>
            <a:srcRect r="1114"/>
            <a:stretch>
              <a:fillRect/>
            </a:stretch>
          </p:blipFill>
          <p:spPr bwMode="auto">
            <a:xfrm>
              <a:off x="476" y="935"/>
              <a:ext cx="4082" cy="295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476" y="3657"/>
              <a:ext cx="680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eredeti</a:t>
              </a:r>
            </a:p>
          </p:txBody>
        </p:sp>
      </p:grpSp>
      <p:sp>
        <p:nvSpPr>
          <p:cNvPr id="11776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47663"/>
            <a:ext cx="7543800" cy="741362"/>
          </a:xfrm>
        </p:spPr>
        <p:txBody>
          <a:bodyPr/>
          <a:lstStyle/>
          <a:p>
            <a:pPr eaLnBrk="1" hangingPunct="1"/>
            <a:r>
              <a:rPr lang="hu-HU" sz="2200" dirty="0">
                <a:solidFill>
                  <a:schemeClr val="tx1"/>
                </a:solidFill>
              </a:rPr>
              <a:t>A </a:t>
            </a:r>
            <a:r>
              <a:rPr lang="hu-HU" sz="2200" dirty="0" err="1">
                <a:solidFill>
                  <a:schemeClr val="tx1"/>
                </a:solidFill>
              </a:rPr>
              <a:t>javascripttel</a:t>
            </a:r>
            <a:r>
              <a:rPr lang="hu-HU" sz="2200" dirty="0">
                <a:solidFill>
                  <a:schemeClr val="tx1"/>
                </a:solidFill>
              </a:rPr>
              <a:t> működő almenük nem nyílnak meg. 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4079875" y="1989138"/>
            <a:ext cx="6192838" cy="4522787"/>
            <a:chOff x="1610" y="1344"/>
            <a:chExt cx="3833" cy="2758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3"/>
            <a:srcRect r="740"/>
            <a:stretch>
              <a:fillRect/>
            </a:stretch>
          </p:blipFill>
          <p:spPr bwMode="auto">
            <a:xfrm>
              <a:off x="1610" y="1344"/>
              <a:ext cx="3833" cy="275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46" y="3838"/>
              <a:ext cx="929" cy="22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/>
          <a:srcRect t="726" r="2354"/>
          <a:stretch>
            <a:fillRect/>
          </a:stretch>
        </p:blipFill>
        <p:spPr bwMode="auto">
          <a:xfrm>
            <a:off x="1774825" y="1484313"/>
            <a:ext cx="6188075" cy="50323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11900" y="3429000"/>
            <a:ext cx="1489075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>
                <a:solidFill>
                  <a:srgbClr val="000000"/>
                </a:solidFill>
              </a:rPr>
              <a:t>eredeti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47663"/>
            <a:ext cx="7543800" cy="741362"/>
          </a:xfrm>
        </p:spPr>
        <p:txBody>
          <a:bodyPr/>
          <a:lstStyle/>
          <a:p>
            <a:pPr eaLnBrk="1" hangingPunct="1"/>
            <a:r>
              <a:rPr lang="hu-HU" sz="2200" dirty="0">
                <a:solidFill>
                  <a:schemeClr val="tx1"/>
                </a:solidFill>
              </a:rPr>
              <a:t>A Flash alapú térképböngészőt nem lehet használatra bírni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189353" y="1711333"/>
            <a:ext cx="6121400" cy="4979987"/>
            <a:chOff x="1338" y="1183"/>
            <a:chExt cx="3856" cy="3137"/>
          </a:xfrm>
        </p:grpSpPr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3"/>
            <a:srcRect r="1657"/>
            <a:stretch>
              <a:fillRect/>
            </a:stretch>
          </p:blipFill>
          <p:spPr bwMode="auto">
            <a:xfrm>
              <a:off x="1338" y="1183"/>
              <a:ext cx="3856" cy="313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4105" y="2024"/>
              <a:ext cx="958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000000"/>
                  </a:solidFill>
                </a:rPr>
                <a:t>archivált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Mikroadat: A </a:t>
            </a:r>
            <a:r>
              <a:rPr lang="en-US" dirty="0" err="1"/>
              <a:t>dokumentum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web és a </a:t>
            </a:r>
            <a:r>
              <a:rPr lang="en-US" dirty="0" err="1"/>
              <a:t>szemantikus</a:t>
            </a:r>
            <a:r>
              <a:rPr lang="en-US" dirty="0"/>
              <a:t> web </a:t>
            </a:r>
            <a:r>
              <a:rPr lang="en-US" dirty="0" err="1"/>
              <a:t>találkozási</a:t>
            </a:r>
            <a:r>
              <a:rPr lang="en-US" dirty="0"/>
              <a:t> </a:t>
            </a:r>
            <a:r>
              <a:rPr lang="en-US" dirty="0" err="1"/>
              <a:t>pontja</a:t>
            </a:r>
            <a:endParaRPr lang="en-US" dirty="0"/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000" dirty="0"/>
              <a:t>Alapvető metaadat elemek a fejlécben – HTML1- HTML5</a:t>
            </a:r>
          </a:p>
          <a:p>
            <a:pPr eaLnBrk="1" hangingPunct="1"/>
            <a:r>
              <a:rPr lang="hu-HU" sz="2000" dirty="0"/>
              <a:t>Robots.txt – a robot számára engedélyezett illetve kizárt útvonalak</a:t>
            </a:r>
          </a:p>
          <a:p>
            <a:pPr eaLnBrk="1" hangingPunct="1"/>
            <a:r>
              <a:rPr lang="hu-HU" sz="2000" dirty="0"/>
              <a:t>Dokumentum alapú web </a:t>
            </a:r>
            <a:r>
              <a:rPr lang="hu-HU" sz="2000" dirty="0" err="1"/>
              <a:t>vs</a:t>
            </a:r>
            <a:r>
              <a:rPr lang="hu-HU" sz="2000" dirty="0"/>
              <a:t>. Szemantikus web: Mikroadat –  hidat építhet a kettő között</a:t>
            </a:r>
          </a:p>
          <a:p>
            <a:pPr eaLnBrk="1" hangingPunct="1"/>
            <a:r>
              <a:rPr lang="hu-HU" sz="2000" dirty="0"/>
              <a:t>Hiányzik: A honlapok tartalmi információinak a kinyerése, különféle honlapok tartalmainak összekötése. </a:t>
            </a:r>
          </a:p>
          <a:p>
            <a:pPr eaLnBrk="1" hangingPunct="1"/>
            <a:r>
              <a:rPr lang="hu-HU" sz="2000" dirty="0"/>
              <a:t>Szemantikus kijelentések mint metaadatok a HTML forráskódba illesztve. </a:t>
            </a:r>
          </a:p>
          <a:p>
            <a:pPr eaLnBrk="1" hangingPunct="1"/>
            <a:r>
              <a:rPr lang="hu-HU" sz="2000" dirty="0"/>
              <a:t>RDFa – W3C ajánlás</a:t>
            </a:r>
          </a:p>
          <a:p>
            <a:pPr eaLnBrk="1" hangingPunct="1"/>
            <a:r>
              <a:rPr lang="hu-HU" sz="2000" dirty="0"/>
              <a:t>RDF állítások (</a:t>
            </a:r>
            <a:r>
              <a:rPr lang="hu-HU" sz="2000" dirty="0" err="1"/>
              <a:t>predicates</a:t>
            </a:r>
            <a:r>
              <a:rPr lang="hu-HU" sz="2000" dirty="0"/>
              <a:t>) különféle szótárakból</a:t>
            </a:r>
          </a:p>
          <a:p>
            <a:pPr eaLnBrk="1" hangingPunct="1"/>
            <a:r>
              <a:rPr lang="hu-HU" sz="2000" dirty="0"/>
              <a:t>HTML és schema.org jelölőnyelv – OCLC, Google stb. használja</a:t>
            </a:r>
          </a:p>
          <a:p>
            <a:pPr eaLnBrk="1" hangingPunct="1"/>
            <a:r>
              <a:rPr lang="hu-HU" sz="2000" dirty="0"/>
              <a:t>Hogyan használhatók a mikroadatok a webarchiválás környezetében?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ávos">
  <a:themeElements>
    <a:clrScheme name="Sávos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ávos">
  <a:themeElements>
    <a:clrScheme name="Sávos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ényes">
  <a:themeElements>
    <a:clrScheme name="Fényes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Fény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ényes">
  <a:themeElements>
    <a:clrScheme name="Fényes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Fény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ényes">
  <a:themeElements>
    <a:clrScheme name="Fényes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Fény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ényes">
  <a:themeElements>
    <a:clrScheme name="Fényes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Fény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Fényes">
  <a:themeElements>
    <a:clrScheme name="Fényes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Fény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ávos">
  <a:themeElements>
    <a:clrScheme name="Sávos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Sávos">
  <a:themeElements>
    <a:clrScheme name="Sávos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1182</Words>
  <Application>Microsoft Office PowerPoint</Application>
  <PresentationFormat>Szélesvásznú</PresentationFormat>
  <Paragraphs>92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9</vt:i4>
      </vt:variant>
      <vt:variant>
        <vt:lpstr>Diacímek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Wingdings</vt:lpstr>
      <vt:lpstr>Sávos</vt:lpstr>
      <vt:lpstr>1_Sávos</vt:lpstr>
      <vt:lpstr>Fényes</vt:lpstr>
      <vt:lpstr>1_Fényes</vt:lpstr>
      <vt:lpstr>2_Fényes</vt:lpstr>
      <vt:lpstr>3_Fényes</vt:lpstr>
      <vt:lpstr>4_Fényes</vt:lpstr>
      <vt:lpstr>2_Sávos</vt:lpstr>
      <vt:lpstr>3_Sávos</vt:lpstr>
      <vt:lpstr>Németh Márton   (Országos Széchényi Könyvtár – Debreceni Egyetem Informatikai Tudományok Doktori Iskola)</vt:lpstr>
      <vt:lpstr>Tartalom</vt:lpstr>
      <vt:lpstr>A webarchiválást övező kihívások </vt:lpstr>
      <vt:lpstr>A robot átnavigál az akadálymentes felületre</vt:lpstr>
      <vt:lpstr>A képböngésző alkalmazás nem működik</vt:lpstr>
      <vt:lpstr>A robotok ki vannak zárva a képeket tartalmazó könyvtárakból</vt:lpstr>
      <vt:lpstr>A javascripttel működő almenük nem nyílnak meg. </vt:lpstr>
      <vt:lpstr>A Flash alapú térképböngészőt nem lehet használatra bírni</vt:lpstr>
      <vt:lpstr>Mikroadat: A dokumentum alapú web és a szemantikus web találkozási pontja</vt:lpstr>
      <vt:lpstr>Néhány schema.org példa</vt:lpstr>
      <vt:lpstr>     Az aratórobotokkal végzett archiválás minőségének javítása mikroadatokkal </vt:lpstr>
      <vt:lpstr>Az archivált anyagok megjelenítésének segítése mikroadatokkal</vt:lpstr>
      <vt:lpstr>Hosszútávú digitális megőrzés támogatása</vt:lpstr>
      <vt:lpstr>Kutatástámogatás 1.</vt:lpstr>
      <vt:lpstr>Kutatástámogatás 2.</vt:lpstr>
      <vt:lpstr>Mikroadatok előállításának és alkalmazásának kérdései</vt:lpstr>
      <vt:lpstr>Ajánlott források</vt:lpstr>
      <vt:lpstr>Köszönöm a figyelmüket!  Elérhetőségünk: mia@mek.oszk.hu  https://webarchivum.oszk.hu/</vt:lpstr>
    </vt:vector>
  </TitlesOfParts>
  <Company>Országos Széchényi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Márton Németh   (National Széchényi Library, Hungary)</dc:title>
  <dc:creator>Németh Márton</dc:creator>
  <cp:lastModifiedBy>Márton Németh</cp:lastModifiedBy>
  <cp:revision>21</cp:revision>
  <dcterms:created xsi:type="dcterms:W3CDTF">2019-10-28T08:47:50Z</dcterms:created>
  <dcterms:modified xsi:type="dcterms:W3CDTF">2020-08-06T14:23:49Z</dcterms:modified>
</cp:coreProperties>
</file>