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22"/>
  </p:notesMasterIdLst>
  <p:sldIdLst>
    <p:sldId id="257" r:id="rId2"/>
    <p:sldId id="263" r:id="rId3"/>
    <p:sldId id="264" r:id="rId4"/>
    <p:sldId id="266" r:id="rId5"/>
    <p:sldId id="273" r:id="rId6"/>
    <p:sldId id="271" r:id="rId7"/>
    <p:sldId id="272" r:id="rId8"/>
    <p:sldId id="268" r:id="rId9"/>
    <p:sldId id="269" r:id="rId10"/>
    <p:sldId id="270" r:id="rId11"/>
    <p:sldId id="267" r:id="rId12"/>
    <p:sldId id="274" r:id="rId13"/>
    <p:sldId id="265" r:id="rId14"/>
    <p:sldId id="275" r:id="rId15"/>
    <p:sldId id="276" r:id="rId16"/>
    <p:sldId id="277" r:id="rId17"/>
    <p:sldId id="278" r:id="rId18"/>
    <p:sldId id="279" r:id="rId19"/>
    <p:sldId id="280" r:id="rId20"/>
    <p:sldId id="262" r:id="rId21"/>
  </p:sldIdLst>
  <p:sldSz cx="10298113" cy="6858000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E4E4E4"/>
    <a:srgbClr val="990000"/>
    <a:srgbClr val="DEE5A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07" autoAdjust="0"/>
  </p:normalViewPr>
  <p:slideViewPr>
    <p:cSldViewPr>
      <p:cViewPr>
        <p:scale>
          <a:sx n="75" d="100"/>
          <a:sy n="75" d="100"/>
        </p:scale>
        <p:origin x="-648" y="-822"/>
      </p:cViewPr>
      <p:guideLst>
        <p:guide orient="horz" pos="2160"/>
        <p:guide pos="32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27E83107-5355-40FA-B733-F03968882DE9}" type="datetimeFigureOut">
              <a:rPr lang="hu-HU"/>
              <a:pPr>
                <a:defRPr/>
              </a:pPr>
              <a:t>2021. 04. 06.</a:t>
            </a:fld>
            <a:endParaRPr lang="hu-HU"/>
          </a:p>
        </p:txBody>
      </p:sp>
      <p:sp>
        <p:nvSpPr>
          <p:cNvPr id="13316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855663" y="685800"/>
            <a:ext cx="514667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4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F1BFF672-DB9D-4DE6-87EC-E1BAA358BDD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85800" y="1219200"/>
            <a:ext cx="8926513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2232025" y="3962400"/>
            <a:ext cx="7332663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30288" y="1524000"/>
            <a:ext cx="8585200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hu-HU" altLang="en-US"/>
              <a:t>Mintacím szerkesztése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32025" y="3962400"/>
            <a:ext cx="7380288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hu-HU" altLang="en-US"/>
              <a:t>Alcím mintájának szerkesztése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D5BE9-E2AC-4E1F-948F-406E3EF6CF63}" type="datetime1">
              <a:rPr lang="hu-HU"/>
              <a:pPr>
                <a:defRPr/>
              </a:pPr>
              <a:t>2021. 04. 06.</a:t>
            </a:fld>
            <a:endParaRPr lang="hu-HU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7900" y="6243638"/>
            <a:ext cx="326231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80288" y="6243638"/>
            <a:ext cx="240347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B8147-7EE8-4199-B2E0-8F22E73124E8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C7E63-D5DC-44EA-9A0C-4BCD8F14297F}" type="datetime1">
              <a:rPr lang="hu-HU"/>
              <a:pPr>
                <a:defRPr/>
              </a:pPr>
              <a:t>2021. 04. 06.</a:t>
            </a:fld>
            <a:endParaRPr lang="hu-H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007E9-0DA0-4C26-AD6E-9F8192AB23EE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7467600" y="277813"/>
            <a:ext cx="2316163" cy="5853112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14350" y="277813"/>
            <a:ext cx="6800850" cy="5853112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72507-6C11-426F-B60E-3E120A5B28DF}" type="datetime1">
              <a:rPr lang="hu-HU"/>
              <a:pPr>
                <a:defRPr/>
              </a:pPr>
              <a:t>2021. 04. 06.</a:t>
            </a:fld>
            <a:endParaRPr lang="hu-H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039B3-D346-4E1D-B2D4-AAF24C0B5330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56215-C54A-4A87-B3F8-0C29008387F5}" type="datetime1">
              <a:rPr lang="hu-HU"/>
              <a:pPr>
                <a:defRPr/>
              </a:pPr>
              <a:t>2021. 04. 06.</a:t>
            </a:fld>
            <a:endParaRPr lang="hu-H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E4468-D4E6-4E37-984F-00D5FA22C813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53475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53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C0FE2-9E03-45AB-8804-6747ACA2E231}" type="datetime1">
              <a:rPr lang="hu-HU"/>
              <a:pPr>
                <a:defRPr/>
              </a:pPr>
              <a:t>2021. 04. 06.</a:t>
            </a:fld>
            <a:endParaRPr lang="hu-H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FECC7-9530-4BF7-A88F-AAABE75CFC73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7713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600200"/>
            <a:ext cx="45593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ACFC5-2C83-4045-B8D8-79E12EAE190A}" type="datetime1">
              <a:rPr lang="hu-HU"/>
              <a:pPr>
                <a:defRPr/>
              </a:pPr>
              <a:t>2021. 04. 06.</a:t>
            </a:fld>
            <a:endParaRPr lang="hu-H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09257-839B-4DF9-A86B-D09C37A23FA9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6941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513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513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230813" y="1535113"/>
            <a:ext cx="45529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30813" y="2174875"/>
            <a:ext cx="45529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871F4-38B5-494F-9CA5-1537F9B060F4}" type="datetime1">
              <a:rPr lang="hu-HU"/>
              <a:pPr>
                <a:defRPr/>
              </a:pPr>
              <a:t>2021. 04. 06.</a:t>
            </a:fld>
            <a:endParaRPr lang="hu-HU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F1523-7B8E-4E30-ADB7-8870B4D9A712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C911B-A3B4-4701-9FC9-33107ED80700}" type="datetime1">
              <a:rPr lang="hu-HU"/>
              <a:pPr>
                <a:defRPr/>
              </a:pPr>
              <a:t>2021. 04. 06.</a:t>
            </a:fld>
            <a:endParaRPr lang="hu-HU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D8C83-2367-40EA-A71B-D9924BB0DB4B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3AFB9-4C6D-4B14-BC85-2DD31B8EF421}" type="datetime1">
              <a:rPr lang="hu-HU"/>
              <a:pPr>
                <a:defRPr/>
              </a:pPr>
              <a:t>2021. 04. 06.</a:t>
            </a:fld>
            <a:endParaRPr lang="hu-HU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B00B-932A-469F-A8F2-80B3E88C8CFC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9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025900" y="273050"/>
            <a:ext cx="5757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9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15857-16CF-41B5-B37A-CD3D6E2FB218}" type="datetime1">
              <a:rPr lang="hu-HU"/>
              <a:pPr>
                <a:defRPr/>
              </a:pPr>
              <a:t>2021. 04. 06.</a:t>
            </a:fld>
            <a:endParaRPr lang="hu-H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0B550-F4B9-448D-973F-D3CDBFCC9FCA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17713" y="4800600"/>
            <a:ext cx="6180137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017713" y="612775"/>
            <a:ext cx="618013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017713" y="5367338"/>
            <a:ext cx="6180137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47DB8-8555-44FB-A20B-0E559C736666}" type="datetime1">
              <a:rPr lang="hu-HU"/>
              <a:pPr>
                <a:defRPr/>
              </a:pPr>
              <a:t>2021. 04. 06.</a:t>
            </a:fld>
            <a:endParaRPr lang="hu-H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F0C6B-3B78-4E7B-8D07-D24926AB19BE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7813"/>
            <a:ext cx="9269413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69413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Mintaszöveg szerkesztése</a:t>
            </a:r>
          </a:p>
          <a:p>
            <a:pPr lvl="1"/>
            <a:r>
              <a:rPr lang="hu-HU" altLang="en-US" smtClean="0"/>
              <a:t>Második szint</a:t>
            </a:r>
          </a:p>
          <a:p>
            <a:pPr lvl="2"/>
            <a:r>
              <a:rPr lang="hu-HU" altLang="en-US" smtClean="0"/>
              <a:t>Harmadik szint</a:t>
            </a:r>
          </a:p>
          <a:p>
            <a:pPr lvl="3"/>
            <a:r>
              <a:rPr lang="hu-HU" altLang="en-US" smtClean="0"/>
              <a:t>Negyedik szint</a:t>
            </a:r>
          </a:p>
          <a:p>
            <a:pPr lvl="4"/>
            <a:r>
              <a:rPr lang="hu-HU" altLang="en-US" smtClean="0"/>
              <a:t>Ötödik szint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3638"/>
            <a:ext cx="2403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Garamond" pitchFamily="18" charset="0"/>
              </a:defRPr>
            </a:lvl1pPr>
          </a:lstStyle>
          <a:p>
            <a:pPr>
              <a:defRPr/>
            </a:pPr>
            <a:fld id="{6153B637-4B67-421C-A75E-416C56BE34D6}" type="datetime1">
              <a:rPr lang="hu-HU"/>
              <a:pPr>
                <a:defRPr/>
              </a:pPr>
              <a:t>2021. 04. 06.</a:t>
            </a:fld>
            <a:endParaRPr lang="hu-HU" alt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7900" y="6248400"/>
            <a:ext cx="3262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/>
                <a:latin typeface="Garamond" pitchFamily="18" charset="0"/>
              </a:defRPr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81875" y="6237288"/>
            <a:ext cx="2403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+mj-lt"/>
              </a:defRPr>
            </a:lvl1pPr>
          </a:lstStyle>
          <a:p>
            <a:pPr>
              <a:defRPr/>
            </a:pPr>
            <a:fld id="{B2D468AE-3182-48C8-AC00-C9A2914DB0F4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  <p:sp>
        <p:nvSpPr>
          <p:cNvPr id="15367" name="Freeform 7"/>
          <p:cNvSpPr>
            <a:spLocks noChangeArrowheads="1"/>
          </p:cNvSpPr>
          <p:nvPr/>
        </p:nvSpPr>
        <p:spPr bwMode="auto">
          <a:xfrm>
            <a:off x="428625" y="228600"/>
            <a:ext cx="9269413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514350" y="6172200"/>
            <a:ext cx="9269413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hyperlink" Target="https://blogs.loc.gov/loc/2017/12/update-on-the-twitter-archive-at-the-library-of-congress-2/" TargetMode="External"/><Relationship Id="rId4" Type="http://schemas.openxmlformats.org/officeDocument/2006/relationships/hyperlink" Target="https://www.independent.co.uk/news/media/library-of-congress-to-archive-twitter-5534891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ebarchive.nationalarchives.gov.uk/social/search/result?q=covid19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socialhistoryservices.org/display/ESMAT/Final+report+-+An+Overview+of+Social+Media+Archiving+Tools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ebarchivum.oszk.hu/oszk-s-archivum-kezdolap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ex.hu/tudomany/urkutatas/bbr081009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hyperlink" Target="https://twitter.com/michiokaku/status/1071847339457998849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.png"/><Relationship Id="rId3" Type="http://schemas.openxmlformats.org/officeDocument/2006/relationships/hyperlink" Target="mailto:mia@mek.oszk.hu" TargetMode="Externa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hyperlink" Target="https://webarchivum.oszk.h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flickr.com/photos/bitsfrombytes/43617178595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hyperlink" Target="https://www.w3.org/wiki/Socialwg" TargetMode="External"/><Relationship Id="rId4" Type="http://schemas.openxmlformats.org/officeDocument/2006/relationships/hyperlink" Target="https://medium.com/ggv-capital/googles-opensocial-lessons-learned-6e46d2aa54e6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br.be/en/projects/besocia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hyperlink" Target="https://www.youtube.com/watch?v=bX7A5pDoMmQ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42803-019-00007-7" TargetMode="External"/><Relationship Id="rId2" Type="http://schemas.openxmlformats.org/officeDocument/2006/relationships/hyperlink" Target="https://doi.org/10.1007/s42803-019-00007-7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06425" y="404813"/>
            <a:ext cx="9083675" cy="2913062"/>
          </a:xfrm>
        </p:spPr>
        <p:txBody>
          <a:bodyPr anchor="b">
            <a:spAutoFit/>
          </a:bodyPr>
          <a:lstStyle/>
          <a:p>
            <a:pPr eaLnBrk="1" hangingPunct="1">
              <a:spcAft>
                <a:spcPct val="100000"/>
              </a:spcAft>
            </a:pPr>
            <a:r>
              <a:rPr lang="hu-HU" sz="3600" b="1" smtClean="0">
                <a:latin typeface="Arial" charset="0"/>
              </a:rPr>
              <a:t>Drótos László</a:t>
            </a:r>
            <a:r>
              <a:rPr lang="hu-HU" sz="3600" smtClean="0">
                <a:latin typeface="Arial" charset="0"/>
              </a:rPr>
              <a:t/>
            </a:r>
            <a:br>
              <a:rPr lang="hu-HU" sz="3600" smtClean="0">
                <a:latin typeface="Arial" charset="0"/>
              </a:rPr>
            </a:br>
            <a:r>
              <a:rPr lang="hu-HU" sz="500" smtClean="0">
                <a:latin typeface="Arial" charset="0"/>
              </a:rPr>
              <a:t/>
            </a:r>
            <a:br>
              <a:rPr lang="hu-HU" sz="500" smtClean="0">
                <a:latin typeface="Arial" charset="0"/>
              </a:rPr>
            </a:br>
            <a:r>
              <a:rPr lang="hu-HU" sz="3000" i="1" smtClean="0">
                <a:latin typeface="Arial" charset="0"/>
              </a:rPr>
              <a:t>(OSZK Webarchiválási Osztály)</a:t>
            </a:r>
            <a:r>
              <a:rPr lang="hu-HU" sz="3600" i="1" smtClean="0">
                <a:latin typeface="Arial" charset="0"/>
              </a:rPr>
              <a:t/>
            </a:r>
            <a:br>
              <a:rPr lang="hu-HU" sz="3600" i="1" smtClean="0">
                <a:latin typeface="Arial" charset="0"/>
              </a:rPr>
            </a:br>
            <a:r>
              <a:rPr lang="hu-HU" sz="2200" smtClean="0">
                <a:latin typeface="Arial" charset="0"/>
              </a:rPr>
              <a:t/>
            </a:r>
            <a:br>
              <a:rPr lang="hu-HU" sz="2200" smtClean="0">
                <a:latin typeface="Arial" charset="0"/>
              </a:rPr>
            </a:br>
            <a:r>
              <a:rPr lang="hu-HU" sz="46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 közösségi média </a:t>
            </a:r>
            <a:br>
              <a:rPr lang="hu-HU" sz="46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hu-HU" sz="46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archiválásának nehézségei</a:t>
            </a:r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201738" y="4076700"/>
            <a:ext cx="7894637" cy="1701800"/>
          </a:xfrm>
        </p:spPr>
        <p:txBody>
          <a:bodyPr>
            <a:spAutoFit/>
          </a:bodyPr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hu-HU" sz="3400" smtClean="0">
                <a:solidFill>
                  <a:schemeClr val="tx2"/>
                </a:solidFill>
              </a:rPr>
              <a:t>Networkshop 2021</a:t>
            </a:r>
          </a:p>
          <a:p>
            <a:pPr marL="0" indent="0" algn="ctr" eaLnBrk="1" hangingPunct="1">
              <a:buFont typeface="Wingdings" pitchFamily="2" charset="2"/>
              <a:buNone/>
            </a:pPr>
            <a:endParaRPr lang="hu-HU" sz="1200" smtClean="0">
              <a:solidFill>
                <a:schemeClr val="tx2"/>
              </a:solidFill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hu-HU" sz="2600" smtClean="0">
                <a:solidFill>
                  <a:schemeClr val="tx2"/>
                </a:solidFill>
              </a:rPr>
              <a:t>Eötvös Loránd Tudományegyetem</a:t>
            </a:r>
            <a:br>
              <a:rPr lang="hu-HU" sz="2600" smtClean="0">
                <a:solidFill>
                  <a:schemeClr val="tx2"/>
                </a:solidFill>
              </a:rPr>
            </a:br>
            <a:r>
              <a:rPr lang="hu-HU" sz="2600" smtClean="0">
                <a:solidFill>
                  <a:schemeClr val="tx2"/>
                </a:solidFill>
              </a:rPr>
              <a:t>Budapest, 2021. április 8.</a:t>
            </a:r>
          </a:p>
        </p:txBody>
      </p:sp>
      <p:pic>
        <p:nvPicPr>
          <p:cNvPr id="14339" name="Picture 9" descr="http://mek.oszk.hu/html/kepek/oszk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2950" y="333375"/>
            <a:ext cx="2620963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7388" y="620713"/>
            <a:ext cx="4248150" cy="2520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accent2">
                <a:alpha val="50000"/>
              </a:schemeClr>
            </a:outerShdw>
          </a:effectLst>
        </p:spPr>
      </p:pic>
      <p:pic>
        <p:nvPicPr>
          <p:cNvPr id="23555" name="Picture 7"/>
          <p:cNvPicPr>
            <a:picLocks noChangeAspect="1" noChangeArrowheads="1"/>
          </p:cNvPicPr>
          <p:nvPr/>
        </p:nvPicPr>
        <p:blipFill>
          <a:blip r:embed="rId3"/>
          <a:srcRect l="1398" r="2856"/>
          <a:stretch>
            <a:fillRect/>
          </a:stretch>
        </p:blipFill>
        <p:spPr bwMode="auto">
          <a:xfrm>
            <a:off x="541338" y="620713"/>
            <a:ext cx="5097462" cy="51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6" name="Text Box 8"/>
          <p:cNvSpPr txBox="1">
            <a:spLocks noChangeArrowheads="1"/>
          </p:cNvSpPr>
          <p:nvPr/>
        </p:nvSpPr>
        <p:spPr bwMode="auto">
          <a:xfrm>
            <a:off x="5724525" y="3789363"/>
            <a:ext cx="42481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Az amerikai Library of Congress </a:t>
            </a:r>
            <a:br>
              <a:rPr lang="hu-HU"/>
            </a:br>
            <a:r>
              <a:rPr lang="hu-HU"/>
              <a:t>2010-es tweetje a teljes Twitter</a:t>
            </a:r>
            <a:br>
              <a:rPr lang="hu-HU"/>
            </a:br>
            <a:r>
              <a:rPr lang="hu-HU"/>
              <a:t>archiválásáról és a 2017 decemberi</a:t>
            </a:r>
            <a:br>
              <a:rPr lang="hu-HU"/>
            </a:br>
            <a:r>
              <a:rPr lang="hu-HU"/>
              <a:t>közlemény a projekt újratervezéséről.</a:t>
            </a:r>
            <a:br>
              <a:rPr lang="hu-HU"/>
            </a:br>
            <a:r>
              <a:rPr lang="hu-HU" sz="400"/>
              <a:t/>
            </a:r>
            <a:br>
              <a:rPr lang="hu-HU" sz="400"/>
            </a:br>
            <a:r>
              <a:rPr lang="hu-HU" sz="1200">
                <a:hlinkClick r:id="rId4"/>
              </a:rPr>
              <a:t>independent.co.uk/news/media/library-of-congress-to-archive-twitter-5534891.html</a:t>
            </a:r>
            <a:r>
              <a:rPr lang="hu-HU" sz="1200"/>
              <a:t/>
            </a:r>
            <a:br>
              <a:rPr lang="hu-HU" sz="1200"/>
            </a:br>
            <a:r>
              <a:rPr lang="hu-HU" sz="1200">
                <a:hlinkClick r:id="rId5"/>
              </a:rPr>
              <a:t>blogs.loc.gov/loc/2017/12/update-on-the-twitter-archive-at-the-library-of-congress-2/</a:t>
            </a:r>
            <a:endParaRPr lang="hu-HU" sz="1200"/>
          </a:p>
        </p:txBody>
      </p:sp>
      <p:sp>
        <p:nvSpPr>
          <p:cNvPr id="7" name="Rectangle 6"/>
          <p:cNvSpPr txBox="1">
            <a:spLocks noGrp="1" noChangeArrowheads="1"/>
          </p:cNvSpPr>
          <p:nvPr/>
        </p:nvSpPr>
        <p:spPr bwMode="auto">
          <a:xfrm>
            <a:off x="4595813" y="6419850"/>
            <a:ext cx="1108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fld id="{2010A74D-920D-4AF8-9BAE-A85FC1085B9A}" type="slidenum">
              <a:rPr lang="hu-HU" altLang="en-US" sz="1200">
                <a:latin typeface="Garamond" pitchFamily="18" charset="0"/>
              </a:rPr>
              <a:pPr algn="ctr"/>
              <a:t>10</a:t>
            </a:fld>
            <a:endParaRPr lang="hu-HU" altLang="en-US" sz="1200">
              <a:latin typeface="Garamond" pitchFamily="18" charset="0"/>
            </a:endParaRPr>
          </a:p>
        </p:txBody>
      </p:sp>
      <p:pic>
        <p:nvPicPr>
          <p:cNvPr id="23559" name="Picture 9" descr="http://mek.oszk.hu/html/kepek/oszk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09075" y="6197600"/>
            <a:ext cx="115252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5940425" y="4437063"/>
            <a:ext cx="3960813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Twitter és Youtube találatok </a:t>
            </a:r>
            <a:br>
              <a:rPr lang="hu-HU"/>
            </a:br>
            <a:r>
              <a:rPr lang="hu-HU"/>
              <a:t>a </a:t>
            </a:r>
            <a:r>
              <a:rPr lang="en-US"/>
              <a:t>UK Government Web Archive </a:t>
            </a:r>
            <a:r>
              <a:rPr lang="hu-HU"/>
              <a:t/>
            </a:r>
            <a:br>
              <a:rPr lang="hu-HU"/>
            </a:br>
            <a:r>
              <a:rPr lang="en-US"/>
              <a:t>Social Media Archive</a:t>
            </a:r>
            <a:r>
              <a:rPr lang="hu-HU"/>
              <a:t> keresőjével.</a:t>
            </a:r>
          </a:p>
          <a:p>
            <a:pPr algn="ctr">
              <a:spcBef>
                <a:spcPct val="50000"/>
              </a:spcBef>
            </a:pPr>
            <a:r>
              <a:rPr lang="hu-HU" sz="1200">
                <a:hlinkClick r:id="rId2"/>
              </a:rPr>
              <a:t>webarchive.nationalarchives.gov.uk/social/search/result?q=covid19</a:t>
            </a:r>
            <a:endParaRPr lang="hu-HU" sz="1200"/>
          </a:p>
        </p:txBody>
      </p:sp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338" y="333375"/>
            <a:ext cx="4930775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accent2">
                <a:alpha val="50000"/>
              </a:schemeClr>
            </a:outerShdw>
          </a:effectLst>
        </p:spPr>
      </p:pic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4"/>
          <a:srcRect r="10164"/>
          <a:stretch>
            <a:fillRect/>
          </a:stretch>
        </p:blipFill>
        <p:spPr bwMode="auto">
          <a:xfrm>
            <a:off x="5797550" y="404813"/>
            <a:ext cx="4176713" cy="3308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07763" dir="2700000" algn="ctr" rotWithShape="0">
              <a:schemeClr val="accent2">
                <a:alpha val="50000"/>
              </a:schemeClr>
            </a:outerShdw>
          </a:effectLst>
        </p:spPr>
      </p:pic>
      <p:sp>
        <p:nvSpPr>
          <p:cNvPr id="7" name="Rectangle 6"/>
          <p:cNvSpPr txBox="1">
            <a:spLocks noGrp="1" noChangeArrowheads="1"/>
          </p:cNvSpPr>
          <p:nvPr/>
        </p:nvSpPr>
        <p:spPr bwMode="auto">
          <a:xfrm>
            <a:off x="4595813" y="6419850"/>
            <a:ext cx="1108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fld id="{D982CF8E-7F66-4978-A86F-49612E91D5FA}" type="slidenum">
              <a:rPr lang="hu-HU" altLang="en-US" sz="1200">
                <a:latin typeface="Garamond" pitchFamily="18" charset="0"/>
              </a:rPr>
              <a:pPr algn="ctr"/>
              <a:t>11</a:t>
            </a:fld>
            <a:endParaRPr lang="hu-HU" altLang="en-US" sz="1200">
              <a:latin typeface="Garamond" pitchFamily="18" charset="0"/>
            </a:endParaRPr>
          </a:p>
        </p:txBody>
      </p:sp>
      <p:pic>
        <p:nvPicPr>
          <p:cNvPr id="24583" name="Picture 9" descr="http://mek.oszk.hu/html/kepek/oszk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09075" y="6197600"/>
            <a:ext cx="115252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5750" y="260350"/>
            <a:ext cx="4560888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accent2">
                <a:alpha val="50000"/>
              </a:schemeClr>
            </a:outerShdw>
          </a:effectLst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5221288" y="5373688"/>
            <a:ext cx="507682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100"/>
              <a:t>A táblázat forrása:</a:t>
            </a:r>
            <a:r>
              <a:rPr lang="en-US" sz="1100"/>
              <a:t>Zefi Kavvadia: An Overview of Social Media Archiving Tools.</a:t>
            </a:r>
            <a:r>
              <a:rPr lang="hu-HU" sz="1100"/>
              <a:t/>
            </a:r>
            <a:br>
              <a:rPr lang="hu-HU" sz="1100"/>
            </a:br>
            <a:r>
              <a:rPr lang="en-US" sz="1100"/>
              <a:t>International Institute of Social History - Dutch Digital Heritage Network, 2020</a:t>
            </a:r>
            <a:r>
              <a:rPr lang="hu-HU" sz="1100"/>
              <a:t/>
            </a:r>
            <a:br>
              <a:rPr lang="hu-HU" sz="1100"/>
            </a:br>
            <a:r>
              <a:rPr lang="en-US" sz="1100">
                <a:hlinkClick r:id="rId3"/>
              </a:rPr>
              <a:t>https://confluence.socialhistoryservices.org/display/ESMAT/Final+report+-+An+Overview+of+Social+Media+Archiving+Tools</a:t>
            </a:r>
            <a:r>
              <a:rPr lang="hu-HU" sz="1100"/>
              <a:t> </a:t>
            </a:r>
          </a:p>
        </p:txBody>
      </p:sp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468313" y="333375"/>
            <a:ext cx="5183187" cy="564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52400" indent="-152400">
              <a:spcBef>
                <a:spcPct val="60000"/>
              </a:spcBef>
              <a:defRPr/>
            </a:pPr>
            <a:r>
              <a:rPr lang="hu-HU" b="1"/>
              <a:t>Módszerek és eszközök:</a:t>
            </a:r>
          </a:p>
          <a:p>
            <a:pPr marL="152400" indent="-152400">
              <a:spcBef>
                <a:spcPct val="65000"/>
              </a:spcBef>
              <a:buFontTx/>
              <a:buChar char="•"/>
              <a:defRPr/>
            </a:pPr>
            <a:r>
              <a:rPr lang="hu-HU"/>
              <a:t>Fizetős platformok, szolgáltatások:</a:t>
            </a:r>
            <a:br>
              <a:rPr lang="hu-HU"/>
            </a:br>
            <a:r>
              <a:rPr lang="hu-HU" i="1"/>
              <a:t>MirrorWeb, ArchiveSocial, PageFreezer, Smarsh, Intradyn, Jatheon, Archive-It</a:t>
            </a:r>
          </a:p>
          <a:p>
            <a:pPr marL="152400" indent="-152400">
              <a:spcBef>
                <a:spcPct val="65000"/>
              </a:spcBef>
              <a:buFontTx/>
              <a:buChar char="•"/>
              <a:defRPr/>
            </a:pPr>
            <a:r>
              <a:rPr lang="hu-HU"/>
              <a:t>API-n keresztül archiváló szoftverek:</a:t>
            </a:r>
            <a:br>
              <a:rPr lang="hu-HU"/>
            </a:br>
            <a:r>
              <a:rPr lang="hu-HU" i="1"/>
              <a:t>Social Feed Manager, Twarc, F(b)arc, </a:t>
            </a:r>
            <a:br>
              <a:rPr lang="hu-HU" i="1"/>
            </a:br>
            <a:r>
              <a:rPr lang="hu-HU" i="1"/>
              <a:t>TAGS, Munin</a:t>
            </a:r>
          </a:p>
          <a:p>
            <a:pPr marL="152400" indent="-152400">
              <a:spcBef>
                <a:spcPct val="65000"/>
              </a:spcBef>
              <a:buFontTx/>
              <a:buChar char="•"/>
              <a:defRPr/>
            </a:pPr>
            <a:r>
              <a:rPr lang="hu-HU"/>
              <a:t>Fájletöltők: </a:t>
            </a:r>
            <a:br>
              <a:rPr lang="hu-HU"/>
            </a:br>
            <a:r>
              <a:rPr lang="hu-HU" i="1"/>
              <a:t>youtube-dl, DownThemAll!, FastVid, </a:t>
            </a:r>
            <a:br>
              <a:rPr lang="hu-HU" i="1"/>
            </a:br>
            <a:r>
              <a:rPr lang="hu-HU" i="1"/>
              <a:t>Story saver,</a:t>
            </a: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i="1"/>
              <a:t>Social Downloader</a:t>
            </a:r>
          </a:p>
          <a:p>
            <a:pPr marL="152400" indent="-152400">
              <a:spcBef>
                <a:spcPct val="65000"/>
              </a:spcBef>
              <a:buFontTx/>
              <a:buChar char="•"/>
              <a:defRPr/>
            </a:pPr>
            <a:r>
              <a:rPr lang="hu-HU"/>
              <a:t>Böngészőn keresztül archiváló eszközök:</a:t>
            </a:r>
            <a:br>
              <a:rPr lang="hu-HU"/>
            </a:br>
            <a:r>
              <a:rPr lang="hu-HU" i="1"/>
              <a:t>Brozzler, Browsertrix, WAIL</a:t>
            </a: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hu-HU" i="1"/>
              <a:t>Conifer, </a:t>
            </a:r>
            <a:br>
              <a:rPr lang="hu-HU" i="1"/>
            </a:br>
            <a:r>
              <a:rPr lang="hu-HU" i="1"/>
              <a:t>Webrecorder Desktop, ArchiveWeb.page, Instamancer, Crocoite</a:t>
            </a:r>
          </a:p>
          <a:p>
            <a:pPr marL="152400" indent="-152400">
              <a:spcBef>
                <a:spcPct val="65000"/>
              </a:spcBef>
              <a:buFontTx/>
              <a:buChar char="•"/>
              <a:defRPr/>
            </a:pPr>
            <a:r>
              <a:rPr lang="hu-HU"/>
              <a:t>Megjelenítők:</a:t>
            </a:r>
            <a:br>
              <a:rPr lang="hu-HU"/>
            </a:br>
            <a:r>
              <a:rPr lang="hu-HU" i="1"/>
              <a:t>ReplayWeb.Page, Webrecorder Player, Conifer, pywb, OpenWayback </a:t>
            </a:r>
          </a:p>
        </p:txBody>
      </p:sp>
      <p:sp>
        <p:nvSpPr>
          <p:cNvPr id="7" name="Rectangle 6"/>
          <p:cNvSpPr txBox="1">
            <a:spLocks noGrp="1" noChangeArrowheads="1"/>
          </p:cNvSpPr>
          <p:nvPr/>
        </p:nvSpPr>
        <p:spPr bwMode="auto">
          <a:xfrm>
            <a:off x="4595813" y="6419850"/>
            <a:ext cx="1108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fld id="{9816B7EB-3C66-4E7F-9353-D0D95AA358F8}" type="slidenum">
              <a:rPr lang="hu-HU" altLang="en-US" sz="1200">
                <a:latin typeface="Garamond" pitchFamily="18" charset="0"/>
              </a:rPr>
              <a:pPr algn="ctr"/>
              <a:t>12</a:t>
            </a:fld>
            <a:endParaRPr lang="hu-HU" altLang="en-US" sz="1200">
              <a:latin typeface="Garamond" pitchFamily="18" charset="0"/>
            </a:endParaRPr>
          </a:p>
        </p:txBody>
      </p:sp>
      <p:pic>
        <p:nvPicPr>
          <p:cNvPr id="25607" name="Picture 9" descr="http://mek.oszk.hu/html/kepek/oszk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09075" y="6197600"/>
            <a:ext cx="115252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165350" y="5013325"/>
            <a:ext cx="6051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/>
              <a:t>Webkettes oldalak az OSZK nyilvános webarchívumában.</a:t>
            </a:r>
          </a:p>
          <a:p>
            <a:pPr algn="ctr"/>
            <a:r>
              <a:rPr lang="hu-HU">
                <a:hlinkClick r:id="rId2"/>
              </a:rPr>
              <a:t>webarchivum.oszk.hu/oszk-s-archivum-kezdolap</a:t>
            </a:r>
            <a:endParaRPr lang="hu-HU"/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775" y="549275"/>
            <a:ext cx="9282113" cy="427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6"/>
          <p:cNvSpPr txBox="1">
            <a:spLocks noGrp="1" noChangeArrowheads="1"/>
          </p:cNvSpPr>
          <p:nvPr/>
        </p:nvSpPr>
        <p:spPr bwMode="auto">
          <a:xfrm>
            <a:off x="4595813" y="6419850"/>
            <a:ext cx="1108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fld id="{35DA5877-CC17-495A-AF5F-B5BD6B8B116F}" type="slidenum">
              <a:rPr lang="hu-HU" altLang="en-US" sz="1200">
                <a:latin typeface="Garamond" pitchFamily="18" charset="0"/>
              </a:rPr>
              <a:pPr algn="ctr"/>
              <a:t>13</a:t>
            </a:fld>
            <a:endParaRPr lang="hu-HU" altLang="en-US" sz="1200">
              <a:latin typeface="Garamond" pitchFamily="18" charset="0"/>
            </a:endParaRPr>
          </a:p>
        </p:txBody>
      </p:sp>
      <p:pic>
        <p:nvPicPr>
          <p:cNvPr id="26630" name="Picture 9" descr="http://mek.oszk.hu/html/kepek/oszk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09075" y="6197600"/>
            <a:ext cx="115252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775" y="404813"/>
            <a:ext cx="7345363" cy="5586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8174038" y="4797425"/>
            <a:ext cx="18716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Facebook oldalak archiválásának nyilvántartása</a:t>
            </a:r>
          </a:p>
        </p:txBody>
      </p:sp>
      <p:sp>
        <p:nvSpPr>
          <p:cNvPr id="7" name="Rectangle 6"/>
          <p:cNvSpPr txBox="1">
            <a:spLocks noGrp="1" noChangeArrowheads="1"/>
          </p:cNvSpPr>
          <p:nvPr/>
        </p:nvSpPr>
        <p:spPr bwMode="auto">
          <a:xfrm>
            <a:off x="4595813" y="6419850"/>
            <a:ext cx="1108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fld id="{C6596CC8-D76A-42D2-8F3E-0EC15A202DCC}" type="slidenum">
              <a:rPr lang="hu-HU" altLang="en-US" sz="1200">
                <a:latin typeface="Garamond" pitchFamily="18" charset="0"/>
              </a:rPr>
              <a:pPr algn="ctr"/>
              <a:t>14</a:t>
            </a:fld>
            <a:endParaRPr lang="hu-HU" altLang="en-US" sz="1200">
              <a:latin typeface="Garamond" pitchFamily="18" charset="0"/>
            </a:endParaRPr>
          </a:p>
        </p:txBody>
      </p:sp>
      <p:pic>
        <p:nvPicPr>
          <p:cNvPr id="27654" name="Picture 9" descr="http://mek.oszk.hu/html/kepek/oszk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09075" y="6197600"/>
            <a:ext cx="115252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3363" y="404813"/>
            <a:ext cx="6983412" cy="5586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accent2">
                <a:alpha val="50000"/>
              </a:schemeClr>
            </a:outerShdw>
          </a:effectLst>
        </p:spPr>
      </p:pic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468313" y="5084763"/>
            <a:ext cx="22320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Facebook oldal mentése a Conifer szolgáltatással.</a:t>
            </a:r>
          </a:p>
        </p:txBody>
      </p:sp>
      <p:sp>
        <p:nvSpPr>
          <p:cNvPr id="7" name="Rectangle 6"/>
          <p:cNvSpPr txBox="1">
            <a:spLocks noGrp="1" noChangeArrowheads="1"/>
          </p:cNvSpPr>
          <p:nvPr/>
        </p:nvSpPr>
        <p:spPr bwMode="auto">
          <a:xfrm>
            <a:off x="4595813" y="6419850"/>
            <a:ext cx="1108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fld id="{09438B69-98D1-4B55-B487-5341C80F58EC}" type="slidenum">
              <a:rPr lang="hu-HU" altLang="en-US" sz="1200">
                <a:latin typeface="Garamond" pitchFamily="18" charset="0"/>
              </a:rPr>
              <a:pPr algn="ctr"/>
              <a:t>15</a:t>
            </a:fld>
            <a:endParaRPr lang="hu-HU" altLang="en-US" sz="1200">
              <a:latin typeface="Garamond" pitchFamily="18" charset="0"/>
            </a:endParaRPr>
          </a:p>
        </p:txBody>
      </p:sp>
      <p:pic>
        <p:nvPicPr>
          <p:cNvPr id="28678" name="Picture 9" descr="http://mek.oszk.hu/html/kepek/oszk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09075" y="6197600"/>
            <a:ext cx="115252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338" y="404813"/>
            <a:ext cx="6816725" cy="545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accent2">
                <a:alpha val="50000"/>
              </a:schemeClr>
            </a:outerShdw>
          </a:effectLst>
        </p:spPr>
      </p:pic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7813675" y="4652963"/>
            <a:ext cx="216058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Instagram oldal mentése a Webrecorder Desktop szofverrel.</a:t>
            </a:r>
          </a:p>
        </p:txBody>
      </p:sp>
      <p:sp>
        <p:nvSpPr>
          <p:cNvPr id="7" name="Rectangle 6"/>
          <p:cNvSpPr txBox="1">
            <a:spLocks noGrp="1" noChangeArrowheads="1"/>
          </p:cNvSpPr>
          <p:nvPr/>
        </p:nvSpPr>
        <p:spPr bwMode="auto">
          <a:xfrm>
            <a:off x="4595813" y="6419850"/>
            <a:ext cx="1108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fld id="{6952E896-31F7-43E6-B3B8-20E275AEA9CC}" type="slidenum">
              <a:rPr lang="hu-HU" altLang="en-US" sz="1200">
                <a:latin typeface="Garamond" pitchFamily="18" charset="0"/>
              </a:rPr>
              <a:pPr algn="ctr"/>
              <a:t>16</a:t>
            </a:fld>
            <a:endParaRPr lang="hu-HU" altLang="en-US" sz="1200">
              <a:latin typeface="Garamond" pitchFamily="18" charset="0"/>
            </a:endParaRPr>
          </a:p>
        </p:txBody>
      </p:sp>
      <p:pic>
        <p:nvPicPr>
          <p:cNvPr id="29702" name="Picture 9" descr="http://mek.oszk.hu/html/kepek/oszk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09075" y="6197600"/>
            <a:ext cx="115252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1563" y="476250"/>
            <a:ext cx="6146800" cy="54324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accent2">
                <a:alpha val="50000"/>
              </a:schemeClr>
            </a:outerShdw>
          </a:effectLst>
        </p:spPr>
      </p:pic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468313" y="4960938"/>
            <a:ext cx="24479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Egy archivált Facebook oldal a pywb megjelenítőben.</a:t>
            </a:r>
          </a:p>
        </p:txBody>
      </p:sp>
      <p:sp>
        <p:nvSpPr>
          <p:cNvPr id="7" name="Rectangle 6"/>
          <p:cNvSpPr txBox="1">
            <a:spLocks noGrp="1" noChangeArrowheads="1"/>
          </p:cNvSpPr>
          <p:nvPr/>
        </p:nvSpPr>
        <p:spPr bwMode="auto">
          <a:xfrm>
            <a:off x="4595813" y="6419850"/>
            <a:ext cx="1108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fld id="{3C0CFFD8-D114-4A99-9166-6EE5ACC644B0}" type="slidenum">
              <a:rPr lang="hu-HU" altLang="en-US" sz="1200">
                <a:latin typeface="Garamond" pitchFamily="18" charset="0"/>
              </a:rPr>
              <a:pPr algn="ctr"/>
              <a:t>17</a:t>
            </a:fld>
            <a:endParaRPr lang="hu-HU" altLang="en-US" sz="1200">
              <a:latin typeface="Garamond" pitchFamily="18" charset="0"/>
            </a:endParaRPr>
          </a:p>
        </p:txBody>
      </p:sp>
      <p:pic>
        <p:nvPicPr>
          <p:cNvPr id="30726" name="Picture 9" descr="http://mek.oszk.hu/html/kepek/oszk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09075" y="6197600"/>
            <a:ext cx="115252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338" y="476250"/>
            <a:ext cx="6816725" cy="54530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accent2">
                <a:alpha val="50000"/>
              </a:schemeClr>
            </a:outerShdw>
          </a:effec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7524750" y="5084763"/>
            <a:ext cx="24479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Egy archivált Instagram oldal a pywb megjelenítőben.</a:t>
            </a:r>
          </a:p>
        </p:txBody>
      </p:sp>
      <p:sp>
        <p:nvSpPr>
          <p:cNvPr id="7" name="Rectangle 6"/>
          <p:cNvSpPr txBox="1">
            <a:spLocks noGrp="1" noChangeArrowheads="1"/>
          </p:cNvSpPr>
          <p:nvPr/>
        </p:nvSpPr>
        <p:spPr bwMode="auto">
          <a:xfrm>
            <a:off x="4595813" y="6419850"/>
            <a:ext cx="1108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fld id="{F659FB7A-D319-42E1-A74B-FF096DDC2FA6}" type="slidenum">
              <a:rPr lang="hu-HU" altLang="en-US" sz="1200">
                <a:latin typeface="Garamond" pitchFamily="18" charset="0"/>
              </a:rPr>
              <a:pPr algn="ctr"/>
              <a:t>18</a:t>
            </a:fld>
            <a:endParaRPr lang="hu-HU" altLang="en-US" sz="1200">
              <a:latin typeface="Garamond" pitchFamily="18" charset="0"/>
            </a:endParaRPr>
          </a:p>
        </p:txBody>
      </p:sp>
      <p:pic>
        <p:nvPicPr>
          <p:cNvPr id="31750" name="Picture 9" descr="http://mek.oszk.hu/html/kepek/oszk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09075" y="6197600"/>
            <a:ext cx="115252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692150"/>
            <a:ext cx="5472112" cy="2635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933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8" y="404813"/>
            <a:ext cx="6829425" cy="161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933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1341438"/>
            <a:ext cx="5183187" cy="3484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933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8675" y="2276475"/>
            <a:ext cx="5257800" cy="1863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933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89263" y="836613"/>
            <a:ext cx="4897437" cy="4459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9338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24525" y="765175"/>
            <a:ext cx="4318000" cy="5157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9337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76375" y="1125538"/>
            <a:ext cx="6848475" cy="4097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9340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16238" y="333375"/>
            <a:ext cx="6027737" cy="404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828675" y="4292600"/>
            <a:ext cx="8640763" cy="1693863"/>
          </a:xfrm>
          <a:prstGeom prst="rect">
            <a:avLst/>
          </a:prstGeom>
          <a:solidFill>
            <a:srgbClr val="E4E4E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62000" tIns="154800" rIns="162000" bIns="154800"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A problémák az archiváló, az indexelő és a megjelenítő eszközök hiányosságaival és inkompatibilitásával magyarázhatók. Ráadásul az automatizált megoldások és a kidolgozott munkafolyamatok a platformok változékonysága miatt időről-időre szétesnek. A közösségi média archiválásának jelenlegi metodikája ezért nem hatékony, nem robosztus, nem skálázható és nem fenntartható.</a:t>
            </a:r>
          </a:p>
        </p:txBody>
      </p:sp>
      <p:sp>
        <p:nvSpPr>
          <p:cNvPr id="7" name="Rectangle 6"/>
          <p:cNvSpPr txBox="1">
            <a:spLocks noGrp="1" noChangeArrowheads="1"/>
          </p:cNvSpPr>
          <p:nvPr/>
        </p:nvSpPr>
        <p:spPr bwMode="auto">
          <a:xfrm>
            <a:off x="4595813" y="6419850"/>
            <a:ext cx="1108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fld id="{58E0C16C-6E93-4416-9826-48F76037C727}" type="slidenum">
              <a:rPr lang="hu-HU" altLang="en-US" sz="1200">
                <a:latin typeface="Garamond" pitchFamily="18" charset="0"/>
              </a:rPr>
              <a:pPr algn="ctr"/>
              <a:t>19</a:t>
            </a:fld>
            <a:endParaRPr lang="hu-HU" altLang="en-US" sz="1200">
              <a:latin typeface="Garamond" pitchFamily="18" charset="0"/>
            </a:endParaRPr>
          </a:p>
        </p:txBody>
      </p:sp>
      <p:pic>
        <p:nvPicPr>
          <p:cNvPr id="32781" name="Picture 9" descr="http://mek.oszk.hu/html/kepek/oszk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109075" y="6197600"/>
            <a:ext cx="115252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8" presetClass="entr" presetSubtype="0" ac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8" presetClass="entr" presetSubtype="0" ac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9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8" presetClass="entr" presetSubtype="0" ac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9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9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9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9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58" presetClass="entr" presetSubtype="0" ac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58" presetClass="entr" presetSubtype="0" ac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9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58" presetClass="entr" presetSubtype="0" ac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58" presetClass="entr" presetSubtype="0" ac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9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595813" y="6419850"/>
            <a:ext cx="1108075" cy="274638"/>
          </a:xfrm>
          <a:noFill/>
        </p:spPr>
        <p:txBody>
          <a:bodyPr>
            <a:spAutoFit/>
          </a:bodyPr>
          <a:lstStyle/>
          <a:p>
            <a:pPr algn="ctr"/>
            <a:fld id="{5C356F1E-45FE-4014-9F1F-A96107BFCE1B}" type="slidenum">
              <a:rPr lang="hu-HU" altLang="en-US" smtClean="0"/>
              <a:pPr algn="ctr"/>
              <a:t>2</a:t>
            </a:fld>
            <a:endParaRPr lang="hu-HU" altLang="en-US" smtClean="0"/>
          </a:p>
        </p:txBody>
      </p:sp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525" y="333375"/>
            <a:ext cx="426720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hlink">
                <a:alpha val="50000"/>
              </a:schemeClr>
            </a:outerShdw>
          </a:effectLst>
        </p:spPr>
      </p:pic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6211888" y="3965575"/>
            <a:ext cx="34036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300"/>
              <a:t>A kép forrása: Buborékuniverzumban élünk </a:t>
            </a:r>
            <a:br>
              <a:rPr lang="hu-HU" sz="1300"/>
            </a:br>
            <a:r>
              <a:rPr lang="hu-HU" sz="1300"/>
              <a:t>Index, 2008.10.09. 14:30 </a:t>
            </a:r>
            <a:br>
              <a:rPr lang="hu-HU" sz="1300"/>
            </a:br>
            <a:r>
              <a:rPr lang="hu-HU" sz="1300">
                <a:hlinkClick r:id="rId3"/>
              </a:rPr>
              <a:t>index.hu/tudomany/urkutatas/bbr081009/</a:t>
            </a:r>
            <a:endParaRPr lang="hu-HU" sz="1300"/>
          </a:p>
        </p:txBody>
      </p:sp>
      <p:sp>
        <p:nvSpPr>
          <p:cNvPr id="15364" name="Rectangle 7"/>
          <p:cNvSpPr>
            <a:spLocks noChangeArrowheads="1"/>
          </p:cNvSpPr>
          <p:nvPr/>
        </p:nvSpPr>
        <p:spPr bwMode="auto">
          <a:xfrm>
            <a:off x="608013" y="5734050"/>
            <a:ext cx="4757737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1300"/>
              <a:t>Forrás: </a:t>
            </a:r>
            <a:r>
              <a:rPr lang="hu-HU" sz="1300">
                <a:hlinkClick r:id="rId4"/>
              </a:rPr>
              <a:t>twitter.com/michiokaku/status/1071847339457998849</a:t>
            </a:r>
            <a:r>
              <a:rPr lang="hu-HU" sz="1300"/>
              <a:t> </a:t>
            </a:r>
          </a:p>
        </p:txBody>
      </p:sp>
      <p:pic>
        <p:nvPicPr>
          <p:cNvPr id="15365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1175" y="476250"/>
            <a:ext cx="4997450" cy="5072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5940425" y="5033963"/>
            <a:ext cx="38893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Egy elmélet szerint egymástól független buborékuniverzumok léteznek saját fizikai törvényekkel.</a:t>
            </a:r>
          </a:p>
        </p:txBody>
      </p:sp>
      <p:pic>
        <p:nvPicPr>
          <p:cNvPr id="15368" name="Picture 9" descr="http://mek.oszk.hu/html/kepek/oszk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09075" y="6197600"/>
            <a:ext cx="115252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hu-HU" sz="5200" smtClean="0"/>
              <a:t>Köszönöm a figyelmet!</a:t>
            </a:r>
          </a:p>
        </p:txBody>
      </p:sp>
      <p:sp>
        <p:nvSpPr>
          <p:cNvPr id="28678" name="Text Box 8"/>
          <p:cNvSpPr txBox="1">
            <a:spLocks noChangeArrowheads="1"/>
          </p:cNvSpPr>
          <p:nvPr/>
        </p:nvSpPr>
        <p:spPr bwMode="auto">
          <a:xfrm>
            <a:off x="1296988" y="6308725"/>
            <a:ext cx="7705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Honlap: </a:t>
            </a:r>
            <a:r>
              <a:rPr lang="hu-HU">
                <a:hlinkClick r:id="rId2"/>
              </a:rPr>
              <a:t>https://webarchivum.oszk.hu</a:t>
            </a:r>
            <a:r>
              <a:rPr lang="hu-HU"/>
              <a:t>       Kapcsolat: </a:t>
            </a:r>
            <a:r>
              <a:rPr lang="hu-HU">
                <a:hlinkClick r:id="rId3"/>
              </a:rPr>
              <a:t>mia@mek.oszk.hu</a:t>
            </a:r>
            <a:r>
              <a:rPr lang="hu-HU"/>
              <a:t> </a:t>
            </a:r>
          </a:p>
        </p:txBody>
      </p:sp>
      <p:pic>
        <p:nvPicPr>
          <p:cNvPr id="28687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5750" y="1484313"/>
            <a:ext cx="4175125" cy="3743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88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875" y="1628775"/>
            <a:ext cx="4545013" cy="3617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89" name="Picture 1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57463" y="2997200"/>
            <a:ext cx="4592637" cy="3097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91" name="Picture 1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24075" y="2349500"/>
            <a:ext cx="6526213" cy="3522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93" name="Picture 2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81425" y="1700213"/>
            <a:ext cx="5041900" cy="4022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97" name="Picture 2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16013" y="1196975"/>
            <a:ext cx="5170487" cy="433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4" name="Picture 2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2775" y="1700213"/>
            <a:ext cx="4868863" cy="4000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95" name="Picture 2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05388" y="1341438"/>
            <a:ext cx="4868862" cy="405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96" name="Picture 2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124075" y="2205038"/>
            <a:ext cx="5256213" cy="3838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807" name="Picture 9" descr="http://mek.oszk.hu/html/kepek/oszk.gif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109075" y="6197600"/>
            <a:ext cx="115252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8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8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8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8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8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8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8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8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8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8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8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9" dur="8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0" dur="8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8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867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5599113" y="3660775"/>
            <a:ext cx="45910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300"/>
              <a:t>A kép forrása: </a:t>
            </a:r>
            <a:r>
              <a:rPr lang="hu-HU" sz="1300">
                <a:hlinkClick r:id="rId2"/>
              </a:rPr>
              <a:t>flickr.com/photos/bitsfrombytes/43617178595</a:t>
            </a:r>
            <a:r>
              <a:rPr lang="hu-HU" sz="1300"/>
              <a:t/>
            </a:r>
            <a:br>
              <a:rPr lang="hu-HU" sz="1300"/>
            </a:br>
            <a:r>
              <a:rPr lang="hu-HU" sz="1300"/>
              <a:t>Készítette: Lewis Ogden                            CC licenc: BY 2.0</a:t>
            </a:r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7375" y="333375"/>
            <a:ext cx="4378325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hlink">
                <a:alpha val="50000"/>
              </a:schemeClr>
            </a:outerShdw>
          </a:effectLst>
        </p:spPr>
      </p:pic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541338" y="260350"/>
            <a:ext cx="8928100" cy="632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52400" indent="-152400">
              <a:spcBef>
                <a:spcPct val="50000"/>
              </a:spcBef>
            </a:pPr>
            <a:r>
              <a:rPr lang="hu-HU" b="1"/>
              <a:t>A közösségi platformok öntörvényű világok:</a:t>
            </a:r>
          </a:p>
          <a:p>
            <a:pPr marL="152400" indent="-152400">
              <a:spcBef>
                <a:spcPct val="12000"/>
              </a:spcBef>
              <a:buFontTx/>
              <a:buChar char="•"/>
            </a:pPr>
            <a:r>
              <a:rPr lang="hu-HU"/>
              <a:t>a nyilvános tartalom is belépéshez kötött</a:t>
            </a:r>
          </a:p>
          <a:p>
            <a:pPr marL="152400" indent="-152400">
              <a:spcBef>
                <a:spcPct val="12000"/>
              </a:spcBef>
              <a:buFontTx/>
              <a:buChar char="•"/>
            </a:pPr>
            <a:r>
              <a:rPr lang="hu-HU"/>
              <a:t>alternatív felületek (asztali, mobil, app-ok)</a:t>
            </a:r>
          </a:p>
          <a:p>
            <a:pPr marL="152400" indent="-152400">
              <a:spcBef>
                <a:spcPct val="12000"/>
              </a:spcBef>
              <a:buFontTx/>
              <a:buChar char="•"/>
            </a:pPr>
            <a:r>
              <a:rPr lang="hu-HU"/>
              <a:t>saját, személyre szabott kereső</a:t>
            </a:r>
          </a:p>
          <a:p>
            <a:pPr marL="152400" indent="-152400">
              <a:spcBef>
                <a:spcPct val="12000"/>
              </a:spcBef>
              <a:buFontTx/>
              <a:buChar char="•"/>
            </a:pPr>
            <a:r>
              <a:rPr lang="hu-HU"/>
              <a:t>tulajdonjogilag kevert tartalom</a:t>
            </a:r>
          </a:p>
          <a:p>
            <a:pPr marL="152400" indent="-152400">
              <a:spcBef>
                <a:spcPct val="12000"/>
              </a:spcBef>
              <a:buFontTx/>
              <a:buChar char="•"/>
            </a:pPr>
            <a:r>
              <a:rPr lang="nb-NO"/>
              <a:t>személy</a:t>
            </a:r>
            <a:r>
              <a:rPr lang="hu-HU"/>
              <a:t>hez kötött</a:t>
            </a:r>
            <a:r>
              <a:rPr lang="nb-NO"/>
              <a:t> </a:t>
            </a:r>
            <a:r>
              <a:rPr lang="hu-HU"/>
              <a:t>infók</a:t>
            </a:r>
            <a:r>
              <a:rPr lang="nb-NO"/>
              <a:t> (komment, like, avatar)</a:t>
            </a:r>
            <a:endParaRPr lang="hu-HU"/>
          </a:p>
          <a:p>
            <a:pPr marL="152400" indent="-152400">
              <a:spcBef>
                <a:spcPct val="12000"/>
              </a:spcBef>
              <a:buFontTx/>
              <a:buChar char="•"/>
            </a:pPr>
            <a:r>
              <a:rPr lang="hu-HU"/>
              <a:t>felhasználói interaktivitás szükséges</a:t>
            </a:r>
          </a:p>
          <a:p>
            <a:pPr marL="152400" indent="-152400">
              <a:spcBef>
                <a:spcPct val="12000"/>
              </a:spcBef>
              <a:buFontTx/>
              <a:buChar char="•"/>
            </a:pPr>
            <a:r>
              <a:rPr lang="hu-HU"/>
              <a:t>folyamatos kliens-szerver adatcsere</a:t>
            </a:r>
          </a:p>
          <a:p>
            <a:pPr marL="152400" indent="-152400">
              <a:spcBef>
                <a:spcPct val="12000"/>
              </a:spcBef>
              <a:buFontTx/>
              <a:buChar char="•"/>
            </a:pPr>
            <a:r>
              <a:rPr lang="hu-HU"/>
              <a:t>„vég nélküli” görgetés/lapozás egyetlen URL-en</a:t>
            </a:r>
          </a:p>
          <a:p>
            <a:pPr marL="152400" indent="-152400">
              <a:spcBef>
                <a:spcPct val="12000"/>
              </a:spcBef>
              <a:buFontTx/>
              <a:buChar char="•"/>
            </a:pPr>
            <a:r>
              <a:rPr lang="hu-HU"/>
              <a:t>beágyazott és felugró elemek saját URL nélkül</a:t>
            </a:r>
          </a:p>
          <a:p>
            <a:pPr marL="152400" indent="-152400">
              <a:spcBef>
                <a:spcPct val="12000"/>
              </a:spcBef>
              <a:buFontTx/>
              <a:buChar char="•"/>
            </a:pPr>
            <a:r>
              <a:rPr lang="hu-HU"/>
              <a:t>végtelen számú generált URL (robotcsapdák)</a:t>
            </a:r>
          </a:p>
          <a:p>
            <a:pPr marL="152400" indent="-152400">
              <a:spcBef>
                <a:spcPct val="12000"/>
              </a:spcBef>
              <a:buFontTx/>
              <a:buChar char="•"/>
            </a:pPr>
            <a:r>
              <a:rPr lang="hu-HU"/>
              <a:t>a jelenhez kötött </a:t>
            </a:r>
            <a:r>
              <a:rPr lang="pt-BR"/>
              <a:t>dátum</a:t>
            </a:r>
            <a:r>
              <a:rPr lang="hu-HU"/>
              <a:t>kijelzés</a:t>
            </a:r>
            <a:r>
              <a:rPr lang="pt-BR"/>
              <a:t> (pl. </a:t>
            </a:r>
            <a:r>
              <a:rPr lang="hu-HU"/>
              <a:t>„</a:t>
            </a:r>
            <a:r>
              <a:rPr lang="pt-BR"/>
              <a:t>40 perce</a:t>
            </a:r>
            <a:r>
              <a:rPr lang="hu-HU"/>
              <a:t>”</a:t>
            </a:r>
            <a:r>
              <a:rPr lang="pt-BR"/>
              <a:t>)</a:t>
            </a:r>
            <a:endParaRPr lang="hu-HU"/>
          </a:p>
          <a:p>
            <a:pPr marL="152400" indent="-152400">
              <a:spcBef>
                <a:spcPct val="12000"/>
              </a:spcBef>
              <a:buFontTx/>
              <a:buChar char="•"/>
            </a:pPr>
            <a:r>
              <a:rPr lang="hu-HU"/>
              <a:t>nincs dátumra ugrás (Facebook, Instagram)</a:t>
            </a:r>
          </a:p>
          <a:p>
            <a:pPr marL="152400" indent="-152400">
              <a:spcBef>
                <a:spcPct val="12000"/>
              </a:spcBef>
              <a:buFontTx/>
              <a:buChar char="•"/>
            </a:pPr>
            <a:r>
              <a:rPr lang="hu-HU"/>
              <a:t>automatikusan eltűnő tartalom (Insta story, Snapchat)</a:t>
            </a:r>
          </a:p>
          <a:p>
            <a:pPr marL="152400" indent="-152400">
              <a:spcBef>
                <a:spcPct val="12000"/>
              </a:spcBef>
              <a:buFontTx/>
              <a:buChar char="•"/>
            </a:pPr>
            <a:r>
              <a:rPr lang="hu-HU"/>
              <a:t>a szolgáltató vagy az algoritmusa által törölt tartalom és felhasználó</a:t>
            </a:r>
          </a:p>
          <a:p>
            <a:pPr marL="152400" indent="-152400">
              <a:spcBef>
                <a:spcPct val="12000"/>
              </a:spcBef>
              <a:buFontTx/>
              <a:buChar char="•"/>
            </a:pPr>
            <a:r>
              <a:rPr lang="hu-HU"/>
              <a:t>archiválás nélkül bezárt platformok (iWiW, Hotdog, Myspace,</a:t>
            </a: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/>
              <a:t>Google+, Panoramio...)</a:t>
            </a:r>
          </a:p>
          <a:p>
            <a:pPr marL="152400" indent="-152400">
              <a:spcBef>
                <a:spcPct val="12000"/>
              </a:spcBef>
              <a:buFontTx/>
              <a:buChar char="•"/>
            </a:pPr>
            <a:r>
              <a:rPr lang="hu-HU"/>
              <a:t>csak a saját tartalom exportálható ki (de például csak JSON vagy XML formában)</a:t>
            </a:r>
          </a:p>
          <a:p>
            <a:pPr marL="152400" indent="-152400">
              <a:spcBef>
                <a:spcPct val="12000"/>
              </a:spcBef>
              <a:buFontTx/>
              <a:buChar char="•"/>
            </a:pPr>
            <a:r>
              <a:rPr lang="hu-HU"/>
              <a:t>kitiltott robotok és korlátozott API (Cambridge Analytica botrány</a:t>
            </a: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hu-HU"/>
          </a:p>
          <a:p>
            <a:pPr marL="152400" indent="-152400">
              <a:spcBef>
                <a:spcPct val="12000"/>
              </a:spcBef>
              <a:buFontTx/>
              <a:buChar char="•"/>
            </a:pPr>
            <a:r>
              <a:rPr lang="hu-HU"/>
              <a:t>... és még a saját törvényeiket is állandóan változtathatják</a:t>
            </a:r>
          </a:p>
          <a:p>
            <a:pPr marL="152400" indent="-152400">
              <a:spcBef>
                <a:spcPct val="50000"/>
              </a:spcBef>
            </a:pPr>
            <a:endParaRPr lang="hu-HU"/>
          </a:p>
        </p:txBody>
      </p:sp>
      <p:pic>
        <p:nvPicPr>
          <p:cNvPr id="778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2638" y="836613"/>
            <a:ext cx="6446837" cy="50530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6"/>
          <p:cNvSpPr txBox="1">
            <a:spLocks noGrp="1" noChangeArrowheads="1"/>
          </p:cNvSpPr>
          <p:nvPr/>
        </p:nvSpPr>
        <p:spPr bwMode="auto">
          <a:xfrm>
            <a:off x="4595813" y="6419850"/>
            <a:ext cx="1108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fld id="{2281B902-5F9F-4787-AE90-7C6AA463A278}" type="slidenum">
              <a:rPr lang="hu-HU" altLang="en-US" sz="1200">
                <a:latin typeface="Garamond" pitchFamily="18" charset="0"/>
              </a:rPr>
              <a:pPr algn="ctr"/>
              <a:t>3</a:t>
            </a:fld>
            <a:endParaRPr lang="hu-HU" altLang="en-US" sz="1200">
              <a:latin typeface="Garamond" pitchFamily="18" charset="0"/>
            </a:endParaRPr>
          </a:p>
        </p:txBody>
      </p:sp>
      <p:pic>
        <p:nvPicPr>
          <p:cNvPr id="16393" name="Picture 9" descr="http://mek.oszk.hu/html/kepek/oszk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09075" y="6197600"/>
            <a:ext cx="115252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775" y="404813"/>
            <a:ext cx="6911975" cy="553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accent2">
                <a:alpha val="50000"/>
              </a:schemeClr>
            </a:outerShdw>
          </a:effectLst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7669213" y="4149725"/>
            <a:ext cx="24479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A Facebook személyre szabott</a:t>
            </a:r>
            <a:br>
              <a:rPr lang="hu-HU"/>
            </a:br>
            <a:r>
              <a:rPr lang="hu-HU"/>
              <a:t>találati listájának </a:t>
            </a:r>
            <a:br>
              <a:rPr lang="hu-HU"/>
            </a:br>
            <a:r>
              <a:rPr lang="hu-HU"/>
              <a:t>egy részlete a </a:t>
            </a:r>
            <a:br>
              <a:rPr lang="hu-HU"/>
            </a:br>
            <a:r>
              <a:rPr lang="hu-HU" i="1"/>
              <a:t>"megyei levéltára"</a:t>
            </a:r>
            <a:r>
              <a:rPr lang="hu-HU"/>
              <a:t> keresőkérdésre.</a:t>
            </a:r>
          </a:p>
        </p:txBody>
      </p:sp>
      <p:sp>
        <p:nvSpPr>
          <p:cNvPr id="7" name="Rectangle 6"/>
          <p:cNvSpPr txBox="1">
            <a:spLocks noGrp="1" noChangeArrowheads="1"/>
          </p:cNvSpPr>
          <p:nvPr/>
        </p:nvSpPr>
        <p:spPr bwMode="auto">
          <a:xfrm>
            <a:off x="4595813" y="6419850"/>
            <a:ext cx="1108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fld id="{0D61CE81-D9DA-4DAC-97EE-399FA861A3C5}" type="slidenum">
              <a:rPr lang="hu-HU" altLang="en-US" sz="1200">
                <a:latin typeface="Garamond" pitchFamily="18" charset="0"/>
              </a:rPr>
              <a:pPr algn="ctr"/>
              <a:t>4</a:t>
            </a:fld>
            <a:endParaRPr lang="hu-HU" altLang="en-US" sz="1200">
              <a:latin typeface="Garamond" pitchFamily="18" charset="0"/>
            </a:endParaRPr>
          </a:p>
        </p:txBody>
      </p:sp>
      <p:pic>
        <p:nvPicPr>
          <p:cNvPr id="17416" name="Picture 9" descr="http://mek.oszk.hu/html/kepek/oszk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09075" y="6197600"/>
            <a:ext cx="115252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6445250" y="4508500"/>
            <a:ext cx="352742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Az Instagram Stories Highlights funkciója ugyanazon az URL címen jelenítí meg a képeket és videókat, így ezeket sem linkelni, sem robottal bejárni nem lehet.</a:t>
            </a:r>
          </a:p>
        </p:txBody>
      </p: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338" y="1112838"/>
            <a:ext cx="5832475" cy="466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accent2">
                <a:alpha val="50000"/>
              </a:schemeClr>
            </a:outerShdw>
          </a:effectLst>
        </p:spPr>
      </p:pic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3"/>
          <a:srcRect r="9845"/>
          <a:stretch>
            <a:fillRect/>
          </a:stretch>
        </p:blipFill>
        <p:spPr bwMode="auto">
          <a:xfrm>
            <a:off x="6589713" y="765175"/>
            <a:ext cx="3529012" cy="2138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6"/>
          <p:cNvSpPr txBox="1">
            <a:spLocks noGrp="1" noChangeArrowheads="1"/>
          </p:cNvSpPr>
          <p:nvPr/>
        </p:nvSpPr>
        <p:spPr bwMode="auto">
          <a:xfrm>
            <a:off x="4595813" y="6419850"/>
            <a:ext cx="1108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fld id="{8DFF64E6-2A32-4946-80E1-A01AF38CCE78}" type="slidenum">
              <a:rPr lang="hu-HU" altLang="en-US" sz="1200">
                <a:latin typeface="Garamond" pitchFamily="18" charset="0"/>
              </a:rPr>
              <a:pPr algn="ctr"/>
              <a:t>5</a:t>
            </a:fld>
            <a:endParaRPr lang="hu-HU" altLang="en-US" sz="1200">
              <a:latin typeface="Garamond" pitchFamily="18" charset="0"/>
            </a:endParaRPr>
          </a:p>
        </p:txBody>
      </p:sp>
      <p:pic>
        <p:nvPicPr>
          <p:cNvPr id="18441" name="Picture 9" descr="http://mek.oszk.hu/html/kepek/oszk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09075" y="6197600"/>
            <a:ext cx="115252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9850" y="333375"/>
            <a:ext cx="4746625" cy="347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3"/>
          <a:srcRect t="2577"/>
          <a:stretch>
            <a:fillRect/>
          </a:stretch>
        </p:blipFill>
        <p:spPr bwMode="auto">
          <a:xfrm>
            <a:off x="582613" y="358775"/>
            <a:ext cx="4408487" cy="5400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5365750" y="4581525"/>
            <a:ext cx="45370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Az újonnan megjelenő média-</a:t>
            </a:r>
            <a:br>
              <a:rPr lang="hu-HU"/>
            </a:br>
            <a:r>
              <a:rPr lang="hu-HU"/>
              <a:t>platformoknak sokszor már nincs is </a:t>
            </a:r>
            <a:br>
              <a:rPr lang="hu-HU"/>
            </a:br>
            <a:r>
              <a:rPr lang="hu-HU"/>
              <a:t>webes felhasználói felülete, csak </a:t>
            </a:r>
            <a:br>
              <a:rPr lang="hu-HU"/>
            </a:br>
            <a:r>
              <a:rPr lang="hu-HU"/>
              <a:t>applikációkon keresztül érhetők el.</a:t>
            </a:r>
          </a:p>
        </p:txBody>
      </p:sp>
      <p:pic>
        <p:nvPicPr>
          <p:cNvPr id="90120" name="Picture 8"/>
          <p:cNvPicPr>
            <a:picLocks noChangeAspect="1" noChangeArrowheads="1"/>
          </p:cNvPicPr>
          <p:nvPr/>
        </p:nvPicPr>
        <p:blipFill>
          <a:blip r:embed="rId4"/>
          <a:srcRect l="7129" t="1607" r="5820" b="1866"/>
          <a:stretch>
            <a:fillRect/>
          </a:stretch>
        </p:blipFill>
        <p:spPr bwMode="auto">
          <a:xfrm>
            <a:off x="2095500" y="804863"/>
            <a:ext cx="2849563" cy="59134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accent2">
                <a:alpha val="50000"/>
              </a:schemeClr>
            </a:outerShdw>
          </a:effectLst>
        </p:spPr>
      </p:pic>
      <p:sp>
        <p:nvSpPr>
          <p:cNvPr id="7" name="Rectangle 6"/>
          <p:cNvSpPr txBox="1">
            <a:spLocks noGrp="1" noChangeArrowheads="1"/>
          </p:cNvSpPr>
          <p:nvPr/>
        </p:nvSpPr>
        <p:spPr bwMode="auto">
          <a:xfrm>
            <a:off x="4595813" y="6419850"/>
            <a:ext cx="1108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fld id="{60A7F0D3-3AAA-4431-A266-38E4151184BA}" type="slidenum">
              <a:rPr lang="hu-HU" altLang="en-US" sz="1200">
                <a:latin typeface="Garamond" pitchFamily="18" charset="0"/>
              </a:rPr>
              <a:pPr algn="ctr"/>
              <a:t>6</a:t>
            </a:fld>
            <a:endParaRPr lang="hu-HU" altLang="en-US" sz="1200">
              <a:latin typeface="Garamond" pitchFamily="18" charset="0"/>
            </a:endParaRPr>
          </a:p>
        </p:txBody>
      </p:sp>
      <p:pic>
        <p:nvPicPr>
          <p:cNvPr id="19464" name="Picture 9" descr="http://mek.oszk.hu/html/kepek/oszk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09075" y="6197600"/>
            <a:ext cx="115252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1150" y="476250"/>
            <a:ext cx="3094038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338" y="333375"/>
            <a:ext cx="5087937" cy="5473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6070600" y="3357563"/>
            <a:ext cx="422751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300"/>
              <a:t>A kép forrása: Jason Costa: Google’s OpenSocial &amp; lessons learned. GGV Capital, Mar 7, 2017</a:t>
            </a:r>
            <a:br>
              <a:rPr lang="hu-HU" sz="1300"/>
            </a:br>
            <a:r>
              <a:rPr lang="hu-HU" sz="1300">
                <a:hlinkClick r:id="rId4"/>
              </a:rPr>
              <a:t>https://medium.com/ggv-capital/googles-opensocial-lessons-learned-6e46d2aa54e6</a:t>
            </a:r>
            <a:r>
              <a:rPr lang="hu-HU" sz="1300"/>
              <a:t> </a:t>
            </a:r>
          </a:p>
        </p:txBody>
      </p:sp>
      <p:sp>
        <p:nvSpPr>
          <p:cNvPr id="20485" name="Rectangle 7"/>
          <p:cNvSpPr>
            <a:spLocks noChangeArrowheads="1"/>
          </p:cNvSpPr>
          <p:nvPr/>
        </p:nvSpPr>
        <p:spPr bwMode="auto">
          <a:xfrm>
            <a:off x="1116013" y="5876925"/>
            <a:ext cx="4227512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300"/>
              <a:t>A kép forrása: </a:t>
            </a:r>
            <a:r>
              <a:rPr lang="hu-HU" sz="1300">
                <a:hlinkClick r:id="rId5"/>
              </a:rPr>
              <a:t>https://www.w3.org/wiki/Socialwg</a:t>
            </a:r>
            <a:r>
              <a:rPr lang="hu-HU" sz="1300"/>
              <a:t> </a:t>
            </a:r>
          </a:p>
        </p:txBody>
      </p:sp>
      <p:sp>
        <p:nvSpPr>
          <p:cNvPr id="91145" name="Text Box 9"/>
          <p:cNvSpPr txBox="1">
            <a:spLocks noChangeArrowheads="1"/>
          </p:cNvSpPr>
          <p:nvPr/>
        </p:nvSpPr>
        <p:spPr bwMode="auto">
          <a:xfrm>
            <a:off x="6084888" y="4797425"/>
            <a:ext cx="38893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/>
              <a:t>A W3C által is támogatott OpenSocial</a:t>
            </a: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</a:rPr>
              <a:t> projekt e</a:t>
            </a:r>
            <a:r>
              <a:rPr lang="hu-HU"/>
              <a:t>gy elvetélt projekt volt a közösségi média szabványosítására.</a:t>
            </a:r>
          </a:p>
        </p:txBody>
      </p:sp>
      <p:sp>
        <p:nvSpPr>
          <p:cNvPr id="7" name="Rectangle 6"/>
          <p:cNvSpPr txBox="1">
            <a:spLocks noGrp="1" noChangeArrowheads="1"/>
          </p:cNvSpPr>
          <p:nvPr/>
        </p:nvSpPr>
        <p:spPr bwMode="auto">
          <a:xfrm>
            <a:off x="4595813" y="6419850"/>
            <a:ext cx="1108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fld id="{B23B900C-5F55-44B8-80C7-3D3CE5DD3B58}" type="slidenum">
              <a:rPr lang="hu-HU" altLang="en-US" sz="1200">
                <a:latin typeface="Garamond" pitchFamily="18" charset="0"/>
              </a:rPr>
              <a:pPr algn="ctr"/>
              <a:t>7</a:t>
            </a:fld>
            <a:endParaRPr lang="hu-HU" altLang="en-US" sz="1200">
              <a:latin typeface="Garamond" pitchFamily="18" charset="0"/>
            </a:endParaRPr>
          </a:p>
        </p:txBody>
      </p:sp>
      <p:pic>
        <p:nvPicPr>
          <p:cNvPr id="20489" name="Picture 9" descr="http://mek.oszk.hu/html/kepek/oszk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09075" y="6197600"/>
            <a:ext cx="115252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7913" y="549275"/>
            <a:ext cx="3914775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6013450" y="4508500"/>
            <a:ext cx="4213225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A belga BeSocial projekt keretében</a:t>
            </a:r>
            <a:br>
              <a:rPr lang="hu-HU"/>
            </a:br>
            <a:r>
              <a:rPr lang="hu-HU"/>
              <a:t>végzett felmérés a web és a </a:t>
            </a:r>
            <a:br>
              <a:rPr lang="hu-HU"/>
            </a:br>
            <a:r>
              <a:rPr lang="hu-HU"/>
              <a:t>közösségi média archívumairól.</a:t>
            </a:r>
            <a:br>
              <a:rPr lang="hu-HU"/>
            </a:br>
            <a:r>
              <a:rPr lang="hu-HU" sz="1200">
                <a:hlinkClick r:id="rId3"/>
              </a:rPr>
              <a:t>www.kbr.be/en/projects/besocial</a:t>
            </a:r>
            <a:r>
              <a:rPr lang="hu-HU" sz="1200"/>
              <a:t/>
            </a:r>
            <a:br>
              <a:rPr lang="hu-HU" sz="1200"/>
            </a:br>
            <a:r>
              <a:rPr lang="hu-HU" sz="1200">
                <a:hlinkClick r:id="rId4"/>
              </a:rPr>
              <a:t>youtube.com/watch?v=bX7A5pDoMmQ</a:t>
            </a:r>
            <a:endParaRPr lang="hu-HU" sz="1200"/>
          </a:p>
        </p:txBody>
      </p:sp>
      <p:pic>
        <p:nvPicPr>
          <p:cNvPr id="86022" name="Picture 6"/>
          <p:cNvPicPr>
            <a:picLocks noChangeAspect="1" noChangeArrowheads="1"/>
          </p:cNvPicPr>
          <p:nvPr/>
        </p:nvPicPr>
        <p:blipFill>
          <a:blip r:embed="rId5"/>
          <a:srcRect l="1265" r="1799"/>
          <a:stretch>
            <a:fillRect/>
          </a:stretch>
        </p:blipFill>
        <p:spPr bwMode="auto">
          <a:xfrm>
            <a:off x="612775" y="765175"/>
            <a:ext cx="5473700" cy="48053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accent2">
                <a:alpha val="50000"/>
              </a:schemeClr>
            </a:outerShdw>
          </a:effectLst>
        </p:spPr>
      </p:pic>
      <p:sp>
        <p:nvSpPr>
          <p:cNvPr id="7" name="Rectangle 6"/>
          <p:cNvSpPr txBox="1">
            <a:spLocks noGrp="1" noChangeArrowheads="1"/>
          </p:cNvSpPr>
          <p:nvPr/>
        </p:nvSpPr>
        <p:spPr bwMode="auto">
          <a:xfrm>
            <a:off x="4595813" y="6419850"/>
            <a:ext cx="1108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fld id="{24EAE40A-8C8F-4A38-8FD9-513CDE861FA0}" type="slidenum">
              <a:rPr lang="hu-HU" altLang="en-US" sz="1200">
                <a:latin typeface="Garamond" pitchFamily="18" charset="0"/>
              </a:rPr>
              <a:pPr algn="ctr"/>
              <a:t>8</a:t>
            </a:fld>
            <a:endParaRPr lang="hu-HU" altLang="en-US" sz="1200">
              <a:latin typeface="Garamond" pitchFamily="18" charset="0"/>
            </a:endParaRPr>
          </a:p>
        </p:txBody>
      </p:sp>
      <p:pic>
        <p:nvPicPr>
          <p:cNvPr id="21511" name="Picture 9" descr="http://mek.oszk.hu/html/kepek/oszk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09075" y="6197600"/>
            <a:ext cx="115252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612775" y="5157788"/>
            <a:ext cx="89281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/>
              <a:t>A táblázat forrása: Vlassenroot, E., Chambers, S., Di Pretoro, E. et al. Web archives as a data resource for digital scholars. </a:t>
            </a:r>
            <a:br>
              <a:rPr lang="hu-HU" sz="1200"/>
            </a:br>
            <a:r>
              <a:rPr lang="hu-HU" sz="1200"/>
              <a:t>Int J Digit Humanities 1, 85–111 (2019). </a:t>
            </a:r>
            <a:br>
              <a:rPr lang="hu-HU" sz="1200"/>
            </a:br>
            <a:r>
              <a:rPr lang="hu-HU" sz="1200">
                <a:hlinkClick r:id="rId2"/>
              </a:rPr>
              <a:t>https://doi.org/10.1007/s42803-019-00007-7</a:t>
            </a:r>
            <a:r>
              <a:rPr lang="hu-HU" sz="1200"/>
              <a:t/>
            </a:r>
            <a:br>
              <a:rPr lang="hu-HU" sz="1200"/>
            </a:br>
            <a:r>
              <a:rPr lang="hu-HU" sz="1200">
                <a:hlinkClick r:id="rId3"/>
              </a:rPr>
              <a:t>https://link.springer.com/article/10.1007/s42803-019-00007-7</a:t>
            </a:r>
            <a:endParaRPr lang="hu-HU" sz="1200"/>
          </a:p>
        </p:txBody>
      </p:sp>
      <p:pic>
        <p:nvPicPr>
          <p:cNvPr id="2253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75" y="549275"/>
            <a:ext cx="9361488" cy="4443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6"/>
          <p:cNvSpPr txBox="1">
            <a:spLocks noGrp="1" noChangeArrowheads="1"/>
          </p:cNvSpPr>
          <p:nvPr/>
        </p:nvSpPr>
        <p:spPr bwMode="auto">
          <a:xfrm>
            <a:off x="4595813" y="6419850"/>
            <a:ext cx="1108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fld id="{EEB6E46E-315D-4A62-B911-E170CF837478}" type="slidenum">
              <a:rPr lang="hu-HU" altLang="en-US" sz="1200">
                <a:latin typeface="Garamond" pitchFamily="18" charset="0"/>
              </a:rPr>
              <a:pPr algn="ctr"/>
              <a:t>9</a:t>
            </a:fld>
            <a:endParaRPr lang="hu-HU" altLang="en-US" sz="1200">
              <a:latin typeface="Garamond" pitchFamily="18" charset="0"/>
            </a:endParaRPr>
          </a:p>
        </p:txBody>
      </p:sp>
      <p:pic>
        <p:nvPicPr>
          <p:cNvPr id="22534" name="Picture 9" descr="http://mek.oszk.hu/html/kepek/oszk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09075" y="6197600"/>
            <a:ext cx="115252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rkos">
  <a:themeElements>
    <a:clrScheme name="Sarkos 9">
      <a:dk1>
        <a:srgbClr val="000000"/>
      </a:dk1>
      <a:lt1>
        <a:srgbClr val="FFFFFF"/>
      </a:lt1>
      <a:dk2>
        <a:srgbClr val="003399"/>
      </a:dk2>
      <a:lt2>
        <a:srgbClr val="666699"/>
      </a:lt2>
      <a:accent1>
        <a:srgbClr val="009999"/>
      </a:accent1>
      <a:accent2>
        <a:srgbClr val="4C6D4E"/>
      </a:accent2>
      <a:accent3>
        <a:srgbClr val="FFFFFF"/>
      </a:accent3>
      <a:accent4>
        <a:srgbClr val="000000"/>
      </a:accent4>
      <a:accent5>
        <a:srgbClr val="AACACA"/>
      </a:accent5>
      <a:accent6>
        <a:srgbClr val="446246"/>
      </a:accent6>
      <a:hlink>
        <a:srgbClr val="4C6D80"/>
      </a:hlink>
      <a:folHlink>
        <a:srgbClr val="B2B2B2"/>
      </a:folHlink>
    </a:clrScheme>
    <a:fontScheme name="Sarkos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cs typeface="Arial" charset="0"/>
          </a:defRPr>
        </a:defPPr>
      </a:lstStyle>
    </a:lnDef>
  </a:objectDefaults>
  <a:extraClrSchemeLst>
    <a:extraClrScheme>
      <a:clrScheme name="Sarkos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rkos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rkos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arkos 7">
    <a:dk1>
      <a:srgbClr val="000000"/>
    </a:dk1>
    <a:lt1>
      <a:srgbClr val="FFFFFF"/>
    </a:lt1>
    <a:dk2>
      <a:srgbClr val="006633"/>
    </a:dk2>
    <a:lt2>
      <a:srgbClr val="5F5F5F"/>
    </a:lt2>
    <a:accent1>
      <a:srgbClr val="CC9900"/>
    </a:accent1>
    <a:accent2>
      <a:srgbClr val="3B812F"/>
    </a:accent2>
    <a:accent3>
      <a:srgbClr val="FFFFFF"/>
    </a:accent3>
    <a:accent4>
      <a:srgbClr val="000000"/>
    </a:accent4>
    <a:accent5>
      <a:srgbClr val="E2CAAA"/>
    </a:accent5>
    <a:accent6>
      <a:srgbClr val="35742A"/>
    </a:accent6>
    <a:hlink>
      <a:srgbClr val="996600"/>
    </a:hlink>
    <a:folHlink>
      <a:srgbClr val="AFBF3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2862</TotalTime>
  <Words>528</Words>
  <Application>Microsoft Office PowerPoint</Application>
  <PresentationFormat>Custom</PresentationFormat>
  <Paragraphs>73</Paragraphs>
  <Slides>20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Tervezősablon</vt:lpstr>
      </vt:variant>
      <vt:variant>
        <vt:i4>12</vt:i4>
      </vt:variant>
      <vt:variant>
        <vt:lpstr>Diacímek</vt:lpstr>
      </vt:variant>
      <vt:variant>
        <vt:i4>20</vt:i4>
      </vt:variant>
    </vt:vector>
  </HeadingPairs>
  <TitlesOfParts>
    <vt:vector size="36" baseType="lpstr">
      <vt:lpstr>Arial</vt:lpstr>
      <vt:lpstr>Garamond</vt:lpstr>
      <vt:lpstr>Wingdings</vt:lpstr>
      <vt:lpstr>Calibri</vt:lpstr>
      <vt:lpstr>Sarkos</vt:lpstr>
      <vt:lpstr>Sarkos</vt:lpstr>
      <vt:lpstr>Sarkos</vt:lpstr>
      <vt:lpstr>Sarkos</vt:lpstr>
      <vt:lpstr>Sarkos</vt:lpstr>
      <vt:lpstr>Sarkos</vt:lpstr>
      <vt:lpstr>Sarkos</vt:lpstr>
      <vt:lpstr>Sarkos</vt:lpstr>
      <vt:lpstr>Sarkos</vt:lpstr>
      <vt:lpstr>Sarkos</vt:lpstr>
      <vt:lpstr>Sarkos</vt:lpstr>
      <vt:lpstr>Sarkos</vt:lpstr>
      <vt:lpstr>Drótos László  (OSZK Webarchiválási Osztály)  A közösségi média  archiválásának nehézségei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Köszönöm a figyelmet!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közösségi média archiválásának nehézségei</dc:title>
  <dc:creator>Drótos László</dc:creator>
  <cp:lastModifiedBy>DL</cp:lastModifiedBy>
  <cp:revision>305</cp:revision>
  <dcterms:created xsi:type="dcterms:W3CDTF">2019-10-26T07:37:27Z</dcterms:created>
  <dcterms:modified xsi:type="dcterms:W3CDTF">2021-04-06T12:40:36Z</dcterms:modified>
</cp:coreProperties>
</file>