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60"/>
  </p:notesMasterIdLst>
  <p:sldIdLst>
    <p:sldId id="256" r:id="rId3"/>
    <p:sldId id="257" r:id="rId4"/>
    <p:sldId id="261" r:id="rId5"/>
    <p:sldId id="259" r:id="rId6"/>
    <p:sldId id="260" r:id="rId7"/>
    <p:sldId id="312" r:id="rId8"/>
    <p:sldId id="280" r:id="rId9"/>
    <p:sldId id="281" r:id="rId10"/>
    <p:sldId id="317" r:id="rId11"/>
    <p:sldId id="284" r:id="rId12"/>
    <p:sldId id="283" r:id="rId13"/>
    <p:sldId id="285" r:id="rId14"/>
    <p:sldId id="282" r:id="rId15"/>
    <p:sldId id="268" r:id="rId16"/>
    <p:sldId id="269" r:id="rId17"/>
    <p:sldId id="270" r:id="rId18"/>
    <p:sldId id="267" r:id="rId19"/>
    <p:sldId id="262" r:id="rId20"/>
    <p:sldId id="263" r:id="rId21"/>
    <p:sldId id="286" r:id="rId22"/>
    <p:sldId id="287" r:id="rId23"/>
    <p:sldId id="288" r:id="rId24"/>
    <p:sldId id="272" r:id="rId25"/>
    <p:sldId id="273" r:id="rId26"/>
    <p:sldId id="274" r:id="rId27"/>
    <p:sldId id="302" r:id="rId28"/>
    <p:sldId id="303" r:id="rId29"/>
    <p:sldId id="275" r:id="rId30"/>
    <p:sldId id="276" r:id="rId31"/>
    <p:sldId id="277" r:id="rId32"/>
    <p:sldId id="305" r:id="rId33"/>
    <p:sldId id="304" r:id="rId34"/>
    <p:sldId id="293" r:id="rId35"/>
    <p:sldId id="295" r:id="rId36"/>
    <p:sldId id="296" r:id="rId37"/>
    <p:sldId id="310" r:id="rId38"/>
    <p:sldId id="308" r:id="rId39"/>
    <p:sldId id="309" r:id="rId40"/>
    <p:sldId id="306" r:id="rId41"/>
    <p:sldId id="307" r:id="rId42"/>
    <p:sldId id="316" r:id="rId43"/>
    <p:sldId id="315" r:id="rId44"/>
    <p:sldId id="313" r:id="rId45"/>
    <p:sldId id="297" r:id="rId46"/>
    <p:sldId id="298" r:id="rId47"/>
    <p:sldId id="300" r:id="rId48"/>
    <p:sldId id="299" r:id="rId49"/>
    <p:sldId id="264" r:id="rId50"/>
    <p:sldId id="266" r:id="rId51"/>
    <p:sldId id="265" r:id="rId52"/>
    <p:sldId id="258" r:id="rId53"/>
    <p:sldId id="289" r:id="rId54"/>
    <p:sldId id="290" r:id="rId55"/>
    <p:sldId id="291" r:id="rId56"/>
    <p:sldId id="314" r:id="rId57"/>
    <p:sldId id="278" r:id="rId58"/>
    <p:sldId id="271" r:id="rId59"/>
  </p:sldIdLst>
  <p:sldSz cx="12192000" cy="6858000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-108" y="-8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F23D073-4D51-4CDB-8E98-CC5512912FC1}" type="datetimeFigureOut">
              <a:rPr lang="hu-HU"/>
              <a:pPr>
                <a:defRPr/>
              </a:pPr>
              <a:t>2021. 05. 04.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EB23436-632C-4CDA-A1F5-46DFDEE247E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hape 18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smtClean="0"/>
          </a:p>
        </p:txBody>
      </p:sp>
      <p:sp>
        <p:nvSpPr>
          <p:cNvPr id="34818" name="Shape 189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hape 254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smtClean="0"/>
          </a:p>
        </p:txBody>
      </p:sp>
      <p:sp>
        <p:nvSpPr>
          <p:cNvPr id="64514" name="Shape 255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hape 260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smtClean="0"/>
          </a:p>
        </p:txBody>
      </p:sp>
      <p:sp>
        <p:nvSpPr>
          <p:cNvPr id="66562" name="Shape 26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hape 266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smtClean="0"/>
          </a:p>
        </p:txBody>
      </p:sp>
      <p:sp>
        <p:nvSpPr>
          <p:cNvPr id="68610" name="Shape 26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hape 272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smtClean="0"/>
          </a:p>
        </p:txBody>
      </p:sp>
      <p:sp>
        <p:nvSpPr>
          <p:cNvPr id="72706" name="Shape 27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hape 320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smtClean="0"/>
          </a:p>
        </p:txBody>
      </p:sp>
      <p:sp>
        <p:nvSpPr>
          <p:cNvPr id="98306" name="Shape 32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hape 326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smtClean="0"/>
          </a:p>
        </p:txBody>
      </p:sp>
      <p:sp>
        <p:nvSpPr>
          <p:cNvPr id="100354" name="Shape 32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hape 332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smtClean="0"/>
          </a:p>
        </p:txBody>
      </p:sp>
      <p:sp>
        <p:nvSpPr>
          <p:cNvPr id="102402" name="Shape 33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hape 170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43010" name="Shape 171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hape 17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45058" name="Shape 17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hape 182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47106" name="Shape 183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hape 194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smtClean="0"/>
          </a:p>
        </p:txBody>
      </p:sp>
      <p:sp>
        <p:nvSpPr>
          <p:cNvPr id="54274" name="Shape 195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hape 200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smtClean="0"/>
          </a:p>
        </p:txBody>
      </p:sp>
      <p:sp>
        <p:nvSpPr>
          <p:cNvPr id="56322" name="Shape 20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hape 206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smtClean="0"/>
          </a:p>
        </p:txBody>
      </p:sp>
      <p:sp>
        <p:nvSpPr>
          <p:cNvPr id="58370" name="Shape 20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hape 212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smtClean="0"/>
          </a:p>
        </p:txBody>
      </p:sp>
      <p:sp>
        <p:nvSpPr>
          <p:cNvPr id="60418" name="Shape 21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hape 24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smtClean="0"/>
          </a:p>
        </p:txBody>
      </p:sp>
      <p:sp>
        <p:nvSpPr>
          <p:cNvPr id="62466" name="Shape 249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1206501"/>
            <a:ext cx="2743200" cy="4919663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1206501"/>
            <a:ext cx="8026400" cy="4919663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0 w 372"/>
              <a:gd name="T1" fmla="*/ 0 h 166"/>
              <a:gd name="T2" fmla="*/ 372 w 372"/>
              <a:gd name="T3" fmla="*/ 166 h 166"/>
            </a:gdLst>
            <a:ahLst/>
            <a:cxnLst>
              <a:cxn ang="0">
                <a:pos x="287" y="166"/>
              </a:cxn>
              <a:cxn ang="0">
                <a:pos x="293" y="164"/>
              </a:cxn>
              <a:cxn ang="0">
                <a:pos x="294" y="163"/>
              </a:cxn>
              <a:cxn ang="0">
                <a:pos x="370" y="87"/>
              </a:cxn>
              <a:cxn ang="0">
                <a:pos x="370" y="78"/>
              </a:cxn>
              <a:cxn ang="0">
                <a:pos x="294" y="3"/>
              </a:cxn>
              <a:cxn ang="0">
                <a:pos x="293" y="2"/>
              </a:cxn>
              <a:cxn ang="0">
                <a:pos x="287" y="0"/>
              </a:cxn>
              <a:cxn ang="0">
                <a:pos x="0" y="0"/>
              </a:cxn>
              <a:cxn ang="0">
                <a:pos x="0" y="166"/>
              </a:cxn>
              <a:cxn ang="0">
                <a:pos x="287" y="166"/>
              </a:cxn>
            </a:cxnLst>
            <a:rect l="T0" t="T1" r="T2" b="T3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07C1E-F75F-41AD-8A72-F4EC55B6897A}" type="datetimeFigureOut">
              <a:rPr lang="hu-HU"/>
              <a:pPr>
                <a:defRPr/>
              </a:pPr>
              <a:t>2021. 05. 04.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4529138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CEDD3-6007-4FDB-B003-0625C543546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7326F-5AFD-418A-BED1-7E41967394DD}" type="datetimeFigureOut">
              <a:rPr lang="hu-HU"/>
              <a:pPr>
                <a:defRPr/>
              </a:pPr>
              <a:t>2021. 05. 04.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985CB-8551-4B78-8B66-EAB36C579F9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E9D43-EDF6-4E11-888E-4785E95A5EB6}" type="datetimeFigureOut">
              <a:rPr lang="hu-HU"/>
              <a:pPr>
                <a:defRPr/>
              </a:pPr>
              <a:t>2021. 05. 04.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A901C-047E-48F3-89A8-EACA3F77F1F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00CD1-A20E-4625-B709-9475123FCE47}" type="datetimeFigureOut">
              <a:rPr lang="hu-HU"/>
              <a:pPr>
                <a:defRPr/>
              </a:pPr>
              <a:t>2021. 05. 04.</a:t>
            </a:fld>
            <a:endParaRPr lang="hu-H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C7714-5F85-4BD7-B1F7-EAD9DF90A70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E2CD7-810A-4A0D-90AB-7ACC521CBC39}" type="datetimeFigureOut">
              <a:rPr lang="hu-HU"/>
              <a:pPr>
                <a:defRPr/>
              </a:pPr>
              <a:t>2021. 05. 04.</a:t>
            </a:fld>
            <a:endParaRPr lang="hu-HU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F9D64-13DF-4C35-85AE-B9A5B691861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24D06-8232-4330-B3EE-42031953BAFF}" type="datetimeFigureOut">
              <a:rPr lang="hu-HU"/>
              <a:pPr>
                <a:defRPr/>
              </a:pPr>
              <a:t>2021. 05. 04.</a:t>
            </a:fld>
            <a:endParaRPr lang="hu-H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80114-6057-4C2E-9C48-50F911253CF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0A85C-B9EA-4FB2-92CD-0DEB8A57F957}" type="datetimeFigureOut">
              <a:rPr lang="hu-HU"/>
              <a:pPr>
                <a:defRPr/>
              </a:pPr>
              <a:t>2021. 05. 04.</a:t>
            </a:fld>
            <a:endParaRPr lang="hu-HU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484F0-63DC-429D-B4A7-AD79A4CE8E5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EEA27-2156-4387-B1CC-CBC6DFB4B405}" type="datetimeFigureOut">
              <a:rPr lang="hu-HU"/>
              <a:pPr>
                <a:defRPr/>
              </a:pPr>
              <a:t>2021. 05. 04.</a:t>
            </a:fld>
            <a:endParaRPr lang="hu-H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251AD-2F9E-4ED6-A889-61DC61171D0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noProof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259E0-0E9D-47A8-8659-77201BEB2976}" type="datetimeFigureOut">
              <a:rPr lang="hu-HU"/>
              <a:pPr>
                <a:defRPr/>
              </a:pPr>
              <a:t>2021. 05. 04.</a:t>
            </a:fld>
            <a:endParaRPr lang="hu-H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BD8E6-CDEF-4348-9998-CBE9145C760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72C9A-9598-4129-B145-CE25AE1BBAFD}" type="datetimeFigureOut">
              <a:rPr lang="hu-HU"/>
              <a:pPr>
                <a:defRPr/>
              </a:pPr>
              <a:t>2021. 05. 04.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1C5C5-5ED8-4A1D-8D63-0DEA2B59DBE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6" name="TextBox 13"/>
          <p:cNvSpPr txBox="1"/>
          <p:nvPr/>
        </p:nvSpPr>
        <p:spPr>
          <a:xfrm>
            <a:off x="2466975" y="647700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7" name="TextBox 14"/>
          <p:cNvSpPr txBox="1"/>
          <p:nvPr/>
        </p:nvSpPr>
        <p:spPr>
          <a:xfrm>
            <a:off x="11114088" y="290512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3B43E-3A7C-4BE8-AF02-B62F73B4A9A1}" type="datetimeFigureOut">
              <a:rPr lang="hu-HU"/>
              <a:pPr>
                <a:defRPr/>
              </a:pPr>
              <a:t>2021. 05. 04.</a:t>
            </a:fld>
            <a:endParaRPr lang="hu-H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45C14-8512-4183-91A5-7C7437891E5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5BA08-5390-4559-A526-95C44C84F731}" type="datetimeFigureOut">
              <a:rPr lang="hu-HU"/>
              <a:pPr>
                <a:defRPr/>
              </a:pPr>
              <a:t>2021. 05. 04.</a:t>
            </a:fld>
            <a:endParaRPr lang="hu-H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CE4A8-5E40-4001-AC5A-5FC895BA814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6" name="TextBox 16"/>
          <p:cNvSpPr txBox="1"/>
          <p:nvPr/>
        </p:nvSpPr>
        <p:spPr>
          <a:xfrm>
            <a:off x="2466975" y="647700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7" name="TextBox 17"/>
          <p:cNvSpPr txBox="1"/>
          <p:nvPr/>
        </p:nvSpPr>
        <p:spPr>
          <a:xfrm>
            <a:off x="11114088" y="290512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  <a:cs typeface="+mn-cs"/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D55AE-5671-4AC9-A2C6-3AE6225081EC}" type="datetimeFigureOut">
              <a:rPr lang="hu-HU"/>
              <a:pPr>
                <a:defRPr/>
              </a:pPr>
              <a:t>2021. 05. 04.</a:t>
            </a:fld>
            <a:endParaRPr lang="hu-HU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53B3A-6B3A-47F5-803E-5CB36586ECE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9686D-7919-4A0F-A492-7DC577003637}" type="datetimeFigureOut">
              <a:rPr lang="hu-HU"/>
              <a:pPr>
                <a:defRPr/>
              </a:pPr>
              <a:t>2021. 05. 04.</a:t>
            </a:fld>
            <a:endParaRPr lang="hu-H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CF69B-3E3E-44B5-8B7C-FE065D0D1E5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72500-6C0B-4893-B97B-75B553788D99}" type="datetimeFigureOut">
              <a:rPr lang="hu-HU"/>
              <a:pPr>
                <a:defRPr/>
              </a:pPr>
              <a:t>2021. 05. 04.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B7928-C798-43BE-A162-1BFC167E1A7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4AF24-76FC-4D8E-B3BF-576972D4AB8B}" type="datetimeFigureOut">
              <a:rPr lang="hu-HU"/>
              <a:pPr>
                <a:defRPr/>
              </a:pPr>
              <a:t>2021. 05. 04.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48F88-8B1B-4399-81DD-AD3A4CA63A9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3"/>
          <p:cNvGrpSpPr>
            <a:grpSpLocks/>
          </p:cNvGrpSpPr>
          <p:nvPr userDrawn="1"/>
        </p:nvGrpSpPr>
        <p:grpSpPr bwMode="auto">
          <a:xfrm>
            <a:off x="292100" y="50800"/>
            <a:ext cx="11568113" cy="1146175"/>
            <a:chOff x="138" y="180"/>
            <a:chExt cx="5465" cy="722"/>
          </a:xfrm>
        </p:grpSpPr>
        <p:sp>
          <p:nvSpPr>
            <p:cNvPr id="7" name="Téglalap 6"/>
            <p:cNvSpPr/>
            <p:nvPr/>
          </p:nvSpPr>
          <p:spPr>
            <a:xfrm>
              <a:off x="152" y="193"/>
              <a:ext cx="5442" cy="704"/>
            </a:xfrm>
            <a:prstGeom prst="rect">
              <a:avLst/>
            </a:prstGeom>
            <a:gradFill flip="none" rotWithShape="1">
              <a:gsLst>
                <a:gs pos="833">
                  <a:srgbClr val="00599D">
                    <a:alpha val="66000"/>
                  </a:srgbClr>
                </a:gs>
                <a:gs pos="33000">
                  <a:srgbClr val="2B93D1">
                    <a:alpha val="67000"/>
                  </a:srgbClr>
                </a:gs>
                <a:gs pos="90000">
                  <a:srgbClr val="2B93D1">
                    <a:lumMod val="64000"/>
                    <a:lumOff val="36000"/>
                  </a:srgbClr>
                </a:gs>
                <a:gs pos="52000">
                  <a:srgbClr val="00599D">
                    <a:alpha val="54000"/>
                  </a:srgbClr>
                </a:gs>
                <a:gs pos="100000">
                  <a:srgbClr val="00599D">
                    <a:alpha val="43000"/>
                  </a:srgbClr>
                </a:gs>
              </a:gsLst>
              <a:lin ang="10800000" scaled="1"/>
              <a:tileRect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148" y="300"/>
              <a:ext cx="5442" cy="291"/>
            </a:xfrm>
            <a:prstGeom prst="rect">
              <a:avLst/>
            </a:prstGeom>
            <a:noFill/>
            <a:effectLst>
              <a:innerShdw blurRad="63500" dist="50800" dir="2700000">
                <a:prstClr val="black">
                  <a:alpha val="50000"/>
                </a:prstClr>
              </a:innerShdw>
              <a:softEdge rad="12700"/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2400" spc="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pperplate Gothic Bold" pitchFamily="34" charset="0"/>
                  <a:cs typeface="Times New Roman" pitchFamily="18" charset="0"/>
                </a:rPr>
                <a:t>ORSZÁGOS SZÉCHÉNYI KÖNYVTÁR</a:t>
              </a:r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158" y="618"/>
              <a:ext cx="5432" cy="213"/>
            </a:xfrm>
            <a:prstGeom prst="rect">
              <a:avLst/>
            </a:prstGeom>
            <a:noFill/>
            <a:effectLst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600" b="1" spc="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E-SZOLGÁLTATÁSI IGAZGATÓSÁG</a:t>
              </a:r>
            </a:p>
          </p:txBody>
        </p:sp>
        <p:cxnSp>
          <p:nvCxnSpPr>
            <p:cNvPr id="10" name="Egyenes összekötő 9"/>
            <p:cNvCxnSpPr/>
            <p:nvPr/>
          </p:nvCxnSpPr>
          <p:spPr>
            <a:xfrm flipV="1">
              <a:off x="295" y="572"/>
              <a:ext cx="5125" cy="1"/>
            </a:xfrm>
            <a:prstGeom prst="line">
              <a:avLst/>
            </a:prstGeom>
            <a:ln w="952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églalap 10"/>
          <p:cNvSpPr/>
          <p:nvPr/>
        </p:nvSpPr>
        <p:spPr>
          <a:xfrm>
            <a:off x="312714" y="6324450"/>
            <a:ext cx="9047649" cy="162228"/>
          </a:xfrm>
          <a:prstGeom prst="rect">
            <a:avLst/>
          </a:prstGeom>
          <a:gradFill flip="none" rotWithShape="1">
            <a:gsLst>
              <a:gs pos="0">
                <a:srgbClr val="00599D">
                  <a:alpha val="56000"/>
                </a:srgbClr>
              </a:gs>
              <a:gs pos="50000">
                <a:srgbClr val="2B93D1">
                  <a:alpha val="47000"/>
                </a:srgbClr>
              </a:gs>
              <a:gs pos="100000">
                <a:schemeClr val="accent1">
                  <a:lumMod val="75000"/>
                  <a:alpha val="37000"/>
                </a:schemeClr>
              </a:gs>
            </a:gsLst>
            <a:lin ang="108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44450" h="508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grpSp>
        <p:nvGrpSpPr>
          <p:cNvPr id="1030" name="Téglalap 11"/>
          <p:cNvGrpSpPr>
            <a:grpSpLocks/>
          </p:cNvGrpSpPr>
          <p:nvPr/>
        </p:nvGrpSpPr>
        <p:grpSpPr bwMode="auto">
          <a:xfrm>
            <a:off x="242888" y="1341438"/>
            <a:ext cx="463550" cy="4792662"/>
            <a:chOff x="115" y="975"/>
            <a:chExt cx="219" cy="3019"/>
          </a:xfrm>
        </p:grpSpPr>
        <p:pic>
          <p:nvPicPr>
            <p:cNvPr id="1038" name="Téglalap 11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15" y="975"/>
              <a:ext cx="219" cy="30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67" name="Text Box 15"/>
            <p:cNvSpPr txBox="1">
              <a:spLocks noChangeArrowheads="1"/>
            </p:cNvSpPr>
            <p:nvPr/>
          </p:nvSpPr>
          <p:spPr bwMode="auto">
            <a:xfrm rot="5400000">
              <a:off x="-1241" y="2420"/>
              <a:ext cx="293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>
                <a:solidFill>
                  <a:srgbClr val="FFFFFF"/>
                </a:solidFill>
                <a:latin typeface="Calibri" pitchFamily="34" charset="0"/>
                <a:cs typeface="+mn-cs"/>
              </a:endParaRPr>
            </a:p>
          </p:txBody>
        </p:sp>
      </p:grpSp>
      <p:sp>
        <p:nvSpPr>
          <p:cNvPr id="13" name="Szövegdoboz 27"/>
          <p:cNvSpPr txBox="1">
            <a:spLocks noChangeArrowheads="1"/>
          </p:cNvSpPr>
          <p:nvPr/>
        </p:nvSpPr>
        <p:spPr bwMode="auto">
          <a:xfrm>
            <a:off x="9442450" y="6324600"/>
            <a:ext cx="2881313" cy="200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700" dirty="0">
                <a:solidFill>
                  <a:srgbClr val="00599D"/>
                </a:solidFill>
                <a:latin typeface="Times New Roman" pitchFamily="18" charset="0"/>
                <a:cs typeface="Times New Roman" pitchFamily="18" charset="0"/>
              </a:rPr>
              <a:t>BIBLIOTHECA NATIONALIS HUNGARIAE</a:t>
            </a:r>
          </a:p>
        </p:txBody>
      </p:sp>
      <p:pic>
        <p:nvPicPr>
          <p:cNvPr id="1032" name="Kép 2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306050" y="5768975"/>
            <a:ext cx="922338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Cím helye 1"/>
          <p:cNvSpPr>
            <a:spLocks noGrp="1"/>
          </p:cNvSpPr>
          <p:nvPr>
            <p:ph type="title"/>
          </p:nvPr>
        </p:nvSpPr>
        <p:spPr bwMode="auto">
          <a:xfrm>
            <a:off x="609600" y="120650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34" name="Szöveg helye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49172" name="Dátum helye 3"/>
          <p:cNvSpPr txBox="1">
            <a:spLocks/>
          </p:cNvSpPr>
          <p:nvPr userDrawn="1"/>
        </p:nvSpPr>
        <p:spPr bwMode="auto">
          <a:xfrm>
            <a:off x="325438" y="6454775"/>
            <a:ext cx="145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80A7BDC-512A-4DB8-8829-BAE55D2FE05C}" type="datetime1">
              <a:rPr lang="hu-HU" sz="1200">
                <a:solidFill>
                  <a:srgbClr val="17375E"/>
                </a:solidFill>
                <a:latin typeface="Calibri" pitchFamily="34" charset="0"/>
                <a:cs typeface="Tunga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2021. 05. 04.</a:t>
            </a:fld>
            <a:endParaRPr lang="hu-HU" sz="1200">
              <a:solidFill>
                <a:srgbClr val="17375E"/>
              </a:solidFill>
              <a:latin typeface="Calibri" pitchFamily="34" charset="0"/>
              <a:cs typeface="Tunga" pitchFamily="34" charset="0"/>
            </a:endParaRPr>
          </a:p>
        </p:txBody>
      </p:sp>
      <p:sp>
        <p:nvSpPr>
          <p:cNvPr id="49173" name="Élőláb helye 4"/>
          <p:cNvSpPr txBox="1">
            <a:spLocks/>
          </p:cNvSpPr>
          <p:nvPr userDrawn="1"/>
        </p:nvSpPr>
        <p:spPr bwMode="auto">
          <a:xfrm>
            <a:off x="2063750" y="6484938"/>
            <a:ext cx="90249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200">
                <a:solidFill>
                  <a:srgbClr val="17375E"/>
                </a:solidFill>
                <a:latin typeface="Copperplate Gothic Bold"/>
                <a:cs typeface="Tunga" pitchFamily="34" charset="0"/>
              </a:rPr>
              <a:t>Országos Széchényi Könyvtár – E-szolgáltatási Igazgatóság</a:t>
            </a:r>
          </a:p>
        </p:txBody>
      </p:sp>
      <p:sp>
        <p:nvSpPr>
          <p:cNvPr id="49174" name="Dia számának helye 5"/>
          <p:cNvSpPr txBox="1">
            <a:spLocks/>
          </p:cNvSpPr>
          <p:nvPr userDrawn="1"/>
        </p:nvSpPr>
        <p:spPr bwMode="auto">
          <a:xfrm>
            <a:off x="11377613" y="6453188"/>
            <a:ext cx="503237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2B11411-6AC6-4311-BA7A-7F52ED755C41}" type="slidenum">
              <a:rPr lang="hu-HU" sz="1200">
                <a:solidFill>
                  <a:srgbClr val="17375E"/>
                </a:solidFill>
                <a:latin typeface="Calibri" pitchFamily="34" charset="0"/>
                <a:cs typeface="Tunga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hu-HU" sz="1200">
              <a:solidFill>
                <a:srgbClr val="17375E"/>
              </a:solidFill>
              <a:latin typeface="Calibri" pitchFamily="34" charset="0"/>
              <a:cs typeface="Tung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2"/>
          <p:cNvGrpSpPr>
            <a:grpSpLocks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13334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0 w 22"/>
                <a:gd name="T1" fmla="*/ 0 h 136"/>
                <a:gd name="T2" fmla="*/ 22 w 22"/>
                <a:gd name="T3" fmla="*/ 136 h 136"/>
              </a:gdLst>
              <a:ahLst/>
              <a:cxnLst>
                <a:cxn ang="0">
                  <a:pos x="22" y="136"/>
                </a:cxn>
                <a:cxn ang="0">
                  <a:pos x="17" y="80"/>
                </a:cxn>
                <a:cxn ang="0">
                  <a:pos x="0" y="0"/>
                </a:cxn>
                <a:cxn ang="0">
                  <a:pos x="0" y="35"/>
                </a:cxn>
                <a:cxn ang="0">
                  <a:pos x="20" y="124"/>
                </a:cxn>
                <a:cxn ang="0">
                  <a:pos x="22" y="136"/>
                </a:cxn>
              </a:cxnLst>
              <a:rect l="T0" t="T1" r="T2" b="T3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335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0 w 140"/>
                <a:gd name="T1" fmla="*/ 0 h 504"/>
                <a:gd name="T2" fmla="*/ 140 w 140"/>
                <a:gd name="T3" fmla="*/ 504 h 504"/>
              </a:gdLst>
              <a:ahLst/>
              <a:cxnLst>
                <a:cxn ang="0">
                  <a:pos x="86" y="350"/>
                </a:cxn>
                <a:cxn ang="0">
                  <a:pos x="139" y="504"/>
                </a:cxn>
                <a:cxn ang="0">
                  <a:pos x="140" y="478"/>
                </a:cxn>
                <a:cxn ang="0">
                  <a:pos x="95" y="347"/>
                </a:cxn>
                <a:cxn ang="0">
                  <a:pos x="0" y="0"/>
                </a:cxn>
                <a:cxn ang="0">
                  <a:pos x="6" y="61"/>
                </a:cxn>
                <a:cxn ang="0">
                  <a:pos x="86" y="350"/>
                </a:cxn>
              </a:cxnLst>
              <a:rect l="T0" t="T1" r="T2" b="T3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336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0 w 132"/>
                <a:gd name="T1" fmla="*/ 0 h 308"/>
                <a:gd name="T2" fmla="*/ 132 w 132"/>
                <a:gd name="T3" fmla="*/ 308 h 308"/>
              </a:gdLst>
              <a:ahLst/>
              <a:cxnLst>
                <a:cxn ang="0">
                  <a:pos x="8" y="22"/>
                </a:cxn>
                <a:cxn ang="0">
                  <a:pos x="0" y="0"/>
                </a:cxn>
                <a:cxn ang="0">
                  <a:pos x="0" y="29"/>
                </a:cxn>
                <a:cxn ang="0">
                  <a:pos x="68" y="194"/>
                </a:cxn>
                <a:cxn ang="0">
                  <a:pos x="123" y="308"/>
                </a:cxn>
                <a:cxn ang="0">
                  <a:pos x="132" y="308"/>
                </a:cxn>
                <a:cxn ang="0">
                  <a:pos x="77" y="190"/>
                </a:cxn>
                <a:cxn ang="0">
                  <a:pos x="8" y="22"/>
                </a:cxn>
              </a:cxnLst>
              <a:rect l="T0" t="T1" r="T2" b="T3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337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0 w 37"/>
                <a:gd name="T1" fmla="*/ 0 h 79"/>
                <a:gd name="T2" fmla="*/ 37 w 37"/>
                <a:gd name="T3" fmla="*/ 79 h 79"/>
              </a:gdLst>
              <a:ahLst/>
              <a:cxnLst>
                <a:cxn ang="0">
                  <a:pos x="28" y="79"/>
                </a:cxn>
                <a:cxn ang="0">
                  <a:pos x="37" y="79"/>
                </a:cxn>
                <a:cxn ang="0">
                  <a:pos x="0" y="0"/>
                </a:cxn>
                <a:cxn ang="0">
                  <a:pos x="28" y="79"/>
                </a:cxn>
              </a:cxnLst>
              <a:rect l="T0" t="T1" r="T2" b="T3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338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0 w 178"/>
                <a:gd name="T1" fmla="*/ 0 h 722"/>
                <a:gd name="T2" fmla="*/ 178 w 178"/>
                <a:gd name="T3" fmla="*/ 722 h 722"/>
              </a:gdLst>
              <a:ahLst/>
              <a:cxnLst>
                <a:cxn ang="0">
                  <a:pos x="162" y="660"/>
                </a:cxn>
                <a:cxn ang="0">
                  <a:pos x="116" y="534"/>
                </a:cxn>
                <a:cxn ang="0">
                  <a:pos x="40" y="236"/>
                </a:cxn>
                <a:cxn ang="0">
                  <a:pos x="12" y="51"/>
                </a:cxn>
                <a:cxn ang="0">
                  <a:pos x="0" y="0"/>
                </a:cxn>
                <a:cxn ang="0">
                  <a:pos x="33" y="237"/>
                </a:cxn>
                <a:cxn ang="0">
                  <a:pos x="107" y="537"/>
                </a:cxn>
                <a:cxn ang="0">
                  <a:pos x="160" y="681"/>
                </a:cxn>
                <a:cxn ang="0">
                  <a:pos x="178" y="722"/>
                </a:cxn>
                <a:cxn ang="0">
                  <a:pos x="174" y="708"/>
                </a:cxn>
                <a:cxn ang="0">
                  <a:pos x="162" y="660"/>
                </a:cxn>
              </a:cxnLst>
              <a:rect l="T0" t="T1" r="T2" b="T3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339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0 w 23"/>
                <a:gd name="T1" fmla="*/ 0 h 635"/>
                <a:gd name="T2" fmla="*/ 23 w 23"/>
                <a:gd name="T3" fmla="*/ 635 h 635"/>
              </a:gdLst>
              <a:ahLst/>
              <a:cxnLst>
                <a:cxn ang="0">
                  <a:pos x="11" y="577"/>
                </a:cxn>
                <a:cxn ang="0">
                  <a:pos x="12" y="589"/>
                </a:cxn>
                <a:cxn ang="0">
                  <a:pos x="22" y="632"/>
                </a:cxn>
                <a:cxn ang="0">
                  <a:pos x="23" y="635"/>
                </a:cxn>
                <a:cxn ang="0">
                  <a:pos x="17" y="576"/>
                </a:cxn>
                <a:cxn ang="0">
                  <a:pos x="5" y="269"/>
                </a:cxn>
                <a:cxn ang="0">
                  <a:pos x="15" y="0"/>
                </a:cxn>
                <a:cxn ang="0">
                  <a:pos x="12" y="0"/>
                </a:cxn>
                <a:cxn ang="0">
                  <a:pos x="1" y="269"/>
                </a:cxn>
                <a:cxn ang="0">
                  <a:pos x="11" y="577"/>
                </a:cxn>
              </a:cxnLst>
              <a:rect l="T0" t="T1" r="T2" b="T3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340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17 w 17"/>
                <a:gd name="T3" fmla="*/ 107 h 107"/>
              </a:gdLst>
              <a:ahLst/>
              <a:cxnLst>
                <a:cxn ang="0">
                  <a:pos x="0" y="0"/>
                </a:cxn>
                <a:cxn ang="0">
                  <a:pos x="5" y="56"/>
                </a:cxn>
                <a:cxn ang="0">
                  <a:pos x="17" y="107"/>
                </a:cxn>
                <a:cxn ang="0">
                  <a:pos x="11" y="46"/>
                </a:cxn>
                <a:cxn ang="0">
                  <a:pos x="10" y="43"/>
                </a:cxn>
                <a:cxn ang="0">
                  <a:pos x="0" y="0"/>
                </a:cxn>
              </a:cxnLst>
              <a:rect l="T0" t="T1" r="T2" b="T3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341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41 w 41"/>
                <a:gd name="T3" fmla="*/ 222 h 222"/>
              </a:gdLst>
              <a:ahLst/>
              <a:cxnLst>
                <a:cxn ang="0">
                  <a:pos x="0" y="0"/>
                </a:cxn>
                <a:cxn ang="0">
                  <a:pos x="5" y="93"/>
                </a:cxn>
                <a:cxn ang="0">
                  <a:pos x="17" y="166"/>
                </a:cxn>
                <a:cxn ang="0">
                  <a:pos x="24" y="184"/>
                </a:cxn>
                <a:cxn ang="0">
                  <a:pos x="41" y="222"/>
                </a:cxn>
                <a:cxn ang="0">
                  <a:pos x="38" y="212"/>
                </a:cxn>
                <a:cxn ang="0">
                  <a:pos x="13" y="92"/>
                </a:cxn>
                <a:cxn ang="0">
                  <a:pos x="8" y="22"/>
                </a:cxn>
                <a:cxn ang="0">
                  <a:pos x="7" y="18"/>
                </a:cxn>
                <a:cxn ang="0">
                  <a:pos x="0" y="0"/>
                </a:cxn>
              </a:cxnLst>
              <a:rect l="T0" t="T1" r="T2" b="T3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342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0 w 450"/>
                <a:gd name="T1" fmla="*/ 0 h 878"/>
                <a:gd name="T2" fmla="*/ 450 w 450"/>
                <a:gd name="T3" fmla="*/ 878 h 878"/>
              </a:gdLst>
              <a:ahLst/>
              <a:cxnLst>
                <a:cxn ang="0">
                  <a:pos x="7" y="854"/>
                </a:cxn>
                <a:cxn ang="0">
                  <a:pos x="50" y="613"/>
                </a:cxn>
                <a:cxn ang="0">
                  <a:pos x="149" y="388"/>
                </a:cxn>
                <a:cxn ang="0">
                  <a:pos x="285" y="183"/>
                </a:cxn>
                <a:cxn ang="0">
                  <a:pos x="364" y="89"/>
                </a:cxn>
                <a:cxn ang="0">
                  <a:pos x="406" y="44"/>
                </a:cxn>
                <a:cxn ang="0">
                  <a:pos x="450" y="1"/>
                </a:cxn>
                <a:cxn ang="0">
                  <a:pos x="450" y="0"/>
                </a:cxn>
                <a:cxn ang="0">
                  <a:pos x="405" y="43"/>
                </a:cxn>
                <a:cxn ang="0">
                  <a:pos x="363" y="88"/>
                </a:cxn>
                <a:cxn ang="0">
                  <a:pos x="283" y="181"/>
                </a:cxn>
                <a:cxn ang="0">
                  <a:pos x="145" y="386"/>
                </a:cxn>
                <a:cxn ang="0">
                  <a:pos x="45" y="611"/>
                </a:cxn>
                <a:cxn ang="0">
                  <a:pos x="0" y="854"/>
                </a:cxn>
                <a:cxn ang="0">
                  <a:pos x="0" y="859"/>
                </a:cxn>
                <a:cxn ang="0">
                  <a:pos x="7" y="878"/>
                </a:cxn>
                <a:cxn ang="0">
                  <a:pos x="7" y="854"/>
                </a:cxn>
              </a:cxnLst>
              <a:rect l="T0" t="T1" r="T2" b="T3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343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35 w 35"/>
                <a:gd name="T3" fmla="*/ 73 h 73"/>
              </a:gdLst>
              <a:ahLst/>
              <a:cxnLst>
                <a:cxn ang="0">
                  <a:pos x="0" y="0"/>
                </a:cxn>
                <a:cxn ang="0">
                  <a:pos x="26" y="73"/>
                </a:cxn>
                <a:cxn ang="0">
                  <a:pos x="35" y="73"/>
                </a:cxn>
                <a:cxn ang="0">
                  <a:pos x="0" y="0"/>
                </a:cxn>
              </a:cxnLst>
              <a:rect l="T0" t="T1" r="T2" b="T3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344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0 w 8"/>
                <a:gd name="T1" fmla="*/ 0 h 48"/>
                <a:gd name="T2" fmla="*/ 8 w 8"/>
                <a:gd name="T3" fmla="*/ 48 h 48"/>
              </a:gdLst>
              <a:ahLst/>
              <a:cxnLst>
                <a:cxn ang="0">
                  <a:pos x="7" y="44"/>
                </a:cxn>
                <a:cxn ang="0">
                  <a:pos x="8" y="48"/>
                </a:cxn>
                <a:cxn ang="0">
                  <a:pos x="8" y="19"/>
                </a:cxn>
                <a:cxn ang="0">
                  <a:pos x="1" y="0"/>
                </a:cxn>
                <a:cxn ang="0">
                  <a:pos x="0" y="26"/>
                </a:cxn>
                <a:cxn ang="0">
                  <a:pos x="7" y="44"/>
                </a:cxn>
              </a:cxnLst>
              <a:rect l="T0" t="T1" r="T2" b="T3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345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0 w 52"/>
                <a:gd name="T1" fmla="*/ 0 h 135"/>
                <a:gd name="T2" fmla="*/ 52 w 52"/>
                <a:gd name="T3" fmla="*/ 135 h 135"/>
              </a:gdLst>
              <a:ahLst/>
              <a:cxnLst>
                <a:cxn ang="0">
                  <a:pos x="7" y="18"/>
                </a:cxn>
                <a:cxn ang="0">
                  <a:pos x="0" y="0"/>
                </a:cxn>
                <a:cxn ang="0">
                  <a:pos x="12" y="48"/>
                </a:cxn>
                <a:cxn ang="0">
                  <a:pos x="16" y="62"/>
                </a:cxn>
                <a:cxn ang="0">
                  <a:pos x="51" y="135"/>
                </a:cxn>
                <a:cxn ang="0">
                  <a:pos x="52" y="135"/>
                </a:cxn>
                <a:cxn ang="0">
                  <a:pos x="24" y="56"/>
                </a:cxn>
                <a:cxn ang="0">
                  <a:pos x="7" y="18"/>
                </a:cxn>
              </a:cxnLst>
              <a:rect l="T0" t="T1" r="T2" b="T3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3315" name="Group 9"/>
          <p:cNvGrpSpPr>
            <a:grpSpLocks/>
          </p:cNvGrpSpPr>
          <p:nvPr/>
        </p:nvGrpSpPr>
        <p:grpSpPr bwMode="auto">
          <a:xfrm>
            <a:off x="26988" y="0"/>
            <a:ext cx="2357437" cy="6853238"/>
            <a:chOff x="6627813" y="194833"/>
            <a:chExt cx="1952625" cy="5678918"/>
          </a:xfrm>
        </p:grpSpPr>
        <p:sp>
          <p:nvSpPr>
            <p:cNvPr id="13322" name="Freeform 27"/>
            <p:cNvSpPr>
              <a:spLocks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T0" fmla="*/ 0 w 103"/>
                <a:gd name="T1" fmla="*/ 0 h 920"/>
                <a:gd name="T2" fmla="*/ 103 w 103"/>
                <a:gd name="T3" fmla="*/ 920 h 920"/>
              </a:gdLst>
              <a:ahLst/>
              <a:cxnLst>
                <a:cxn ang="0">
                  <a:pos x="7" y="210"/>
                </a:cxn>
                <a:cxn ang="0">
                  <a:pos x="26" y="445"/>
                </a:cxn>
                <a:cxn ang="0">
                  <a:pos x="57" y="679"/>
                </a:cxn>
                <a:cxn ang="0">
                  <a:pos x="101" y="911"/>
                </a:cxn>
                <a:cxn ang="0">
                  <a:pos x="103" y="920"/>
                </a:cxn>
                <a:cxn ang="0">
                  <a:pos x="99" y="874"/>
                </a:cxn>
                <a:cxn ang="0">
                  <a:pos x="99" y="866"/>
                </a:cxn>
                <a:cxn ang="0">
                  <a:pos x="63" y="678"/>
                </a:cxn>
                <a:cxn ang="0">
                  <a:pos x="30" y="444"/>
                </a:cxn>
                <a:cxn ang="0">
                  <a:pos x="9" y="209"/>
                </a:cxn>
                <a:cxn ang="0">
                  <a:pos x="3" y="92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92"/>
                </a:cxn>
                <a:cxn ang="0">
                  <a:pos x="7" y="210"/>
                </a:cxn>
              </a:cxnLst>
              <a:rect l="T0" t="T1" r="T2" b="T3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323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0 w 88"/>
                <a:gd name="T1" fmla="*/ 0 h 330"/>
                <a:gd name="T2" fmla="*/ 88 w 88"/>
                <a:gd name="T3" fmla="*/ 330 h 330"/>
              </a:gdLst>
              <a:ahLst/>
              <a:cxnLst>
                <a:cxn ang="0">
                  <a:pos x="53" y="229"/>
                </a:cxn>
                <a:cxn ang="0">
                  <a:pos x="88" y="330"/>
                </a:cxn>
                <a:cxn ang="0">
                  <a:pos x="88" y="308"/>
                </a:cxn>
                <a:cxn ang="0">
                  <a:pos x="88" y="304"/>
                </a:cxn>
                <a:cxn ang="0">
                  <a:pos x="62" y="226"/>
                </a:cxn>
                <a:cxn ang="0">
                  <a:pos x="0" y="0"/>
                </a:cxn>
                <a:cxn ang="0">
                  <a:pos x="7" y="63"/>
                </a:cxn>
                <a:cxn ang="0">
                  <a:pos x="53" y="229"/>
                </a:cxn>
              </a:cxnLst>
              <a:rect l="T0" t="T1" r="T2" b="T3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324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0 w 90"/>
                <a:gd name="T1" fmla="*/ 0 h 207"/>
                <a:gd name="T2" fmla="*/ 90 w 90"/>
                <a:gd name="T3" fmla="*/ 207 h 207"/>
              </a:gdLst>
              <a:ahLst/>
              <a:cxnLst>
                <a:cxn ang="0">
                  <a:pos x="6" y="15"/>
                </a:cxn>
                <a:cxn ang="0">
                  <a:pos x="0" y="0"/>
                </a:cxn>
                <a:cxn ang="0">
                  <a:pos x="1" y="29"/>
                </a:cxn>
                <a:cxn ang="0">
                  <a:pos x="42" y="127"/>
                </a:cxn>
                <a:cxn ang="0">
                  <a:pos x="80" y="207"/>
                </a:cxn>
                <a:cxn ang="0">
                  <a:pos x="90" y="207"/>
                </a:cxn>
                <a:cxn ang="0">
                  <a:pos x="50" y="123"/>
                </a:cxn>
                <a:cxn ang="0">
                  <a:pos x="6" y="15"/>
                </a:cxn>
              </a:cxnLst>
              <a:rect l="T0" t="T1" r="T2" b="T3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325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0 w 115"/>
                <a:gd name="T1" fmla="*/ 0 h 467"/>
                <a:gd name="T2" fmla="*/ 115 w 115"/>
                <a:gd name="T3" fmla="*/ 467 h 467"/>
              </a:gdLst>
              <a:ahLst/>
              <a:cxnLst>
                <a:cxn ang="0">
                  <a:pos x="101" y="409"/>
                </a:cxn>
                <a:cxn ang="0">
                  <a:pos x="78" y="344"/>
                </a:cxn>
                <a:cxn ang="0">
                  <a:pos x="29" y="151"/>
                </a:cxn>
                <a:cxn ang="0">
                  <a:pos x="13" y="53"/>
                </a:cxn>
                <a:cxn ang="0">
                  <a:pos x="0" y="0"/>
                </a:cxn>
                <a:cxn ang="0">
                  <a:pos x="21" y="152"/>
                </a:cxn>
                <a:cxn ang="0">
                  <a:pos x="69" y="347"/>
                </a:cxn>
                <a:cxn ang="0">
                  <a:pos x="103" y="441"/>
                </a:cxn>
                <a:cxn ang="0">
                  <a:pos x="115" y="467"/>
                </a:cxn>
                <a:cxn ang="0">
                  <a:pos x="112" y="458"/>
                </a:cxn>
                <a:cxn ang="0">
                  <a:pos x="101" y="409"/>
                </a:cxn>
              </a:cxnLst>
              <a:rect l="T0" t="T1" r="T2" b="T3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326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0 w 36"/>
                <a:gd name="T1" fmla="*/ 0 h 633"/>
                <a:gd name="T2" fmla="*/ 36 w 36"/>
                <a:gd name="T3" fmla="*/ 633 h 633"/>
              </a:gdLst>
              <a:ahLst/>
              <a:cxnLst>
                <a:cxn ang="0">
                  <a:pos x="17" y="633"/>
                </a:cxn>
                <a:cxn ang="0">
                  <a:pos x="13" y="597"/>
                </a:cxn>
                <a:cxn ang="0">
                  <a:pos x="5" y="398"/>
                </a:cxn>
                <a:cxn ang="0">
                  <a:pos x="13" y="198"/>
                </a:cxn>
                <a:cxn ang="0">
                  <a:pos x="22" y="99"/>
                </a:cxn>
                <a:cxn ang="0">
                  <a:pos x="36" y="0"/>
                </a:cxn>
                <a:cxn ang="0">
                  <a:pos x="35" y="0"/>
                </a:cxn>
                <a:cxn ang="0">
                  <a:pos x="20" y="99"/>
                </a:cxn>
                <a:cxn ang="0">
                  <a:pos x="10" y="198"/>
                </a:cxn>
                <a:cxn ang="0">
                  <a:pos x="1" y="398"/>
                </a:cxn>
                <a:cxn ang="0">
                  <a:pos x="7" y="589"/>
                </a:cxn>
                <a:cxn ang="0">
                  <a:pos x="16" y="632"/>
                </a:cxn>
                <a:cxn ang="0">
                  <a:pos x="17" y="633"/>
                </a:cxn>
              </a:cxnLst>
              <a:rect l="T0" t="T1" r="T2" b="T3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327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0 w 28"/>
                <a:gd name="T1" fmla="*/ 0 h 59"/>
                <a:gd name="T2" fmla="*/ 28 w 28"/>
                <a:gd name="T3" fmla="*/ 59 h 59"/>
              </a:gdLst>
              <a:ahLst/>
              <a:cxnLst>
                <a:cxn ang="0">
                  <a:pos x="22" y="59"/>
                </a:cxn>
                <a:cxn ang="0">
                  <a:pos x="28" y="59"/>
                </a:cxn>
                <a:cxn ang="0">
                  <a:pos x="0" y="0"/>
                </a:cxn>
                <a:cxn ang="0">
                  <a:pos x="22" y="59"/>
                </a:cxn>
              </a:cxnLst>
              <a:rect l="T0" t="T1" r="T2" b="T3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328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0 w 17"/>
                <a:gd name="T1" fmla="*/ 0 h 107"/>
                <a:gd name="T2" fmla="*/ 17 w 17"/>
                <a:gd name="T3" fmla="*/ 107 h 107"/>
              </a:gdLst>
              <a:ahLst/>
              <a:cxnLst>
                <a:cxn ang="0">
                  <a:pos x="4" y="54"/>
                </a:cxn>
                <a:cxn ang="0">
                  <a:pos x="17" y="107"/>
                </a:cxn>
                <a:cxn ang="0">
                  <a:pos x="10" y="44"/>
                </a:cxn>
                <a:cxn ang="0">
                  <a:pos x="9" y="43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" y="54"/>
                </a:cxn>
              </a:cxnLst>
              <a:rect l="T0" t="T1" r="T2" b="T3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329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0 w 294"/>
                <a:gd name="T1" fmla="*/ 0 h 568"/>
                <a:gd name="T2" fmla="*/ 294 w 294"/>
                <a:gd name="T3" fmla="*/ 568 h 568"/>
              </a:gdLst>
              <a:ahLst/>
              <a:cxnLst>
                <a:cxn ang="0">
                  <a:pos x="8" y="553"/>
                </a:cxn>
                <a:cxn ang="0">
                  <a:pos x="35" y="397"/>
                </a:cxn>
                <a:cxn ang="0">
                  <a:pos x="99" y="252"/>
                </a:cxn>
                <a:cxn ang="0">
                  <a:pos x="187" y="119"/>
                </a:cxn>
                <a:cxn ang="0">
                  <a:pos x="238" y="58"/>
                </a:cxn>
                <a:cxn ang="0">
                  <a:pos x="265" y="28"/>
                </a:cxn>
                <a:cxn ang="0">
                  <a:pos x="294" y="0"/>
                </a:cxn>
                <a:cxn ang="0">
                  <a:pos x="293" y="0"/>
                </a:cxn>
                <a:cxn ang="0">
                  <a:pos x="264" y="27"/>
                </a:cxn>
                <a:cxn ang="0">
                  <a:pos x="237" y="56"/>
                </a:cxn>
                <a:cxn ang="0">
                  <a:pos x="185" y="117"/>
                </a:cxn>
                <a:cxn ang="0">
                  <a:pos x="95" y="249"/>
                </a:cxn>
                <a:cxn ang="0">
                  <a:pos x="30" y="396"/>
                </a:cxn>
                <a:cxn ang="0">
                  <a:pos x="0" y="549"/>
                </a:cxn>
                <a:cxn ang="0">
                  <a:pos x="7" y="568"/>
                </a:cxn>
                <a:cxn ang="0">
                  <a:pos x="8" y="553"/>
                </a:cxn>
              </a:cxnLst>
              <a:rect l="T0" t="T1" r="T2" b="T3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330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25 w 25"/>
                <a:gd name="T3" fmla="*/ 53 h 53"/>
              </a:gdLst>
              <a:ahLst/>
              <a:cxnLst>
                <a:cxn ang="0">
                  <a:pos x="0" y="0"/>
                </a:cxn>
                <a:cxn ang="0">
                  <a:pos x="19" y="53"/>
                </a:cxn>
                <a:cxn ang="0">
                  <a:pos x="25" y="53"/>
                </a:cxn>
                <a:cxn ang="0">
                  <a:pos x="0" y="0"/>
                </a:cxn>
              </a:cxnLst>
              <a:rect l="T0" t="T1" r="T2" b="T3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331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29 w 29"/>
                <a:gd name="T3" fmla="*/ 141 h 141"/>
              </a:gdLst>
              <a:ahLst/>
              <a:cxnLst>
                <a:cxn ang="0">
                  <a:pos x="0" y="0"/>
                </a:cxn>
                <a:cxn ang="0">
                  <a:pos x="7" y="89"/>
                </a:cxn>
                <a:cxn ang="0">
                  <a:pos x="18" y="117"/>
                </a:cxn>
                <a:cxn ang="0">
                  <a:pos x="29" y="141"/>
                </a:cxn>
                <a:cxn ang="0">
                  <a:pos x="27" y="135"/>
                </a:cxn>
                <a:cxn ang="0">
                  <a:pos x="8" y="22"/>
                </a:cxn>
                <a:cxn ang="0">
                  <a:pos x="4" y="11"/>
                </a:cxn>
                <a:cxn ang="0">
                  <a:pos x="0" y="0"/>
                </a:cxn>
              </a:cxnLst>
              <a:rect l="T0" t="T1" r="T2" b="T3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332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0 h 48"/>
                <a:gd name="T2" fmla="*/ 8 w 8"/>
                <a:gd name="T3" fmla="*/ 48 h 48"/>
              </a:gdLst>
              <a:ahLst/>
              <a:cxnLst>
                <a:cxn ang="0">
                  <a:pos x="0" y="26"/>
                </a:cxn>
                <a:cxn ang="0">
                  <a:pos x="4" y="37"/>
                </a:cxn>
                <a:cxn ang="0">
                  <a:pos x="8" y="48"/>
                </a:cxn>
                <a:cxn ang="0">
                  <a:pos x="7" y="19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26"/>
                </a:cxn>
              </a:cxnLst>
              <a:rect l="T0" t="T1" r="T2" b="T3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333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0 w 44"/>
                <a:gd name="T1" fmla="*/ 0 h 111"/>
                <a:gd name="T2" fmla="*/ 44 w 44"/>
                <a:gd name="T3" fmla="*/ 111 h 111"/>
              </a:gdLst>
              <a:ahLst/>
              <a:cxnLst>
                <a:cxn ang="0">
                  <a:pos x="11" y="28"/>
                </a:cxn>
                <a:cxn ang="0">
                  <a:pos x="0" y="0"/>
                </a:cxn>
                <a:cxn ang="0">
                  <a:pos x="11" y="49"/>
                </a:cxn>
                <a:cxn ang="0">
                  <a:pos x="14" y="58"/>
                </a:cxn>
                <a:cxn ang="0">
                  <a:pos x="39" y="111"/>
                </a:cxn>
                <a:cxn ang="0">
                  <a:pos x="44" y="111"/>
                </a:cxn>
                <a:cxn ang="0">
                  <a:pos x="22" y="52"/>
                </a:cxn>
                <a:cxn ang="0">
                  <a:pos x="11" y="28"/>
                </a:cxn>
              </a:cxnLst>
              <a:rect l="T0" t="T1" r="T2" b="T3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317" name="Title Placeholder 1"/>
          <p:cNvSpPr>
            <a:spLocks noGrp="1"/>
          </p:cNvSpPr>
          <p:nvPr>
            <p:ph type="title"/>
          </p:nvPr>
        </p:nvSpPr>
        <p:spPr bwMode="auto">
          <a:xfrm>
            <a:off x="2592388" y="623888"/>
            <a:ext cx="8912225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  <a:endParaRPr lang="en-US" smtClean="0"/>
          </a:p>
        </p:txBody>
      </p:sp>
      <p:sp>
        <p:nvSpPr>
          <p:cNvPr id="1331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89213" y="2133600"/>
            <a:ext cx="8915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5621E7-BBB1-45EB-849D-8DEDF2E8F7CF}" type="datetimeFigureOut">
              <a:rPr lang="hu-HU"/>
              <a:pPr>
                <a:defRPr/>
              </a:pPr>
              <a:t>2021. 05. 04.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3" y="787400"/>
            <a:ext cx="779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000" smtClean="0">
                <a:solidFill>
                  <a:srgbClr val="FE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4830D24-3639-4940-91BD-99C382D42F6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eb.archive.org/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hyperlink" Target="http://mekosztaly.oszk.hu/miawiki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pure.au.dk/portal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pandora.nla.gov.au/" TargetMode="Externa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nationalarchives.gov.uk/webarchive/" TargetMode="Externa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ebenact.rhizome.org/" TargetMode="Externa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s://boon.hu/kozelet/helyi-kozelet/uj-gazdara-talalhatnak-a-lomjaink-3875754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tpreserve.org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eb.archive.org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pandora.nla.gov.au/selectionguidelines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ebarchive.org.uk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barchiv.cz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slideshare.net/webarchivCZ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depozit.sk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coptr.digipres.org/NetarchiveSuite" TargetMode="External"/><Relationship Id="rId3" Type="http://schemas.openxmlformats.org/officeDocument/2006/relationships/hyperlink" Target="http://www.netpreserve.org/" TargetMode="External"/><Relationship Id="rId7" Type="http://schemas.openxmlformats.org/officeDocument/2006/relationships/hyperlink" Target="http://dia-nz.github.io/webcurator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archive-access.sourceforge.net/projects/nutchwax/" TargetMode="External"/><Relationship Id="rId5" Type="http://schemas.openxmlformats.org/officeDocument/2006/relationships/hyperlink" Target="https://github.com/iipc/openwayback" TargetMode="External"/><Relationship Id="rId4" Type="http://schemas.openxmlformats.org/officeDocument/2006/relationships/hyperlink" Target="http://crawler.archive.org/" TargetMode="External"/><Relationship Id="rId9" Type="http://schemas.openxmlformats.org/officeDocument/2006/relationships/hyperlink" Target="https://en.wikipedia.org/wiki/Web_ARChive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mekosztaly.oszk.hu/mediawiki/index.php/Webrecorder" TargetMode="External"/><Relationship Id="rId13" Type="http://schemas.openxmlformats.org/officeDocument/2006/relationships/hyperlink" Target="http://mekosztaly.oszk.hu/mediawiki/index.php/Web_ScrapBook" TargetMode="External"/><Relationship Id="rId18" Type="http://schemas.openxmlformats.org/officeDocument/2006/relationships/hyperlink" Target="http://mekosztaly.oszk.hu/mediawiki/index.php/Nimbus_Screen_Capture" TargetMode="External"/><Relationship Id="rId3" Type="http://schemas.openxmlformats.org/officeDocument/2006/relationships/hyperlink" Target="http://mekosztaly.oszk.hu/mediawiki/index.php/Heritrix" TargetMode="External"/><Relationship Id="rId21" Type="http://schemas.openxmlformats.org/officeDocument/2006/relationships/hyperlink" Target="https://archiveweb.page/" TargetMode="External"/><Relationship Id="rId7" Type="http://schemas.openxmlformats.org/officeDocument/2006/relationships/hyperlink" Target="http://mekosztaly.oszk.hu/mediawiki/index.php/Brozzler" TargetMode="External"/><Relationship Id="rId12" Type="http://schemas.openxmlformats.org/officeDocument/2006/relationships/hyperlink" Target="http://mekosztaly.oszk.hu/mediawiki/index.php/HTTrack" TargetMode="External"/><Relationship Id="rId17" Type="http://schemas.openxmlformats.org/officeDocument/2006/relationships/hyperlink" Target="http://mekosztaly.oszk.hu/mediawiki/index.php/Webrecorder_Player" TargetMode="External"/><Relationship Id="rId2" Type="http://schemas.openxmlformats.org/officeDocument/2006/relationships/hyperlink" Target="http://www.oszk.hu/okr-projekt" TargetMode="External"/><Relationship Id="rId16" Type="http://schemas.openxmlformats.org/officeDocument/2006/relationships/hyperlink" Target="http://mekosztaly.oszk.hu/mediawiki/index.php/SolrWayback" TargetMode="External"/><Relationship Id="rId20" Type="http://schemas.openxmlformats.org/officeDocument/2006/relationships/hyperlink" Target="https://developers.google.com/web/tools/puppeteer/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mekosztaly.oszk.hu/mediawiki/index.php/NetarchiveSuite" TargetMode="External"/><Relationship Id="rId11" Type="http://schemas.openxmlformats.org/officeDocument/2006/relationships/hyperlink" Target="http://mekosztaly.oszk.hu/mediawiki/index.php/Wget" TargetMode="External"/><Relationship Id="rId5" Type="http://schemas.openxmlformats.org/officeDocument/2006/relationships/hyperlink" Target="http://mekosztaly.oszk.hu/mediawiki/index.php/WCT" TargetMode="External"/><Relationship Id="rId15" Type="http://schemas.openxmlformats.org/officeDocument/2006/relationships/hyperlink" Target="http://mekosztaly.oszk.hu/mediawiki/index.php/Wayback" TargetMode="External"/><Relationship Id="rId10" Type="http://schemas.openxmlformats.org/officeDocument/2006/relationships/hyperlink" Target="http://mekosztaly.oszk.hu/mediawiki/index.php/Warcit" TargetMode="External"/><Relationship Id="rId19" Type="http://schemas.openxmlformats.org/officeDocument/2006/relationships/hyperlink" Target="http://mekosztaly.oszk.hu/mediawiki/index.php/Grab_Them_All" TargetMode="External"/><Relationship Id="rId4" Type="http://schemas.openxmlformats.org/officeDocument/2006/relationships/hyperlink" Target="http://mekosztaly.oszk.hu/mediawiki/index.php/WAIL" TargetMode="External"/><Relationship Id="rId9" Type="http://schemas.openxmlformats.org/officeDocument/2006/relationships/hyperlink" Target="http://mekosztaly.oszk.hu/mediawiki/index.php/WARCreate" TargetMode="External"/><Relationship Id="rId14" Type="http://schemas.openxmlformats.org/officeDocument/2006/relationships/hyperlink" Target="http://mekosztaly.oszk.hu/mediawiki/index.php/PyWb" TargetMode="External"/><Relationship Id="rId22" Type="http://schemas.openxmlformats.org/officeDocument/2006/relationships/hyperlink" Target="https://webarchivum.oszk.hu/mediawiki/index.php?title=ArchiveBox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ebarchivum.oszk.hu/oszk-s-archivum-kezdolap/" TargetMode="Externa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webarchivum.oszk.hu/szakembereknek/tanfolyam-es-e-learning/" TargetMode="External"/><Relationship Id="rId3" Type="http://schemas.openxmlformats.org/officeDocument/2006/relationships/hyperlink" Target="https://forms.office.com/r/Cz3GsHSQEd" TargetMode="External"/><Relationship Id="rId7" Type="http://schemas.openxmlformats.org/officeDocument/2006/relationships/hyperlink" Target="https://webarchivum.oszk.hu/szakembereknek/ajanlott_webhelyek/" TargetMode="External"/><Relationship Id="rId2" Type="http://schemas.openxmlformats.org/officeDocument/2006/relationships/hyperlink" Target="https://webarchivum.oszk.hu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ebarchivum.oszk.hu/szakembereknek/szakirodalmi-bibliografia/" TargetMode="External"/><Relationship Id="rId5" Type="http://schemas.openxmlformats.org/officeDocument/2006/relationships/hyperlink" Target="https://webarchivum.oszk.hu/szakembereknek/mia-wiki/" TargetMode="External"/><Relationship Id="rId10" Type="http://schemas.openxmlformats.org/officeDocument/2006/relationships/hyperlink" Target="https://webarchivum.oszk.hu/a-projektrol/eloadasok-prezentaciok-publikaciok/" TargetMode="External"/><Relationship Id="rId4" Type="http://schemas.openxmlformats.org/officeDocument/2006/relationships/hyperlink" Target="http://mekosztaly.oszk.hu/cgi-bin/mailman/listinfo/mia-l" TargetMode="External"/><Relationship Id="rId9" Type="http://schemas.openxmlformats.org/officeDocument/2006/relationships/hyperlink" Target="https://webarchivum.oszk.hu/szakembereknek/404-not-found-workshop/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r/Cz3GsHSQEd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://mekosztaly.oszk.hu/mediawiki/index.php/NetarchiveSuite" TargetMode="External"/><Relationship Id="rId3" Type="http://schemas.openxmlformats.org/officeDocument/2006/relationships/hyperlink" Target="http://mekosztaly.oszk.hu/mediawiki/index.php/HTTrack" TargetMode="External"/><Relationship Id="rId7" Type="http://schemas.openxmlformats.org/officeDocument/2006/relationships/hyperlink" Target="http://mekosztaly.oszk.hu/mediawiki/index.php/WCT" TargetMode="External"/><Relationship Id="rId2" Type="http://schemas.openxmlformats.org/officeDocument/2006/relationships/hyperlink" Target="http://mekosztaly.oszk.hu/mediawiki/index.php/ScrapBook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mekosztaly.oszk.hu/mediawiki/index.php/WARCreate" TargetMode="External"/><Relationship Id="rId5" Type="http://schemas.openxmlformats.org/officeDocument/2006/relationships/hyperlink" Target="http://mekosztaly.oszk.hu/mediawiki/index.php/Webrecorder" TargetMode="External"/><Relationship Id="rId10" Type="http://schemas.openxmlformats.org/officeDocument/2006/relationships/hyperlink" Target="http://mekosztaly.oszk.hu/mediawiki/index.php/Archive-It" TargetMode="External"/><Relationship Id="rId4" Type="http://schemas.openxmlformats.org/officeDocument/2006/relationships/hyperlink" Target="http://mekosztaly.oszk.hu/mediawiki/index.php/WAIL" TargetMode="External"/><Relationship Id="rId9" Type="http://schemas.openxmlformats.org/officeDocument/2006/relationships/hyperlink" Target="http://mekosztaly.oszk.hu/mediawiki/index.php/Mink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downloadwww.htm" TargetMode="External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origo.hu/techbazis/20150213-az-internet-atyja-szerint-el-fog-veszni-a-multunk.html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ommons.wikimedia.or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boingboing.net/2017/07/27/link-rot-only-half-of-the-lin.html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hyperlink" Target="https://lil.law.harvard.edu/blog/2017/07/21/a-million-squandered-the-million-dollar-homepage-as-a-decaying-digital-artifact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ebarchivum.oszk.hu/mediawiki/index.php/Archive.is" TargetMode="External"/><Relationship Id="rId2" Type="http://schemas.openxmlformats.org/officeDocument/2006/relationships/hyperlink" Target="Save%20Page%20Now%20https:/webarchivum.oszk.hu/mediawiki/index.php/Save_Page_Now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hyperlink" Target="https://webarchivum.oszk.hu/mediawiki/index.php/Perma.cc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Cím 1"/>
          <p:cNvSpPr>
            <a:spLocks noGrp="1"/>
          </p:cNvSpPr>
          <p:nvPr>
            <p:ph type="ctrTitle"/>
          </p:nvPr>
        </p:nvSpPr>
        <p:spPr>
          <a:xfrm>
            <a:off x="2625725" y="2254250"/>
            <a:ext cx="8915400" cy="2262188"/>
          </a:xfrm>
        </p:spPr>
        <p:txBody>
          <a:bodyPr/>
          <a:lstStyle/>
          <a:p>
            <a:r>
              <a:rPr lang="hu-HU" smtClean="0"/>
              <a:t>Bevezetés a webarchiválásba</a:t>
            </a:r>
          </a:p>
        </p:txBody>
      </p:sp>
      <p:sp>
        <p:nvSpPr>
          <p:cNvPr id="3" name="Alcím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4530725"/>
            <a:ext cx="8915400" cy="1127125"/>
          </a:xfrm>
        </p:spPr>
        <p:txBody>
          <a:bodyPr>
            <a:normAutofit/>
          </a:bodyPr>
          <a:lstStyle/>
          <a:p>
            <a:r>
              <a:rPr lang="hu-HU" sz="2400" smtClean="0">
                <a:solidFill>
                  <a:srgbClr val="595959"/>
                </a:solidFill>
              </a:rPr>
              <a:t>A webarchívumok működése, szolgáltatásai, az archivált webes anyagok szolgáltatásának alapelemei</a:t>
            </a:r>
          </a:p>
          <a:p>
            <a:endParaRPr lang="hu-HU" sz="2400" smtClean="0">
              <a:solidFill>
                <a:srgbClr val="595959"/>
              </a:solidFill>
            </a:endParaRPr>
          </a:p>
        </p:txBody>
      </p:sp>
      <p:sp>
        <p:nvSpPr>
          <p:cNvPr id="31747" name="Szövegdoboz 3"/>
          <p:cNvSpPr txBox="1">
            <a:spLocks noChangeArrowheads="1"/>
          </p:cNvSpPr>
          <p:nvPr/>
        </p:nvSpPr>
        <p:spPr bwMode="auto">
          <a:xfrm>
            <a:off x="1679575" y="5834063"/>
            <a:ext cx="180498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>
                <a:latin typeface="Century Gothic" pitchFamily="34" charset="0"/>
              </a:rPr>
              <a:t>Németh Márton </a:t>
            </a:r>
          </a:p>
          <a:p>
            <a:r>
              <a:rPr lang="hu-HU" sz="1600">
                <a:latin typeface="Century Gothic" pitchFamily="34" charset="0"/>
              </a:rPr>
              <a:t>ELTE KIT </a:t>
            </a:r>
          </a:p>
          <a:p>
            <a:r>
              <a:rPr lang="hu-HU" sz="1600">
                <a:latin typeface="Century Gothic" pitchFamily="34" charset="0"/>
              </a:rPr>
              <a:t>2021.05.04</a:t>
            </a:r>
          </a:p>
        </p:txBody>
      </p:sp>
      <p:pic>
        <p:nvPicPr>
          <p:cNvPr id="31748" name="Kép 6" descr="A képen szöveg látható&#10;&#10;Automatikusan generált leírás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83713" y="520700"/>
            <a:ext cx="2368550" cy="146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hape 173"/>
          <p:cNvSpPr>
            <a:spLocks noGrp="1"/>
          </p:cNvSpPr>
          <p:nvPr>
            <p:ph type="title"/>
          </p:nvPr>
        </p:nvSpPr>
        <p:spPr>
          <a:xfrm>
            <a:off x="1146175" y="304800"/>
            <a:ext cx="10821988" cy="701675"/>
          </a:xfrm>
        </p:spPr>
        <p:txBody>
          <a:bodyPr lIns="91425" tIns="91425" rIns="91425" bIns="91425" anchor="ctr">
            <a:spAutoFit/>
          </a:bodyPr>
          <a:lstStyle/>
          <a:p>
            <a:pPr algn="ctr"/>
            <a:r>
              <a:rPr lang="hu-HU" sz="3400" smtClean="0"/>
              <a:t>A Nagy Könyv - milliárdos projekt honlapja volt...</a:t>
            </a:r>
          </a:p>
        </p:txBody>
      </p:sp>
      <p:pic>
        <p:nvPicPr>
          <p:cNvPr id="41986" name="Shape 174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95550" y="1143000"/>
            <a:ext cx="7375525" cy="5530850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hape 179"/>
          <p:cNvSpPr>
            <a:spLocks noGrp="1"/>
          </p:cNvSpPr>
          <p:nvPr>
            <p:ph type="title"/>
          </p:nvPr>
        </p:nvSpPr>
        <p:spPr>
          <a:xfrm>
            <a:off x="838200" y="212725"/>
            <a:ext cx="10515600" cy="838200"/>
          </a:xfrm>
        </p:spPr>
        <p:txBody>
          <a:bodyPr lIns="91425" tIns="91425" rIns="91425" bIns="91425" anchor="ctr"/>
          <a:lstStyle/>
          <a:p>
            <a:pPr algn="ctr"/>
            <a:r>
              <a:rPr lang="hu-HU" smtClean="0"/>
              <a:t>Internetto - már csak az emléke él…</a:t>
            </a:r>
          </a:p>
        </p:txBody>
      </p:sp>
      <p:pic>
        <p:nvPicPr>
          <p:cNvPr id="44034" name="Shape 180" descr="internetto.jpg"/>
          <p:cNvPicPr preferRelativeResize="0">
            <a:picLocks noChangeAspect="1" noChangeArrowheads="1"/>
          </p:cNvPicPr>
          <p:nvPr/>
        </p:nvPicPr>
        <p:blipFill>
          <a:blip r:embed="rId3"/>
          <a:srcRect r="17574"/>
          <a:stretch>
            <a:fillRect/>
          </a:stretch>
        </p:blipFill>
        <p:spPr bwMode="auto">
          <a:xfrm>
            <a:off x="1558925" y="1203325"/>
            <a:ext cx="9074150" cy="5446713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hape 185"/>
          <p:cNvSpPr>
            <a:spLocks noGrp="1"/>
          </p:cNvSpPr>
          <p:nvPr>
            <p:ph type="title"/>
          </p:nvPr>
        </p:nvSpPr>
        <p:spPr>
          <a:xfrm>
            <a:off x="2259013" y="277813"/>
            <a:ext cx="8912225" cy="1281112"/>
          </a:xfrm>
        </p:spPr>
        <p:txBody>
          <a:bodyPr lIns="91425" tIns="91425" rIns="91425" bIns="91425" anchor="ctr"/>
          <a:lstStyle/>
          <a:p>
            <a:pPr algn="ctr"/>
            <a:r>
              <a:rPr lang="hu-HU" smtClean="0"/>
              <a:t>IWIW - amikor egy teljes magyar közösségi háló eltűnik a webről...</a:t>
            </a:r>
          </a:p>
        </p:txBody>
      </p:sp>
      <p:pic>
        <p:nvPicPr>
          <p:cNvPr id="46082" name="Shape 186" descr="iwiw.jpg"/>
          <p:cNvPicPr preferRelativeResize="0">
            <a:picLocks noChangeAspect="1" noChangeArrowheads="1"/>
          </p:cNvPicPr>
          <p:nvPr/>
        </p:nvPicPr>
        <p:blipFill>
          <a:blip r:embed="rId3"/>
          <a:srcRect l="22459" t="2142" r="23964"/>
          <a:stretch>
            <a:fillRect/>
          </a:stretch>
        </p:blipFill>
        <p:spPr bwMode="auto">
          <a:xfrm>
            <a:off x="3514725" y="1905000"/>
            <a:ext cx="6713538" cy="4757738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3"/>
            <a:ext cx="4186238" cy="1139825"/>
          </a:xfrm>
        </p:spPr>
        <p:txBody>
          <a:bodyPr/>
          <a:lstStyle/>
          <a:p>
            <a:r>
              <a:rPr lang="hu-HU" altLang="hu-HU" sz="2200" smtClean="0">
                <a:solidFill>
                  <a:schemeClr val="folHlink"/>
                </a:solidFill>
              </a:rPr>
              <a:t>1996</a:t>
            </a:r>
            <a:br>
              <a:rPr lang="hu-HU" altLang="hu-HU" sz="2200" smtClean="0">
                <a:solidFill>
                  <a:schemeClr val="folHlink"/>
                </a:solidFill>
              </a:rPr>
            </a:br>
            <a:r>
              <a:rPr lang="hu-HU" altLang="hu-HU" sz="2900" smtClean="0"/>
              <a:t>Internet Archive</a:t>
            </a:r>
            <a:r>
              <a:rPr lang="hu-HU" altLang="hu-HU" sz="2200" smtClean="0">
                <a:solidFill>
                  <a:schemeClr val="folHlink"/>
                </a:solidFill>
              </a:rPr>
              <a:t> </a:t>
            </a:r>
            <a:br>
              <a:rPr lang="hu-HU" altLang="hu-HU" sz="2200" smtClean="0">
                <a:solidFill>
                  <a:schemeClr val="folHlink"/>
                </a:solidFill>
              </a:rPr>
            </a:br>
            <a:r>
              <a:rPr lang="hu-HU" altLang="hu-HU" sz="1500" smtClean="0">
                <a:hlinkClick r:id="rId2"/>
              </a:rPr>
              <a:t>http://web.archive.org</a:t>
            </a:r>
            <a:endParaRPr lang="hu-HU" altLang="hu-HU" sz="1500" smtClean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844675"/>
            <a:ext cx="4451350" cy="4530725"/>
          </a:xfrm>
        </p:spPr>
        <p:txBody>
          <a:bodyPr/>
          <a:lstStyle/>
          <a:p>
            <a:r>
              <a:rPr lang="hu-HU" altLang="hu-HU" sz="2200" smtClean="0">
                <a:latin typeface="Arial" charset="0"/>
              </a:rPr>
              <a:t>2021 áprilisi adatok: 544 milliárd digitális objektum </a:t>
            </a:r>
          </a:p>
          <a:p>
            <a:r>
              <a:rPr lang="hu-HU" altLang="hu-HU" sz="2200" smtClean="0">
                <a:latin typeface="Arial" charset="0"/>
              </a:rPr>
              <a:t>Heti 1 milliárddal gyarapodik. </a:t>
            </a:r>
          </a:p>
          <a:p>
            <a:r>
              <a:rPr lang="hu-HU" altLang="hu-HU" sz="2200" smtClean="0">
                <a:latin typeface="Arial" charset="0"/>
              </a:rPr>
              <a:t>1996 óta több mint száz kisebb-nagyobb projekt indult.</a:t>
            </a:r>
          </a:p>
          <a:p>
            <a:r>
              <a:rPr lang="hu-HU" altLang="hu-HU" sz="2200" smtClean="0">
                <a:latin typeface="Arial" charset="0"/>
              </a:rPr>
              <a:t>Ebből kb. negyven a működő vagy kísérleti fázisban levő nemzeti webarchívum, harmincegynéhány országban.</a:t>
            </a:r>
          </a:p>
        </p:txBody>
      </p:sp>
      <p:sp>
        <p:nvSpPr>
          <p:cNvPr id="48131" name="Dia számának helye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0AE868D-826B-4996-AAE9-EAF2DEE0B289}" type="slidenum">
              <a:rPr lang="hu-HU" altLang="hu-H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hu-HU" altLang="hu-HU">
              <a:cs typeface="Arial" charset="0"/>
            </a:endParaRPr>
          </a:p>
        </p:txBody>
      </p:sp>
      <p:grpSp>
        <p:nvGrpSpPr>
          <p:cNvPr id="47112" name="Group 8"/>
          <p:cNvGrpSpPr>
            <a:grpSpLocks/>
          </p:cNvGrpSpPr>
          <p:nvPr/>
        </p:nvGrpSpPr>
        <p:grpSpPr bwMode="auto">
          <a:xfrm>
            <a:off x="6637338" y="2019300"/>
            <a:ext cx="4344987" cy="4624388"/>
            <a:chOff x="2925" y="1288"/>
            <a:chExt cx="2737" cy="2913"/>
          </a:xfrm>
        </p:grpSpPr>
        <p:pic>
          <p:nvPicPr>
            <p:cNvPr id="48134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25" y="1288"/>
              <a:ext cx="2737" cy="263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8135" name="Text Box 6"/>
            <p:cNvSpPr txBox="1">
              <a:spLocks noChangeArrowheads="1"/>
            </p:cNvSpPr>
            <p:nvPr/>
          </p:nvSpPr>
          <p:spPr bwMode="auto">
            <a:xfrm>
              <a:off x="3334" y="4028"/>
              <a:ext cx="190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altLang="hu-HU" sz="1200"/>
                <a:t>Forrás: </a:t>
              </a:r>
              <a:r>
                <a:rPr lang="hu-HU" altLang="hu-HU" sz="1200">
                  <a:hlinkClick r:id="rId4"/>
                </a:rPr>
                <a:t>http://mekosztaly.oszk.hu/miawiki</a:t>
              </a:r>
              <a:endParaRPr lang="hu-HU" altLang="hu-HU" sz="1200"/>
            </a:p>
          </p:txBody>
        </p:sp>
      </p:grpSp>
      <p:pic>
        <p:nvPicPr>
          <p:cNvPr id="4813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59825" y="188913"/>
            <a:ext cx="1646238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>
          <a:xfrm>
            <a:off x="1879600" y="295275"/>
            <a:ext cx="8912225" cy="644525"/>
          </a:xfrm>
        </p:spPr>
        <p:txBody>
          <a:bodyPr/>
          <a:lstStyle/>
          <a:p>
            <a:pPr algn="ctr"/>
            <a:r>
              <a:rPr lang="en-US" altLang="hu-HU" sz="2900" smtClean="0"/>
              <a:t>Webk</a:t>
            </a:r>
            <a:r>
              <a:rPr lang="hu-HU" altLang="hu-HU" sz="2900" smtClean="0"/>
              <a:t>önyvtár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1879600" y="1046163"/>
            <a:ext cx="6080125" cy="5807075"/>
          </a:xfrm>
        </p:spPr>
        <p:txBody>
          <a:bodyPr>
            <a:spAutoFit/>
          </a:bodyPr>
          <a:lstStyle/>
          <a:p>
            <a:r>
              <a:rPr lang="hu-HU" altLang="hu-HU" sz="2000" smtClean="0">
                <a:latin typeface="Arial" charset="0"/>
              </a:rPr>
              <a:t>Web + Library </a:t>
            </a:r>
            <a:r>
              <a:rPr lang="en-US" altLang="hu-HU" sz="2000" smtClean="0">
                <a:latin typeface="Arial" charset="0"/>
              </a:rPr>
              <a:t>= </a:t>
            </a:r>
            <a:r>
              <a:rPr lang="hu-HU" altLang="hu-HU" sz="2000" smtClean="0">
                <a:latin typeface="Arial" charset="0"/>
              </a:rPr>
              <a:t>Webrary (Niels Brügger)</a:t>
            </a:r>
          </a:p>
          <a:p>
            <a:r>
              <a:rPr lang="hu-HU" altLang="hu-HU" sz="2000" smtClean="0">
                <a:latin typeface="Arial" charset="0"/>
              </a:rPr>
              <a:t>Lehetőleg a kötelespéldány törvény által szabályozott.</a:t>
            </a:r>
          </a:p>
          <a:p>
            <a:r>
              <a:rPr lang="hu-HU" altLang="hu-HU" sz="2000" smtClean="0">
                <a:latin typeface="Arial" charset="0"/>
              </a:rPr>
              <a:t>Gyűjtőköre alapvetően a közönségnek </a:t>
            </a:r>
            <a:br>
              <a:rPr lang="hu-HU" altLang="hu-HU" sz="2000" smtClean="0">
                <a:latin typeface="Arial" charset="0"/>
              </a:rPr>
            </a:br>
            <a:r>
              <a:rPr lang="hu-HU" altLang="hu-HU" sz="2000" smtClean="0">
                <a:latin typeface="Arial" charset="0"/>
              </a:rPr>
              <a:t>szánt, „publikált” webes tartalom.</a:t>
            </a:r>
          </a:p>
          <a:p>
            <a:r>
              <a:rPr lang="hu-HU" altLang="hu-HU" sz="2000" smtClean="0">
                <a:latin typeface="Arial" charset="0"/>
              </a:rPr>
              <a:t>Együttműködésben az AV archívummal.</a:t>
            </a:r>
          </a:p>
          <a:p>
            <a:r>
              <a:rPr lang="hu-HU" altLang="hu-HU" sz="2000" smtClean="0">
                <a:latin typeface="Arial" charset="0"/>
              </a:rPr>
              <a:t>Válogatott és metaadatolt.</a:t>
            </a:r>
          </a:p>
          <a:p>
            <a:r>
              <a:rPr lang="hu-HU" altLang="hu-HU" sz="2000" smtClean="0">
                <a:latin typeface="Arial" charset="0"/>
              </a:rPr>
              <a:t>Tematikus és esemény-alapú gyűjtések.</a:t>
            </a:r>
          </a:p>
          <a:p>
            <a:r>
              <a:rPr lang="hu-HU" altLang="hu-HU" sz="2000" smtClean="0">
                <a:latin typeface="Arial" charset="0"/>
              </a:rPr>
              <a:t>Nemzeti könyvtárak esetében a nemzeti webtér időnkénti (felületes) aratása is.</a:t>
            </a:r>
          </a:p>
          <a:p>
            <a:r>
              <a:rPr lang="hu-HU" altLang="hu-HU" sz="2000" smtClean="0">
                <a:latin typeface="Arial" charset="0"/>
              </a:rPr>
              <a:t>Katalógusba, sőt nemzeti bibliográfiába </a:t>
            </a:r>
            <a:br>
              <a:rPr lang="hu-HU" altLang="hu-HU" sz="2000" smtClean="0">
                <a:latin typeface="Arial" charset="0"/>
              </a:rPr>
            </a:br>
            <a:r>
              <a:rPr lang="hu-HU" altLang="hu-HU" sz="2000" smtClean="0">
                <a:latin typeface="Arial" charset="0"/>
              </a:rPr>
              <a:t>is bekerülhet.</a:t>
            </a:r>
          </a:p>
          <a:p>
            <a:r>
              <a:rPr lang="hu-HU" altLang="hu-HU" sz="2000" smtClean="0">
                <a:latin typeface="Arial" charset="0"/>
              </a:rPr>
              <a:t>Stabil hivatkozhatóságot biztosít.</a:t>
            </a:r>
          </a:p>
          <a:p>
            <a:r>
              <a:rPr lang="hu-HU" altLang="hu-HU" sz="2000" smtClean="0">
                <a:latin typeface="Arial" charset="0"/>
              </a:rPr>
              <a:t>Részben nyilvános, illetve könyvtári gépekről férhető hozzá.</a:t>
            </a:r>
          </a:p>
        </p:txBody>
      </p:sp>
      <p:sp>
        <p:nvSpPr>
          <p:cNvPr id="49155" name="Dia számának helye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F062656-DEBB-4CE4-B057-06BBF0ADBF43}" type="slidenum">
              <a:rPr lang="hu-HU" altLang="hu-H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hu-HU" altLang="hu-HU">
              <a:cs typeface="Arial" charset="0"/>
            </a:endParaRPr>
          </a:p>
        </p:txBody>
      </p:sp>
      <p:grpSp>
        <p:nvGrpSpPr>
          <p:cNvPr id="55306" name="Group 10"/>
          <p:cNvGrpSpPr>
            <a:grpSpLocks/>
          </p:cNvGrpSpPr>
          <p:nvPr/>
        </p:nvGrpSpPr>
        <p:grpSpPr bwMode="auto">
          <a:xfrm>
            <a:off x="8759825" y="188913"/>
            <a:ext cx="1908175" cy="2146300"/>
            <a:chOff x="4558" y="119"/>
            <a:chExt cx="1202" cy="1352"/>
          </a:xfrm>
        </p:grpSpPr>
        <p:pic>
          <p:nvPicPr>
            <p:cNvPr id="49159" name="Picture 6" descr="Niels Brügger"/>
            <p:cNvPicPr>
              <a:picLocks noChangeAspect="1" noChangeArrowheads="1"/>
            </p:cNvPicPr>
            <p:nvPr/>
          </p:nvPicPr>
          <p:blipFill>
            <a:blip r:embed="rId2"/>
            <a:srcRect l="-16151"/>
            <a:stretch>
              <a:fillRect/>
            </a:stretch>
          </p:blipFill>
          <p:spPr bwMode="auto">
            <a:xfrm>
              <a:off x="4558" y="119"/>
              <a:ext cx="978" cy="1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60" name="Text Box 7"/>
            <p:cNvSpPr txBox="1">
              <a:spLocks noChangeArrowheads="1"/>
            </p:cNvSpPr>
            <p:nvPr/>
          </p:nvSpPr>
          <p:spPr bwMode="auto">
            <a:xfrm>
              <a:off x="4558" y="1298"/>
              <a:ext cx="120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altLang="hu-HU" sz="1200"/>
                <a:t>Forrás: </a:t>
              </a:r>
              <a:r>
                <a:rPr lang="hu-HU" altLang="hu-HU" sz="1200">
                  <a:hlinkClick r:id="rId3"/>
                </a:rPr>
                <a:t>http://pure.au.dk</a:t>
              </a:r>
              <a:endParaRPr lang="hu-HU" altLang="hu-HU" sz="1200"/>
            </a:p>
          </p:txBody>
        </p:sp>
      </p:grpSp>
      <p:pic>
        <p:nvPicPr>
          <p:cNvPr id="49157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12150" y="2668588"/>
            <a:ext cx="3670300" cy="3381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9158" name="Text Box 9"/>
          <p:cNvSpPr txBox="1">
            <a:spLocks noChangeArrowheads="1"/>
          </p:cNvSpPr>
          <p:nvPr/>
        </p:nvSpPr>
        <p:spPr bwMode="auto">
          <a:xfrm>
            <a:off x="7751763" y="6381750"/>
            <a:ext cx="25923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1200"/>
              <a:t>Forrás: </a:t>
            </a:r>
            <a:r>
              <a:rPr lang="hu-HU" altLang="hu-HU" sz="1200">
                <a:hlinkClick r:id="rId5"/>
              </a:rPr>
              <a:t>http://pandora.nla.gov.au</a:t>
            </a:r>
            <a:endParaRPr lang="hu-HU" altLang="hu-HU"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2351088" y="260350"/>
            <a:ext cx="8910637" cy="709613"/>
          </a:xfrm>
        </p:spPr>
        <p:txBody>
          <a:bodyPr/>
          <a:lstStyle/>
          <a:p>
            <a:pPr algn="ctr"/>
            <a:r>
              <a:rPr lang="en-US" altLang="hu-HU" sz="2900" smtClean="0"/>
              <a:t>Weblev</a:t>
            </a:r>
            <a:r>
              <a:rPr lang="hu-HU" altLang="hu-HU" sz="2900" smtClean="0"/>
              <a:t>éltár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1847850" y="1600200"/>
            <a:ext cx="5103813" cy="4740275"/>
          </a:xfrm>
        </p:spPr>
        <p:txBody>
          <a:bodyPr>
            <a:spAutoFit/>
          </a:bodyPr>
          <a:lstStyle/>
          <a:p>
            <a:r>
              <a:rPr lang="hu-HU" altLang="hu-HU" sz="2000" smtClean="0">
                <a:latin typeface="Arial" charset="0"/>
              </a:rPr>
              <a:t>Ez a szó valódi értelmében vett „webarchive”, de nincs éles határ.</a:t>
            </a:r>
          </a:p>
          <a:p>
            <a:r>
              <a:rPr lang="hu-HU" altLang="hu-HU" sz="2000" smtClean="0">
                <a:latin typeface="Arial" charset="0"/>
              </a:rPr>
              <a:t>Nem „publikált”, legalábbis nem a széles nyilvánosságnak szánt internetes tartalmak (pl. fórumok, személyes blogok, fotók, videók, webkettes oldalak és csatornák,</a:t>
            </a:r>
            <a:r>
              <a:rPr lang="en-US" altLang="hu-HU" sz="2000" smtClean="0">
                <a:latin typeface="Arial" charset="0"/>
              </a:rPr>
              <a:t> </a:t>
            </a:r>
            <a:r>
              <a:rPr lang="hu-HU" altLang="hu-HU" sz="2000" smtClean="0">
                <a:latin typeface="Arial" charset="0"/>
              </a:rPr>
              <a:t>zárt csoportok és webhelyek, intézményi és céges belső honlapok és iratok).</a:t>
            </a:r>
          </a:p>
          <a:p>
            <a:r>
              <a:rPr lang="hu-HU" altLang="hu-HU" sz="2000" smtClean="0">
                <a:latin typeface="Arial" charset="0"/>
              </a:rPr>
              <a:t>E-levéltári fondokba rendezve (esetleg offline digitális tartalmakkal együtt).</a:t>
            </a:r>
          </a:p>
          <a:p>
            <a:r>
              <a:rPr lang="hu-HU" altLang="hu-HU" sz="2000" smtClean="0">
                <a:latin typeface="Arial" charset="0"/>
              </a:rPr>
              <a:t>Kormányzati, államigazgatási szervek honlapjainak és egyéb online anyagainak archiválása.</a:t>
            </a:r>
          </a:p>
        </p:txBody>
      </p:sp>
      <p:sp>
        <p:nvSpPr>
          <p:cNvPr id="50179" name="Dia számának helye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73E4EAB-4ACF-4C61-858C-C2E9F57E63F4}" type="slidenum">
              <a:rPr lang="hu-HU" altLang="hu-H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hu-HU" altLang="hu-HU">
              <a:cs typeface="Arial" charset="0"/>
            </a:endParaRPr>
          </a:p>
        </p:txBody>
      </p:sp>
      <p:sp>
        <p:nvSpPr>
          <p:cNvPr id="50180" name="Text Box 5"/>
          <p:cNvSpPr txBox="1">
            <a:spLocks noChangeArrowheads="1"/>
          </p:cNvSpPr>
          <p:nvPr/>
        </p:nvSpPr>
        <p:spPr bwMode="auto">
          <a:xfrm>
            <a:off x="6456363" y="6323013"/>
            <a:ext cx="39608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200"/>
              <a:t>Forrás: </a:t>
            </a:r>
            <a:r>
              <a:rPr lang="hu-HU" altLang="hu-HU" sz="1200">
                <a:hlinkClick r:id="rId2"/>
              </a:rPr>
              <a:t>http://www.nationalarchives.gov.uk/webarchive/</a:t>
            </a:r>
            <a:endParaRPr lang="hu-HU" altLang="hu-HU" sz="1200"/>
          </a:p>
        </p:txBody>
      </p:sp>
      <p:pic>
        <p:nvPicPr>
          <p:cNvPr id="50181" name="Picture 6"/>
          <p:cNvPicPr>
            <a:picLocks noChangeAspect="1" noChangeArrowheads="1"/>
          </p:cNvPicPr>
          <p:nvPr/>
        </p:nvPicPr>
        <p:blipFill>
          <a:blip r:embed="rId3"/>
          <a:srcRect l="1030"/>
          <a:stretch>
            <a:fillRect/>
          </a:stretch>
        </p:blipFill>
        <p:spPr bwMode="auto">
          <a:xfrm>
            <a:off x="7745413" y="1905000"/>
            <a:ext cx="4270375" cy="4076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2154238" y="147638"/>
            <a:ext cx="8912225" cy="639762"/>
          </a:xfrm>
        </p:spPr>
        <p:txBody>
          <a:bodyPr/>
          <a:lstStyle/>
          <a:p>
            <a:pPr algn="ctr"/>
            <a:r>
              <a:rPr lang="en-US" altLang="hu-HU" sz="2900" smtClean="0"/>
              <a:t>Web</a:t>
            </a:r>
            <a:r>
              <a:rPr lang="hu-HU" altLang="hu-HU" sz="2900" smtClean="0"/>
              <a:t>múzeum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2390775" y="1063625"/>
            <a:ext cx="5632450" cy="4740275"/>
          </a:xfrm>
        </p:spPr>
        <p:txBody>
          <a:bodyPr>
            <a:spAutoFit/>
          </a:bodyPr>
          <a:lstStyle/>
          <a:p>
            <a:r>
              <a:rPr lang="hu-HU" altLang="hu-HU" sz="2000" smtClean="0">
                <a:latin typeface="Arial" charset="0"/>
              </a:rPr>
              <a:t>Webes művészeti és iparművészeti alkotások megőrzése (és ezek megjeleníthető állapotban tartása.)</a:t>
            </a:r>
          </a:p>
          <a:p>
            <a:r>
              <a:rPr lang="hu-HU" altLang="hu-HU" sz="2000" smtClean="0">
                <a:latin typeface="Arial" charset="0"/>
              </a:rPr>
              <a:t>Művészek és más ismert emberek internetes jelenlétének archiválása. </a:t>
            </a:r>
          </a:p>
          <a:p>
            <a:r>
              <a:rPr lang="hu-HU" altLang="hu-HU" sz="2000" smtClean="0">
                <a:latin typeface="Arial" charset="0"/>
              </a:rPr>
              <a:t>A múzeum gyűjtőkörének megfelelő válogatások (pl. helytörténeti múzeum: online közvetített helyi események, hadtörténeti múzeum: kiberháborúk, sportmúzeum: e-sportok, fotómúzeum: digitális fotók, kereskedelmi múzeum: online kereskedelem, műszaki múzeum: internetes technológiák).</a:t>
            </a:r>
          </a:p>
          <a:p>
            <a:r>
              <a:rPr lang="hu-HU" altLang="hu-HU" sz="2000" smtClean="0">
                <a:latin typeface="Arial" charset="0"/>
              </a:rPr>
              <a:t>Webarchívumokra alapozott történeti kutatások.</a:t>
            </a:r>
          </a:p>
        </p:txBody>
      </p:sp>
      <p:sp>
        <p:nvSpPr>
          <p:cNvPr id="51203" name="Dia számának helye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BF96858-8F21-4539-A9B0-485956DA4748}" type="slidenum">
              <a:rPr lang="hu-HU" altLang="hu-H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hu-HU" altLang="hu-HU">
              <a:cs typeface="Arial" charset="0"/>
            </a:endParaRPr>
          </a:p>
        </p:txBody>
      </p:sp>
      <p:grpSp>
        <p:nvGrpSpPr>
          <p:cNvPr id="57351" name="Group 7"/>
          <p:cNvGrpSpPr>
            <a:grpSpLocks/>
          </p:cNvGrpSpPr>
          <p:nvPr/>
        </p:nvGrpSpPr>
        <p:grpSpPr bwMode="auto">
          <a:xfrm>
            <a:off x="8386763" y="787400"/>
            <a:ext cx="3665537" cy="4883150"/>
            <a:chOff x="3379" y="1117"/>
            <a:chExt cx="2309" cy="3076"/>
          </a:xfrm>
        </p:grpSpPr>
        <p:sp>
          <p:nvSpPr>
            <p:cNvPr id="51205" name="Text Box 4"/>
            <p:cNvSpPr txBox="1">
              <a:spLocks noChangeArrowheads="1"/>
            </p:cNvSpPr>
            <p:nvPr/>
          </p:nvSpPr>
          <p:spPr bwMode="auto">
            <a:xfrm>
              <a:off x="3742" y="4020"/>
              <a:ext cx="176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altLang="hu-HU" sz="1200"/>
                <a:t>Forrás: </a:t>
              </a:r>
              <a:r>
                <a:rPr lang="hu-HU" altLang="hu-HU" sz="1200">
                  <a:hlinkClick r:id="rId2"/>
                </a:rPr>
                <a:t>http://webenact.rhizome.org</a:t>
              </a:r>
              <a:endParaRPr lang="hu-HU" altLang="hu-HU" sz="1200"/>
            </a:p>
          </p:txBody>
        </p:sp>
        <p:pic>
          <p:nvPicPr>
            <p:cNvPr id="51206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79" y="1117"/>
              <a:ext cx="2309" cy="283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2"/>
          <p:cNvSpPr txBox="1">
            <a:spLocks noChangeArrowheads="1"/>
          </p:cNvSpPr>
          <p:nvPr/>
        </p:nvSpPr>
        <p:spPr bwMode="auto">
          <a:xfrm>
            <a:off x="3116263" y="293688"/>
            <a:ext cx="4846637" cy="368300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>
                <a:latin typeface="Century Gothic" pitchFamily="34" charset="0"/>
              </a:rPr>
              <a:t>A web egy hipermédia dokumentum?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1200150" y="5876925"/>
            <a:ext cx="9571038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26630" name="Picture 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56813" y="404813"/>
            <a:ext cx="935037" cy="6380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31" name="Picture 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37675" y="404813"/>
            <a:ext cx="511175" cy="1087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1416050" y="908050"/>
            <a:ext cx="71993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>
                <a:latin typeface="Century Gothic" pitchFamily="34" charset="0"/>
                <a:hlinkClick r:id="rId4"/>
              </a:rPr>
              <a:t>https://boon.hu/kozelet/helyi-kozelet/uj-gazdara-talalhatnak-a-lomjaink-3875754/</a:t>
            </a:r>
            <a:r>
              <a:rPr lang="hu-HU" sz="1400">
                <a:latin typeface="Century Gothic" pitchFamily="34" charset="0"/>
              </a:rPr>
              <a:t> </a:t>
            </a:r>
          </a:p>
        </p:txBody>
      </p:sp>
      <p:pic>
        <p:nvPicPr>
          <p:cNvPr id="26638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92988" y="1628775"/>
            <a:ext cx="2457450" cy="5157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39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16050" y="1341438"/>
            <a:ext cx="5832475" cy="546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4224338" y="4149725"/>
            <a:ext cx="3024187" cy="2376488"/>
          </a:xfrm>
          <a:prstGeom prst="rect">
            <a:avLst/>
          </a:prstGeom>
          <a:solidFill>
            <a:srgbClr val="DEE5A9"/>
          </a:solidFill>
          <a:ln w="28575" algn="ctr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ct val="20000"/>
              </a:spcAft>
              <a:buFontTx/>
              <a:buChar char="•"/>
            </a:pPr>
            <a:r>
              <a:rPr lang="hu-HU">
                <a:latin typeface="Century Gothic" pitchFamily="34" charset="0"/>
              </a:rPr>
              <a:t> 208 fájlkérés</a:t>
            </a:r>
          </a:p>
          <a:p>
            <a:pPr>
              <a:spcAft>
                <a:spcPct val="20000"/>
              </a:spcAft>
              <a:buFontTx/>
              <a:buChar char="•"/>
            </a:pPr>
            <a:r>
              <a:rPr lang="hu-HU">
                <a:latin typeface="Century Gothic" pitchFamily="34" charset="0"/>
              </a:rPr>
              <a:t> 29 doménről</a:t>
            </a:r>
          </a:p>
          <a:p>
            <a:pPr>
              <a:spcAft>
                <a:spcPct val="20000"/>
              </a:spcAft>
              <a:buFontTx/>
              <a:buChar char="•"/>
            </a:pPr>
            <a:r>
              <a:rPr lang="hu-HU">
                <a:latin typeface="Century Gothic" pitchFamily="34" charset="0"/>
              </a:rPr>
              <a:t> 15-féle fájlformátum</a:t>
            </a:r>
          </a:p>
          <a:p>
            <a:pPr>
              <a:spcAft>
                <a:spcPct val="20000"/>
              </a:spcAft>
              <a:buFontTx/>
              <a:buChar char="•"/>
            </a:pPr>
            <a:r>
              <a:rPr lang="hu-HU">
                <a:latin typeface="Century Gothic" pitchFamily="34" charset="0"/>
              </a:rPr>
              <a:t> 15 megabájt összméret</a:t>
            </a:r>
          </a:p>
          <a:p>
            <a:pPr>
              <a:spcAft>
                <a:spcPct val="20000"/>
              </a:spcAft>
              <a:buFontTx/>
              <a:buChar char="•"/>
            </a:pPr>
            <a:r>
              <a:rPr lang="hu-HU">
                <a:latin typeface="Century Gothic" pitchFamily="34" charset="0"/>
              </a:rPr>
              <a:t> 157 kimenő link</a:t>
            </a:r>
          </a:p>
          <a:p>
            <a:pPr>
              <a:spcAft>
                <a:spcPct val="20000"/>
              </a:spcAft>
              <a:buFontTx/>
              <a:buChar char="•"/>
            </a:pPr>
            <a:r>
              <a:rPr lang="hu-HU">
                <a:latin typeface="Century Gothic" pitchFamily="34" charset="0"/>
              </a:rPr>
              <a:t> 58 domén irányába</a:t>
            </a:r>
          </a:p>
          <a:p>
            <a:pPr>
              <a:spcAft>
                <a:spcPct val="20000"/>
              </a:spcAft>
              <a:buFontTx/>
              <a:buChar char="•"/>
            </a:pPr>
            <a:r>
              <a:rPr lang="hu-HU">
                <a:latin typeface="Century Gothic" pitchFamily="34" charset="0"/>
              </a:rPr>
              <a:t> 9-féle bitsüti </a:t>
            </a:r>
          </a:p>
        </p:txBody>
      </p:sp>
      <p:sp>
        <p:nvSpPr>
          <p:cNvPr id="52233" name="Text Box 4"/>
          <p:cNvSpPr txBox="1">
            <a:spLocks noChangeArrowheads="1"/>
          </p:cNvSpPr>
          <p:nvPr/>
        </p:nvSpPr>
        <p:spPr bwMode="auto">
          <a:xfrm>
            <a:off x="10718800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E91BD7C9-0F97-4A37-A8FB-2158BFC3291F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17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sp>
        <p:nvSpPr>
          <p:cNvPr id="26643" name="Line 19"/>
          <p:cNvSpPr>
            <a:spLocks noChangeShapeType="1"/>
          </p:cNvSpPr>
          <p:nvPr/>
        </p:nvSpPr>
        <p:spPr bwMode="auto">
          <a:xfrm flipH="1" flipV="1">
            <a:off x="9840913" y="1484313"/>
            <a:ext cx="21590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3" grpId="0"/>
      <p:bldP spid="266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hape 197"/>
          <p:cNvSpPr>
            <a:spLocks noGrp="1"/>
          </p:cNvSpPr>
          <p:nvPr>
            <p:ph type="title"/>
          </p:nvPr>
        </p:nvSpPr>
        <p:spPr>
          <a:xfrm>
            <a:off x="2259013" y="574675"/>
            <a:ext cx="8912225" cy="1281113"/>
          </a:xfrm>
        </p:spPr>
        <p:txBody>
          <a:bodyPr lIns="91425" tIns="45700" rIns="91425" bIns="45700" anchor="ctr"/>
          <a:lstStyle/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hu-HU" smtClean="0">
                <a:latin typeface="Arial" charset="0"/>
                <a:cs typeface="Arial" charset="0"/>
                <a:sym typeface="Arial" charset="0"/>
              </a:rPr>
              <a:t>A webarchiválás helyzete a világban</a:t>
            </a:r>
          </a:p>
        </p:txBody>
      </p:sp>
      <p:sp>
        <p:nvSpPr>
          <p:cNvPr id="198" name="Shape 198"/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926763" cy="5032375"/>
          </a:xfrm>
        </p:spPr>
        <p:txBody>
          <a:bodyPr lIns="91425" tIns="45700" rIns="91425" bIns="45700">
            <a:noAutofit/>
          </a:bodyPr>
          <a:lstStyle/>
          <a:p>
            <a:pPr marL="228600" indent="-203200">
              <a:spcBef>
                <a:spcPct val="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hu-HU" sz="24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Korán indult projekteknél többszöri teljes generációváltás (hardver, szoftver, metodológia)</a:t>
            </a:r>
          </a:p>
          <a:p>
            <a:pPr marL="228600" indent="-203200">
              <a:buClr>
                <a:srgbClr val="000000"/>
              </a:buClr>
              <a:buFont typeface="Arial" charset="0"/>
              <a:buChar char="•"/>
            </a:pPr>
            <a:r>
              <a:rPr lang="hu-HU" sz="24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Az IIPC konzorcium tömöríti a nemzeti webarchiválást végző könyvtárakat és egyéb partnereket: </a:t>
            </a:r>
            <a:r>
              <a:rPr lang="hu-HU" sz="2400" u="sng" smtClean="0">
                <a:solidFill>
                  <a:schemeClr val="hlink"/>
                </a:solidFill>
                <a:latin typeface="Arial" charset="0"/>
                <a:cs typeface="Arial" charset="0"/>
                <a:sym typeface="Arial" charset="0"/>
                <a:hlinkClick r:id="rId3"/>
              </a:rPr>
              <a:t>http://www.netpreserve.org</a:t>
            </a:r>
          </a:p>
          <a:p>
            <a:pPr marL="228600" indent="-203200">
              <a:buClr>
                <a:srgbClr val="000000"/>
              </a:buClr>
              <a:buFont typeface="Arial" charset="0"/>
              <a:buChar char="•"/>
            </a:pPr>
            <a:r>
              <a:rPr lang="hu-HU" sz="24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A legnagyobb az Internet Archive: </a:t>
            </a:r>
            <a:r>
              <a:rPr lang="hu-HU" sz="2400" u="sng" smtClean="0">
                <a:solidFill>
                  <a:schemeClr val="hlink"/>
                </a:solidFill>
                <a:latin typeface="Arial" charset="0"/>
                <a:cs typeface="Arial" charset="0"/>
                <a:sym typeface="Arial" charset="0"/>
                <a:hlinkClick r:id="rId4"/>
              </a:rPr>
              <a:t>http://web.archive.org</a:t>
            </a:r>
            <a:r>
              <a:rPr lang="hu-HU" sz="24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 (1996 óta 544 milliárd digitális objektum). </a:t>
            </a:r>
          </a:p>
          <a:p>
            <a:pPr marL="228600" indent="-203200">
              <a:buClr>
                <a:srgbClr val="000000"/>
              </a:buClr>
              <a:buFont typeface="Arial" charset="0"/>
              <a:buChar char="•"/>
            </a:pPr>
            <a:r>
              <a:rPr lang="hu-HU" sz="24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Kb. 40 nemzeti szintű webarchívum több mint 30 országban (általában már második generációsak).</a:t>
            </a:r>
          </a:p>
          <a:p>
            <a:pPr marL="228600" indent="-203200">
              <a:buClr>
                <a:srgbClr val="000000"/>
              </a:buClr>
              <a:buFont typeface="Arial" charset="0"/>
              <a:buChar char="•"/>
            </a:pPr>
            <a:r>
              <a:rPr lang="hu-HU" sz="24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Sok kisebb-nagyobb projekt külföldi könyvtárakban, levéltárakban, állami hivataloknál, tudományos intézetekben, egyetemeken, vállalatoknál.</a:t>
            </a:r>
          </a:p>
          <a:p>
            <a:pPr marL="228600" indent="-203200">
              <a:buClr>
                <a:srgbClr val="000000"/>
              </a:buClr>
              <a:buSzPct val="117000"/>
              <a:buFont typeface="Arial" charset="0"/>
              <a:buNone/>
            </a:pPr>
            <a:endParaRPr lang="hu-HU" sz="2400" smtClean="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hape 20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7075"/>
          </a:xfrm>
        </p:spPr>
        <p:txBody>
          <a:bodyPr lIns="91425" tIns="45700" rIns="91425" bIns="45700" anchor="ctr"/>
          <a:lstStyle/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hu-HU" sz="44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Ausztrália</a:t>
            </a:r>
          </a:p>
        </p:txBody>
      </p:sp>
      <p:sp>
        <p:nvSpPr>
          <p:cNvPr id="204" name="Shape 204"/>
          <p:cNvSpPr txBox="1">
            <a:spLocks noGrp="1"/>
          </p:cNvSpPr>
          <p:nvPr>
            <p:ph idx="1"/>
          </p:nvPr>
        </p:nvSpPr>
        <p:spPr>
          <a:xfrm>
            <a:off x="1276350" y="1181100"/>
            <a:ext cx="10515600" cy="5592763"/>
          </a:xfrm>
        </p:spPr>
        <p:txBody>
          <a:bodyPr lIns="91425" tIns="45700" rIns="91425" bIns="45700">
            <a:noAutofit/>
          </a:bodyPr>
          <a:lstStyle/>
          <a:p>
            <a:pPr marL="228600" indent="-228600">
              <a:spcBef>
                <a:spcPct val="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hu-HU" sz="20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Az Ausztrál Nemzeti Könyvtár: 1996-tól</a:t>
            </a:r>
          </a:p>
          <a:p>
            <a:pPr marL="228600" indent="-228600">
              <a:buClr>
                <a:srgbClr val="000000"/>
              </a:buClr>
              <a:buFont typeface="Arial" charset="0"/>
              <a:buChar char="•"/>
            </a:pPr>
            <a:r>
              <a:rPr lang="hu-HU" sz="20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PANDORA: Ausztrál Webarchívum (</a:t>
            </a:r>
            <a:r>
              <a:rPr lang="hu-HU" sz="2000" u="sng" smtClean="0">
                <a:solidFill>
                  <a:schemeClr val="hlink"/>
                </a:solidFill>
                <a:latin typeface="Arial" charset="0"/>
                <a:cs typeface="Arial" charset="0"/>
                <a:sym typeface="Arial" charset="0"/>
                <a:hlinkClick r:id="rId3"/>
              </a:rPr>
              <a:t>http://pandora.nla.gov.au</a:t>
            </a:r>
            <a:r>
              <a:rPr lang="hu-HU" sz="2000" smtClean="0">
                <a:latin typeface="Arial" charset="0"/>
                <a:cs typeface="Arial" charset="0"/>
                <a:sym typeface="Arial" charset="0"/>
              </a:rPr>
              <a:t>)</a:t>
            </a:r>
          </a:p>
          <a:p>
            <a:pPr marL="228600" indent="-228600">
              <a:buClr>
                <a:srgbClr val="000000"/>
              </a:buClr>
              <a:buFont typeface="Arial" charset="0"/>
              <a:buChar char="•"/>
            </a:pPr>
            <a:r>
              <a:rPr lang="hu-HU" sz="20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Kötelespéldány szabályozásba foglalva</a:t>
            </a:r>
            <a:r>
              <a:rPr lang="hu-HU" sz="2000" smtClean="0">
                <a:latin typeface="Arial" charset="0"/>
                <a:cs typeface="Arial" charset="0"/>
                <a:sym typeface="Arial" charset="0"/>
              </a:rPr>
              <a:t/>
            </a:r>
            <a:br>
              <a:rPr lang="hu-HU" sz="2000" smtClean="0">
                <a:latin typeface="Arial" charset="0"/>
                <a:cs typeface="Arial" charset="0"/>
                <a:sym typeface="Arial" charset="0"/>
              </a:rPr>
            </a:br>
            <a:r>
              <a:rPr lang="hu-HU" sz="2000" u="sng" smtClean="0">
                <a:solidFill>
                  <a:schemeClr val="hlink"/>
                </a:solidFill>
                <a:latin typeface="Arial" charset="0"/>
                <a:cs typeface="Arial" charset="0"/>
                <a:sym typeface="Arial" charset="0"/>
                <a:hlinkClick r:id="rId3"/>
              </a:rPr>
              <a:t>http://pandora.nla.gov.au/selectionguidelines.html</a:t>
            </a:r>
            <a:r>
              <a:rPr lang="hu-HU" sz="20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</a:t>
            </a:r>
          </a:p>
          <a:p>
            <a:pPr marL="228600" indent="-228600">
              <a:buClr>
                <a:srgbClr val="000000"/>
              </a:buClr>
              <a:buFont typeface="Arial" charset="0"/>
              <a:buChar char="•"/>
            </a:pPr>
            <a:r>
              <a:rPr lang="hu-HU" sz="20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Intézményi konzorcium keretei között zajlik</a:t>
            </a:r>
          </a:p>
          <a:p>
            <a:pPr marL="228600" indent="-228600">
              <a:buClr>
                <a:srgbClr val="000000"/>
              </a:buClr>
              <a:buFont typeface="Arial" charset="0"/>
              <a:buChar char="•"/>
            </a:pPr>
            <a:r>
              <a:rPr lang="hu-HU" sz="20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Nemzeti elosztott rendszerbe tölti be mindegyik intézmény a saját maga szelektív módon learatott tartalmait</a:t>
            </a:r>
          </a:p>
          <a:p>
            <a:pPr marL="228600" indent="-228600">
              <a:buClr>
                <a:srgbClr val="000000"/>
              </a:buClr>
              <a:buFont typeface="Arial" charset="0"/>
              <a:buChar char="•"/>
            </a:pPr>
            <a:r>
              <a:rPr lang="hu-HU" sz="20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Gyűjtőkör - tagállami intézményi szint (hivatalos dokumentumok + szelektív válogatás)</a:t>
            </a:r>
          </a:p>
          <a:p>
            <a:pPr marL="228600" indent="-228600">
              <a:buClr>
                <a:srgbClr val="000000"/>
              </a:buClr>
              <a:buFont typeface="Arial" charset="0"/>
              <a:buChar char="•"/>
            </a:pPr>
            <a:r>
              <a:rPr lang="hu-HU" sz="20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Egységes webarchiválási szabványkörnyezet, a rendszer infrastruktúrája, az együttműködési keretek biztosítása - nemzeti szinten koordinálva</a:t>
            </a:r>
          </a:p>
          <a:p>
            <a:pPr marL="228600" indent="-228600">
              <a:buClr>
                <a:srgbClr val="000000"/>
              </a:buClr>
              <a:buFont typeface="Arial" charset="0"/>
              <a:buChar char="•"/>
            </a:pPr>
            <a:r>
              <a:rPr lang="hu-HU" sz="20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Teljes domain aratás</a:t>
            </a:r>
            <a:r>
              <a:rPr lang="hu-HU" sz="2000" smtClean="0">
                <a:latin typeface="Arial" charset="0"/>
                <a:cs typeface="Arial" charset="0"/>
                <a:sym typeface="Arial" charset="0"/>
              </a:rPr>
              <a:t> az </a:t>
            </a:r>
            <a:r>
              <a:rPr lang="hu-HU" sz="20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Internet Archive segítségével</a:t>
            </a:r>
          </a:p>
          <a:p>
            <a:pPr marL="228600" indent="-228600">
              <a:buClr>
                <a:srgbClr val="000000"/>
              </a:buClr>
              <a:buFont typeface="Arial" charset="0"/>
              <a:buChar char="•"/>
            </a:pPr>
            <a:r>
              <a:rPr lang="hu-HU" sz="20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Trove: Az Ausztrál Nemzeti Könyvtár átfogó katalógusa a digitalizált és digitálisan született állományról – Ennek része lett a webarchívum szolgáltatása is</a:t>
            </a:r>
          </a:p>
          <a:p>
            <a:pPr marL="228600" indent="-228600">
              <a:buClr>
                <a:srgbClr val="000000"/>
              </a:buClr>
              <a:buSzPct val="25000"/>
              <a:buFont typeface="Arial" charset="0"/>
              <a:buNone/>
            </a:pPr>
            <a:endParaRPr lang="hu-HU" sz="2400" smtClean="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Cím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algn="ctr"/>
            <a:r>
              <a:rPr lang="hu-HU" smtClean="0"/>
              <a:t>Célok, alapfogalmak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6188" y="1651000"/>
            <a:ext cx="9447212" cy="4568825"/>
          </a:xfr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hu-HU" sz="2200" smtClean="0">
                <a:latin typeface="Arial" charset="0"/>
              </a:rPr>
              <a:t>Cél: A magyar webtérben nyilvánosan elérhető – kiemelten a kulturális, </a:t>
            </a:r>
            <a:br>
              <a:rPr lang="hu-HU" sz="2200" smtClean="0">
                <a:latin typeface="Arial" charset="0"/>
              </a:rPr>
            </a:br>
            <a:r>
              <a:rPr lang="hu-HU" sz="2200" smtClean="0">
                <a:latin typeface="Arial" charset="0"/>
              </a:rPr>
              <a:t>a tudományos, az oktatási és a közéleti jellegű – digitális tartalmak rendszeres mentése és hosszú távú megőrzése kutatási, oktatási, hivatkozhatósági, bizonyíthatósági, helyreállíthatósági és egyéb célokra. </a:t>
            </a:r>
          </a:p>
          <a:p>
            <a:pPr>
              <a:lnSpc>
                <a:spcPct val="90000"/>
              </a:lnSpc>
            </a:pPr>
            <a:r>
              <a:rPr lang="hu-HU" sz="2200" smtClean="0">
                <a:latin typeface="Arial" charset="0"/>
              </a:rPr>
              <a:t>Magyar webtér: A magyar doménregisztrálók által magyarországi domén alá bejegyzett címeken lévő webhelyek, valamint a külföldi doméneken magyar természetes vagy jogi személyek által létrehozott webhelyek összessége a jelenben, továbbá minden olyan egyéb weboldal az élő weben, amelyet magyar célközönségnek szánnak.</a:t>
            </a:r>
          </a:p>
          <a:p>
            <a:pPr>
              <a:lnSpc>
                <a:spcPct val="90000"/>
              </a:lnSpc>
            </a:pPr>
            <a:r>
              <a:rPr lang="hu-HU" sz="2200" smtClean="0">
                <a:latin typeface="Arial" charset="0"/>
              </a:rPr>
              <a:t>Magyar webtartalom: A magyar webtérben létező vagy valaha létezett digitális tartalmak összessége, beleértve tehát azokat is, amelyek már az élő weben nem elérhetők, de valahol (pl. egy webarchívumban vagy egy tárolóeszközön) megőrződtek.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hape 209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2950"/>
          </a:xfrm>
        </p:spPr>
        <p:txBody>
          <a:bodyPr lIns="91425" tIns="45700" rIns="91425" bIns="45700" anchor="ctr"/>
          <a:lstStyle/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hu-HU" sz="44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A Pandora kezdőlapja</a:t>
            </a:r>
          </a:p>
        </p:txBody>
      </p:sp>
      <p:pic>
        <p:nvPicPr>
          <p:cNvPr id="57346" name="Shape 210"/>
          <p:cNvPicPr preferRelativeResize="0"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589213" y="2476500"/>
            <a:ext cx="8915400" cy="309245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hape 215"/>
          <p:cNvSpPr>
            <a:spLocks noGrp="1"/>
          </p:cNvSpPr>
          <p:nvPr>
            <p:ph type="title"/>
          </p:nvPr>
        </p:nvSpPr>
        <p:spPr>
          <a:xfrm>
            <a:off x="838200" y="158750"/>
            <a:ext cx="10515600" cy="1092200"/>
          </a:xfrm>
        </p:spPr>
        <p:txBody>
          <a:bodyPr lIns="91425" tIns="45700" rIns="91425" bIns="45700" anchor="ctr"/>
          <a:lstStyle/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hu-HU" sz="44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Nagy-Britannia</a:t>
            </a:r>
          </a:p>
        </p:txBody>
      </p:sp>
      <p:sp>
        <p:nvSpPr>
          <p:cNvPr id="216" name="Shape 216"/>
          <p:cNvSpPr txBox="1">
            <a:spLocks noGrp="1"/>
          </p:cNvSpPr>
          <p:nvPr>
            <p:ph idx="1"/>
          </p:nvPr>
        </p:nvSpPr>
        <p:spPr>
          <a:xfrm>
            <a:off x="1676400" y="1112838"/>
            <a:ext cx="10515600" cy="5745162"/>
          </a:xfrm>
        </p:spPr>
        <p:txBody>
          <a:bodyPr lIns="91425" tIns="45700" rIns="91425" bIns="45700">
            <a:noAutofit/>
          </a:bodyPr>
          <a:lstStyle/>
          <a:p>
            <a:pPr marL="228600" indent="-242888">
              <a:spcBef>
                <a:spcPct val="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hu-HU" sz="24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2004 - A British Library irányításával szerveződő konzorcium</a:t>
            </a:r>
          </a:p>
          <a:p>
            <a:pPr marL="228600" indent="-242888">
              <a:buClr>
                <a:srgbClr val="000000"/>
              </a:buClr>
              <a:buFont typeface="Arial" charset="0"/>
              <a:buChar char="•"/>
            </a:pPr>
            <a:r>
              <a:rPr lang="hu-HU" sz="2400" smtClean="0">
                <a:latin typeface="Arial" charset="0"/>
                <a:cs typeface="Arial" charset="0"/>
                <a:sym typeface="Arial" charset="0"/>
              </a:rPr>
              <a:t>Honlap: </a:t>
            </a:r>
            <a:r>
              <a:rPr lang="hu-HU" sz="2400" u="sng" smtClean="0">
                <a:solidFill>
                  <a:schemeClr val="hlink"/>
                </a:solidFill>
                <a:latin typeface="Arial" charset="0"/>
                <a:cs typeface="Arial" charset="0"/>
                <a:sym typeface="Arial" charset="0"/>
                <a:hlinkClick r:id="rId3"/>
              </a:rPr>
              <a:t>http://webarchive.org.uk</a:t>
            </a:r>
            <a:r>
              <a:rPr lang="hu-HU" sz="24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 </a:t>
            </a:r>
          </a:p>
          <a:p>
            <a:pPr marL="228600" indent="-242888">
              <a:buClr>
                <a:srgbClr val="000000"/>
              </a:buClr>
              <a:buFont typeface="Arial" charset="0"/>
              <a:buChar char="•"/>
            </a:pPr>
            <a:r>
              <a:rPr lang="hu-HU" sz="24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2013-tól a teljes .uk webtér aratása (félévente)</a:t>
            </a:r>
          </a:p>
          <a:p>
            <a:pPr marL="228600" indent="-242888">
              <a:buClr>
                <a:srgbClr val="000000"/>
              </a:buClr>
              <a:buFont typeface="Arial" charset="0"/>
              <a:buChar char="•"/>
            </a:pPr>
            <a:r>
              <a:rPr lang="hu-HU" sz="2400" smtClean="0">
                <a:latin typeface="Arial" charset="0"/>
                <a:cs typeface="Arial" charset="0"/>
                <a:sym typeface="Arial" charset="0"/>
              </a:rPr>
              <a:t>A k</a:t>
            </a:r>
            <a:r>
              <a:rPr lang="hu-HU" sz="24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ötelespéldány szabályozás része a webarchiválás</a:t>
            </a:r>
          </a:p>
          <a:p>
            <a:pPr marL="228600" indent="-242888">
              <a:buClr>
                <a:srgbClr val="000000"/>
              </a:buClr>
              <a:buFont typeface="Arial" charset="0"/>
              <a:buChar char="•"/>
            </a:pPr>
            <a:r>
              <a:rPr lang="hu-HU" sz="24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Szelektív aratások, eseményekhez kötődő archiválás</a:t>
            </a:r>
          </a:p>
          <a:p>
            <a:pPr marL="228600" indent="-242888">
              <a:buClr>
                <a:srgbClr val="000000"/>
              </a:buClr>
              <a:buFont typeface="Arial" charset="0"/>
              <a:buChar char="•"/>
            </a:pPr>
            <a:r>
              <a:rPr lang="hu-HU" sz="2400" smtClean="0">
                <a:latin typeface="Arial" charset="0"/>
                <a:cs typeface="Arial" charset="0"/>
                <a:sym typeface="Arial" charset="0"/>
              </a:rPr>
              <a:t>A g</a:t>
            </a:r>
            <a:r>
              <a:rPr lang="hu-HU" sz="24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yűjtőkör intézményenként kerül megállapításra egységes</a:t>
            </a:r>
            <a:r>
              <a:rPr lang="hu-HU" sz="2400" smtClean="0">
                <a:latin typeface="Arial" charset="0"/>
                <a:cs typeface="Arial" charset="0"/>
                <a:sym typeface="Arial" charset="0"/>
              </a:rPr>
              <a:t> </a:t>
            </a:r>
            <a:r>
              <a:rPr lang="hu-HU" sz="24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szempontrendszer szerint: a brit élet minél teljesebb körű bemutatása</a:t>
            </a:r>
          </a:p>
          <a:p>
            <a:pPr marL="228600" indent="-242888">
              <a:buClr>
                <a:srgbClr val="000000"/>
              </a:buClr>
              <a:buFont typeface="Arial" charset="0"/>
              <a:buChar char="•"/>
            </a:pPr>
            <a:r>
              <a:rPr lang="hu-HU" sz="24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Dedikált zárt hálózaton keresztüli  hozzáférés (szűkített nyilvános minta)</a:t>
            </a:r>
          </a:p>
          <a:p>
            <a:pPr marL="228600" indent="-242888">
              <a:buClr>
                <a:srgbClr val="000000"/>
              </a:buClr>
              <a:buFont typeface="Arial" charset="0"/>
              <a:buChar char="•"/>
            </a:pPr>
            <a:r>
              <a:rPr lang="hu-HU" sz="24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Technikai ajánlások honlapüzemeltetők részére</a:t>
            </a:r>
          </a:p>
          <a:p>
            <a:pPr marL="228600" indent="-242888">
              <a:buClr>
                <a:srgbClr val="000000"/>
              </a:buClr>
              <a:buFont typeface="Arial" charset="0"/>
              <a:buChar char="•"/>
            </a:pPr>
            <a:r>
              <a:rPr lang="hu-HU" sz="2400" smtClean="0">
                <a:latin typeface="Arial" charset="0"/>
                <a:cs typeface="Arial" charset="0"/>
                <a:sym typeface="Arial" charset="0"/>
              </a:rPr>
              <a:t>A r</a:t>
            </a:r>
            <a:r>
              <a:rPr lang="hu-HU" sz="24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obots.txt elfogadása, és a </a:t>
            </a:r>
            <a:r>
              <a:rPr lang="hu-HU" sz="2400" smtClean="0">
                <a:latin typeface="Arial" charset="0"/>
                <a:cs typeface="Arial" charset="0"/>
                <a:sym typeface="Arial" charset="0"/>
              </a:rPr>
              <a:t>jelszóval védett tartalmat s</a:t>
            </a:r>
            <a:r>
              <a:rPr lang="hu-HU" sz="24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em aratj</a:t>
            </a:r>
            <a:r>
              <a:rPr lang="hu-HU" sz="2400" smtClean="0">
                <a:latin typeface="Arial" charset="0"/>
                <a:cs typeface="Arial" charset="0"/>
                <a:sym typeface="Arial" charset="0"/>
              </a:rPr>
              <a:t>ák</a:t>
            </a:r>
            <a:r>
              <a:rPr lang="hu-HU" sz="24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</a:t>
            </a:r>
          </a:p>
          <a:p>
            <a:pPr marL="228600" indent="-242888">
              <a:buClr>
                <a:srgbClr val="000000"/>
              </a:buClr>
              <a:buFont typeface="Arial" charset="0"/>
              <a:buChar char="•"/>
            </a:pPr>
            <a:r>
              <a:rPr lang="hu-HU" sz="24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Felhasználói javaslatok begyűjtésre</a:t>
            </a:r>
          </a:p>
          <a:p>
            <a:pPr marL="228600" indent="-242888">
              <a:buClr>
                <a:srgbClr val="000000"/>
              </a:buClr>
              <a:buFont typeface="Arial" charset="0"/>
              <a:buChar char="•"/>
            </a:pPr>
            <a:r>
              <a:rPr lang="hu-HU" sz="24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Nem gyűjtenek audio</a:t>
            </a:r>
            <a:r>
              <a:rPr lang="hu-HU" sz="2400" smtClean="0">
                <a:latin typeface="Arial" charset="0"/>
                <a:cs typeface="Arial" charset="0"/>
                <a:sym typeface="Arial" charset="0"/>
              </a:rPr>
              <a:t>- és</a:t>
            </a:r>
            <a:r>
              <a:rPr lang="hu-HU" sz="24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videoanyagokat (külön archívum v</a:t>
            </a:r>
            <a:r>
              <a:rPr lang="hu-HU" sz="2400" smtClean="0">
                <a:latin typeface="Arial" charset="0"/>
                <a:cs typeface="Arial" charset="0"/>
                <a:sym typeface="Arial" charset="0"/>
              </a:rPr>
              <a:t>an rá</a:t>
            </a:r>
            <a:r>
              <a:rPr lang="hu-HU" sz="24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hape 251"/>
          <p:cNvSpPr>
            <a:spLocks noGrp="1"/>
          </p:cNvSpPr>
          <p:nvPr>
            <p:ph type="title"/>
          </p:nvPr>
        </p:nvSpPr>
        <p:spPr>
          <a:xfrm>
            <a:off x="838200" y="190500"/>
            <a:ext cx="10515600" cy="1044575"/>
          </a:xfrm>
        </p:spPr>
        <p:txBody>
          <a:bodyPr lIns="91425" tIns="45700" rIns="91425" bIns="45700" anchor="ctr"/>
          <a:lstStyle/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hu-HU" sz="44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Csehország</a:t>
            </a:r>
          </a:p>
        </p:txBody>
      </p:sp>
      <p:sp>
        <p:nvSpPr>
          <p:cNvPr id="61442" name="Shape 252"/>
          <p:cNvSpPr>
            <a:spLocks noGrp="1"/>
          </p:cNvSpPr>
          <p:nvPr>
            <p:ph idx="1"/>
          </p:nvPr>
        </p:nvSpPr>
        <p:spPr>
          <a:xfrm>
            <a:off x="1624013" y="1160463"/>
            <a:ext cx="10337800" cy="5622925"/>
          </a:xfrm>
        </p:spPr>
        <p:txBody>
          <a:bodyPr lIns="91425" tIns="45700" rIns="91425" bIns="45700"/>
          <a:lstStyle/>
          <a:p>
            <a:pPr marL="228600" indent="-228600">
              <a:spcBef>
                <a:spcPct val="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hu-HU" sz="22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A Cseh Nemzeti Könyvtár által vezetett konzorcium (regionális könyvtárak, tudományos könyvtárak)</a:t>
            </a:r>
          </a:p>
          <a:p>
            <a:pPr marL="228600" indent="-228600">
              <a:buClr>
                <a:srgbClr val="000000"/>
              </a:buClr>
              <a:buFont typeface="Arial" charset="0"/>
              <a:buChar char="•"/>
            </a:pPr>
            <a:r>
              <a:rPr lang="hu-HU" sz="2200" smtClean="0">
                <a:latin typeface="Arial" charset="0"/>
                <a:cs typeface="Arial" charset="0"/>
                <a:sym typeface="Arial" charset="0"/>
              </a:rPr>
              <a:t>Honlap: </a:t>
            </a:r>
            <a:r>
              <a:rPr lang="hu-HU" sz="2200" u="sng" smtClean="0">
                <a:solidFill>
                  <a:schemeClr val="hlink"/>
                </a:solidFill>
                <a:latin typeface="Arial" charset="0"/>
                <a:cs typeface="Arial" charset="0"/>
                <a:sym typeface="Arial" charset="0"/>
                <a:hlinkClick r:id="rId3"/>
              </a:rPr>
              <a:t>http://www.webarchiv.cz</a:t>
            </a:r>
            <a:r>
              <a:rPr lang="hu-HU" sz="2200" smtClean="0">
                <a:latin typeface="Arial" charset="0"/>
                <a:cs typeface="Arial" charset="0"/>
                <a:sym typeface="Arial" charset="0"/>
              </a:rPr>
              <a:t> </a:t>
            </a:r>
          </a:p>
          <a:p>
            <a:pPr marL="228600" indent="-228600">
              <a:buClr>
                <a:srgbClr val="000000"/>
              </a:buClr>
              <a:buFont typeface="Arial" charset="0"/>
              <a:buChar char="•"/>
            </a:pPr>
            <a:r>
              <a:rPr lang="hu-HU" sz="2200" smtClean="0">
                <a:latin typeface="Arial" charset="0"/>
                <a:cs typeface="Arial" charset="0"/>
                <a:sym typeface="Arial" charset="0"/>
              </a:rPr>
              <a:t>Ismertető: </a:t>
            </a:r>
            <a:r>
              <a:rPr lang="hu-HU" sz="2200" u="sng" smtClean="0">
                <a:solidFill>
                  <a:schemeClr val="hlink"/>
                </a:solidFill>
                <a:latin typeface="Arial" charset="0"/>
                <a:cs typeface="Arial" charset="0"/>
                <a:sym typeface="Arial" charset="0"/>
                <a:hlinkClick r:id="rId4"/>
              </a:rPr>
              <a:t>https://www.slideshare.net/webarchivCZ</a:t>
            </a:r>
            <a:r>
              <a:rPr lang="hu-HU" sz="22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</a:t>
            </a:r>
          </a:p>
          <a:p>
            <a:pPr marL="228600" indent="-228600">
              <a:buClr>
                <a:srgbClr val="000000"/>
              </a:buClr>
              <a:buFont typeface="Arial" charset="0"/>
              <a:buChar char="•"/>
            </a:pPr>
            <a:r>
              <a:rPr lang="hu-HU" sz="22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Webaratás 2001 óta</a:t>
            </a:r>
          </a:p>
          <a:p>
            <a:pPr marL="228600" indent="-228600">
              <a:buClr>
                <a:srgbClr val="000000"/>
              </a:buClr>
              <a:buFont typeface="Arial" charset="0"/>
              <a:buChar char="•"/>
            </a:pPr>
            <a:r>
              <a:rPr lang="hu-HU" sz="22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Teljes, szelektív, eseményekhez kötődő </a:t>
            </a:r>
            <a:r>
              <a:rPr lang="hu-HU" sz="2200" smtClean="0">
                <a:latin typeface="Arial" charset="0"/>
                <a:cs typeface="Arial" charset="0"/>
                <a:sym typeface="Arial" charset="0"/>
              </a:rPr>
              <a:t>gyűjtés (a teljes aratás a  </a:t>
            </a:r>
            <a:r>
              <a:rPr lang="hu-HU" sz="22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CZ NIIC céggel együttműködésben)</a:t>
            </a:r>
          </a:p>
          <a:p>
            <a:pPr marL="228600" indent="-228600">
              <a:buClr>
                <a:srgbClr val="000000"/>
              </a:buClr>
              <a:buFont typeface="Arial" charset="0"/>
              <a:buChar char="•"/>
            </a:pPr>
            <a:r>
              <a:rPr lang="hu-HU" sz="22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Nem tartják be a robot.txt korlátozásait</a:t>
            </a:r>
          </a:p>
          <a:p>
            <a:pPr marL="228600" indent="-228600">
              <a:buClr>
                <a:srgbClr val="000000"/>
              </a:buClr>
              <a:buFont typeface="Arial" charset="0"/>
              <a:buChar char="•"/>
            </a:pPr>
            <a:r>
              <a:rPr lang="hu-HU" sz="22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A cseh Nemzeti Könyvtár már 5143 partnerrel kötött megállapodást tartalmaik archiválásáról</a:t>
            </a:r>
          </a:p>
          <a:p>
            <a:pPr marL="228600" indent="-228600">
              <a:buClr>
                <a:srgbClr val="000000"/>
              </a:buClr>
              <a:buFont typeface="Arial" charset="0"/>
              <a:buChar char="•"/>
            </a:pPr>
            <a:r>
              <a:rPr lang="hu-HU" sz="22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Dedikált hálózaton keresztüli elérés, mintagyűjtemények nyilvánosak</a:t>
            </a:r>
          </a:p>
          <a:p>
            <a:pPr marL="228600" indent="-228600">
              <a:buClr>
                <a:srgbClr val="000000"/>
              </a:buClr>
              <a:buFont typeface="Arial" charset="0"/>
              <a:buChar char="•"/>
            </a:pPr>
            <a:r>
              <a:rPr lang="hu-HU" sz="22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Nincs benne a kötelespéldány szabályozásban a webarchiválás - súlyos jogi problémák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hape 257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63225" cy="1025525"/>
          </a:xfrm>
        </p:spPr>
        <p:txBody>
          <a:bodyPr lIns="91425" tIns="45700" rIns="91425" bIns="45700" anchor="ctr"/>
          <a:lstStyle/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hu-HU" smtClean="0">
                <a:latin typeface="Arial" charset="0"/>
                <a:cs typeface="Arial" charset="0"/>
              </a:rPr>
              <a:t>A c</a:t>
            </a:r>
            <a:r>
              <a:rPr lang="hu-HU" smtClean="0">
                <a:solidFill>
                  <a:srgbClr val="000000"/>
                </a:solidFill>
                <a:latin typeface="Arial" charset="0"/>
                <a:ea typeface="Calibri" pitchFamily="34" charset="0"/>
                <a:cs typeface="Arial" charset="0"/>
                <a:sym typeface="Calibri" pitchFamily="34" charset="0"/>
              </a:rPr>
              <a:t>seh webarchívum angol </a:t>
            </a:r>
            <a:r>
              <a:rPr lang="hu-HU" smtClean="0">
                <a:latin typeface="Arial" charset="0"/>
                <a:cs typeface="Arial" charset="0"/>
              </a:rPr>
              <a:t>nyelvű </a:t>
            </a:r>
            <a:r>
              <a:rPr lang="hu-HU" smtClean="0">
                <a:solidFill>
                  <a:srgbClr val="000000"/>
                </a:solidFill>
                <a:latin typeface="Arial" charset="0"/>
                <a:cs typeface="Calibri" pitchFamily="34" charset="0"/>
                <a:sym typeface="Calibri" pitchFamily="34" charset="0"/>
              </a:rPr>
              <a:t>oldala</a:t>
            </a:r>
          </a:p>
        </p:txBody>
      </p:sp>
      <p:pic>
        <p:nvPicPr>
          <p:cNvPr id="63490" name="Shape 258"/>
          <p:cNvPicPr preferRelativeResize="0"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182813" y="1390650"/>
            <a:ext cx="8516937" cy="5214938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hape 263"/>
          <p:cNvSpPr>
            <a:spLocks noGrp="1"/>
          </p:cNvSpPr>
          <p:nvPr>
            <p:ph type="title"/>
          </p:nvPr>
        </p:nvSpPr>
        <p:spPr>
          <a:xfrm>
            <a:off x="838200" y="190500"/>
            <a:ext cx="10515600" cy="1044575"/>
          </a:xfrm>
        </p:spPr>
        <p:txBody>
          <a:bodyPr lIns="91425" tIns="45700" rIns="91425" bIns="45700" anchor="ctr"/>
          <a:lstStyle/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hu-HU" smtClean="0">
                <a:latin typeface="Arial" charset="0"/>
                <a:cs typeface="Arial" charset="0"/>
                <a:sym typeface="Arial" charset="0"/>
              </a:rPr>
              <a:t>Szlovákia</a:t>
            </a:r>
          </a:p>
        </p:txBody>
      </p:sp>
      <p:sp>
        <p:nvSpPr>
          <p:cNvPr id="65538" name="Shape 264"/>
          <p:cNvSpPr>
            <a:spLocks noGrp="1"/>
          </p:cNvSpPr>
          <p:nvPr>
            <p:ph idx="1"/>
          </p:nvPr>
        </p:nvSpPr>
        <p:spPr>
          <a:xfrm>
            <a:off x="838200" y="1009650"/>
            <a:ext cx="11353800" cy="5848350"/>
          </a:xfrm>
        </p:spPr>
        <p:txBody>
          <a:bodyPr lIns="91425" tIns="45700" rIns="91425" bIns="45700"/>
          <a:lstStyle/>
          <a:p>
            <a:pPr marL="228600" indent="-228600">
              <a:buClr>
                <a:srgbClr val="000000"/>
              </a:buClr>
              <a:buFont typeface="Arial" charset="0"/>
              <a:buChar char="•"/>
            </a:pPr>
            <a:r>
              <a:rPr lang="hu-HU" sz="2400" smtClean="0">
                <a:latin typeface="Arial" charset="0"/>
                <a:cs typeface="Arial" charset="0"/>
                <a:sym typeface="Arial" charset="0"/>
              </a:rPr>
              <a:t>Projekt DIP (DIgitálne Pramene): digitálisan született tartalmak gyűjtése</a:t>
            </a:r>
          </a:p>
          <a:p>
            <a:pPr marL="228600" indent="-228600">
              <a:buClr>
                <a:srgbClr val="000000"/>
              </a:buClr>
              <a:buFont typeface="Arial" charset="0"/>
              <a:buChar char="•"/>
            </a:pPr>
            <a:r>
              <a:rPr lang="hu-HU" sz="2400" smtClean="0">
                <a:latin typeface="Arial" charset="0"/>
                <a:cs typeface="Arial" charset="0"/>
                <a:sym typeface="Arial" charset="0"/>
              </a:rPr>
              <a:t>A webarchívum honlapja: </a:t>
            </a:r>
            <a:r>
              <a:rPr lang="hu-HU" sz="2400" u="sng" smtClean="0">
                <a:solidFill>
                  <a:schemeClr val="hlink"/>
                </a:solidFill>
                <a:latin typeface="Arial" charset="0"/>
                <a:cs typeface="Arial" charset="0"/>
                <a:sym typeface="Arial" charset="0"/>
                <a:hlinkClick r:id="rId3"/>
              </a:rPr>
              <a:t>https://www.webdepozit.sk</a:t>
            </a:r>
          </a:p>
          <a:p>
            <a:pPr marL="228600" indent="-228600">
              <a:buClr>
                <a:srgbClr val="000000"/>
              </a:buClr>
              <a:buFont typeface="Arial" charset="0"/>
              <a:buChar char="•"/>
            </a:pPr>
            <a:r>
              <a:rPr lang="hu-HU" sz="2400" smtClean="0">
                <a:latin typeface="Arial" charset="0"/>
                <a:cs typeface="Arial" charset="0"/>
                <a:sym typeface="Arial" charset="0"/>
              </a:rPr>
              <a:t>A pozsonyi egyetemi könyvtár (egy 2006-os teszt után) 2015-től építi a nemzeti webarchívumot (a nemzeti könyvtárban nincs meg ehhez a szükséges infrastruktúra)</a:t>
            </a:r>
          </a:p>
          <a:p>
            <a:pPr marL="228600" indent="-228600">
              <a:buClr>
                <a:srgbClr val="000000"/>
              </a:buClr>
              <a:buFont typeface="Arial" charset="0"/>
              <a:buChar char="•"/>
            </a:pPr>
            <a:r>
              <a:rPr lang="hu-HU" sz="2400" smtClean="0">
                <a:latin typeface="Arial" charset="0"/>
                <a:cs typeface="Arial" charset="0"/>
                <a:sym typeface="Arial" charset="0"/>
              </a:rPr>
              <a:t>Tematikus, esemény-alapú és .sk domain szintű aratásokat egyaránt csinálnak </a:t>
            </a:r>
          </a:p>
          <a:p>
            <a:pPr marL="228600" indent="-228600">
              <a:buClr>
                <a:srgbClr val="000000"/>
              </a:buClr>
              <a:buFont typeface="Arial" charset="0"/>
              <a:buChar char="•"/>
            </a:pPr>
            <a:r>
              <a:rPr lang="hu-HU" sz="2400" smtClean="0">
                <a:latin typeface="Arial" charset="0"/>
                <a:cs typeface="Arial" charset="0"/>
                <a:sym typeface="Arial" charset="0"/>
              </a:rPr>
              <a:t>Utóbbit 2016 októberében kezdték, és 2017 februárjában futtatták le a másodikat egy hétig. Ekkor a 352 ezer bejegyzett szlovák domainból 279 ezret learattak</a:t>
            </a:r>
          </a:p>
          <a:p>
            <a:pPr marL="228600" indent="-228600">
              <a:buClr>
                <a:srgbClr val="000000"/>
              </a:buClr>
              <a:buFont typeface="Arial" charset="0"/>
              <a:buChar char="•"/>
            </a:pPr>
            <a:r>
              <a:rPr lang="hu-HU" sz="2400" smtClean="0">
                <a:latin typeface="Arial" charset="0"/>
                <a:cs typeface="Arial" charset="0"/>
                <a:sym typeface="Arial" charset="0"/>
              </a:rPr>
              <a:t>Az archivált verzió többnyire csak a könyvtáron belül nézhető meg, kivéve, ahol engedélyt kaptak a nyilvános szolgáltatásra</a:t>
            </a:r>
          </a:p>
          <a:p>
            <a:pPr marL="228600" indent="-228600">
              <a:buClr>
                <a:srgbClr val="000000"/>
              </a:buClr>
              <a:buFont typeface="Arial" charset="0"/>
              <a:buChar char="•"/>
            </a:pPr>
            <a:r>
              <a:rPr lang="hu-HU" sz="2400" smtClean="0">
                <a:latin typeface="Arial" charset="0"/>
                <a:cs typeface="Arial" charset="0"/>
                <a:sym typeface="Arial" charset="0"/>
              </a:rPr>
              <a:t>Szlovákiai magyar tartalmak is szerepelnek benne!</a:t>
            </a:r>
          </a:p>
          <a:p>
            <a:pPr marL="228600" indent="-228600">
              <a:buClr>
                <a:srgbClr val="000000"/>
              </a:buClr>
              <a:buFont typeface="Arial" charset="0"/>
              <a:buChar char="•"/>
            </a:pPr>
            <a:r>
              <a:rPr lang="hu-HU" sz="2400" smtClean="0">
                <a:latin typeface="Arial" charset="0"/>
                <a:cs typeface="Arial" charset="0"/>
                <a:sym typeface="Arial" charset="0"/>
              </a:rPr>
              <a:t>A szelektív archiválás keretében az 550 megkeresett intézmény közül 2017 júniusáig 111-gyel kötöttek szerződést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hape 269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8825"/>
          </a:xfrm>
        </p:spPr>
        <p:txBody>
          <a:bodyPr lIns="91425" tIns="45700" rIns="91425" bIns="45700" anchor="ctr"/>
          <a:lstStyle/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hu-HU" smtClean="0">
                <a:latin typeface="Arial" charset="0"/>
                <a:cs typeface="Arial" charset="0"/>
              </a:rPr>
              <a:t>A szlovák </a:t>
            </a:r>
            <a:r>
              <a:rPr lang="hu-HU" smtClean="0">
                <a:solidFill>
                  <a:srgbClr val="000000"/>
                </a:solidFill>
                <a:latin typeface="Arial" charset="0"/>
                <a:ea typeface="Calibri" pitchFamily="34" charset="0"/>
                <a:cs typeface="Arial" charset="0"/>
                <a:sym typeface="Calibri" pitchFamily="34" charset="0"/>
              </a:rPr>
              <a:t>webarchívum an</a:t>
            </a:r>
            <a:r>
              <a:rPr lang="hu-HU" smtClean="0">
                <a:latin typeface="Arial" charset="0"/>
                <a:cs typeface="Arial" charset="0"/>
              </a:rPr>
              <a:t>gol honlapja</a:t>
            </a:r>
          </a:p>
        </p:txBody>
      </p:sp>
      <p:pic>
        <p:nvPicPr>
          <p:cNvPr id="67586" name="Shape 27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6225" y="1276350"/>
            <a:ext cx="8723313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1416050" y="6021388"/>
            <a:ext cx="9488488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69634" name="Text Box 3"/>
          <p:cNvSpPr txBox="1">
            <a:spLocks noChangeArrowheads="1"/>
          </p:cNvSpPr>
          <p:nvPr/>
        </p:nvSpPr>
        <p:spPr bwMode="auto">
          <a:xfrm>
            <a:off x="1489075" y="333375"/>
            <a:ext cx="3671888" cy="3698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>
                <a:latin typeface="Century Gothic" pitchFamily="34" charset="0"/>
              </a:rPr>
              <a:t>Nemzetközi kapcsolatok</a:t>
            </a:r>
          </a:p>
        </p:txBody>
      </p:sp>
      <p:sp>
        <p:nvSpPr>
          <p:cNvPr id="69635" name="Text Box 4"/>
          <p:cNvSpPr txBox="1">
            <a:spLocks noChangeArrowheads="1"/>
          </p:cNvSpPr>
          <p:nvPr/>
        </p:nvSpPr>
        <p:spPr bwMode="auto">
          <a:xfrm>
            <a:off x="10718800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ACA43E9A-812C-497A-AD1C-FBDCA79549B8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26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6963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1588" y="2565400"/>
            <a:ext cx="5387975" cy="4041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9637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48300" y="476250"/>
            <a:ext cx="5473700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8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89075" y="1052513"/>
            <a:ext cx="322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77088" y="4652963"/>
            <a:ext cx="3960812" cy="210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9640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88163" y="2420938"/>
            <a:ext cx="3978275" cy="2098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1416050" y="6021388"/>
            <a:ext cx="9488488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70658" name="Picture 11"/>
          <p:cNvPicPr>
            <a:picLocks noChangeAspect="1" noChangeArrowheads="1"/>
          </p:cNvPicPr>
          <p:nvPr/>
        </p:nvPicPr>
        <p:blipFill>
          <a:blip r:embed="rId2"/>
          <a:srcRect l="6407" r="2766"/>
          <a:stretch>
            <a:fillRect/>
          </a:stretch>
        </p:blipFill>
        <p:spPr bwMode="auto">
          <a:xfrm>
            <a:off x="1128713" y="1052513"/>
            <a:ext cx="4117975" cy="5092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489075" y="333375"/>
            <a:ext cx="3671888" cy="3698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>
                <a:latin typeface="Century Gothic" pitchFamily="34" charset="0"/>
              </a:rPr>
              <a:t>Nemzetközi kapcsolatok</a:t>
            </a: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10718800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54F64C0F-FADB-476C-AA6F-7C3D98817A8F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27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70661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48300" y="476250"/>
            <a:ext cx="5616575" cy="2722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0662" name="Picture 13"/>
          <p:cNvPicPr>
            <a:picLocks noChangeAspect="1" noChangeArrowheads="1"/>
          </p:cNvPicPr>
          <p:nvPr/>
        </p:nvPicPr>
        <p:blipFill>
          <a:blip r:embed="rId4"/>
          <a:srcRect l="2837"/>
          <a:stretch>
            <a:fillRect/>
          </a:stretch>
        </p:blipFill>
        <p:spPr bwMode="auto">
          <a:xfrm>
            <a:off x="5399088" y="3429000"/>
            <a:ext cx="5710237" cy="3168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hape 275"/>
          <p:cNvSpPr>
            <a:spLocks noGrp="1"/>
          </p:cNvSpPr>
          <p:nvPr>
            <p:ph type="title"/>
          </p:nvPr>
        </p:nvSpPr>
        <p:spPr>
          <a:xfrm>
            <a:off x="1801813" y="585788"/>
            <a:ext cx="8912225" cy="1281112"/>
          </a:xfrm>
        </p:spPr>
        <p:txBody>
          <a:bodyPr lIns="91425" tIns="45700" rIns="91425" bIns="45700" anchor="ctr"/>
          <a:lstStyle/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hu-HU" sz="44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Szoftver háttér</a:t>
            </a:r>
          </a:p>
        </p:txBody>
      </p:sp>
      <p:sp>
        <p:nvSpPr>
          <p:cNvPr id="276" name="Shape 276"/>
          <p:cNvSpPr>
            <a:spLocks noGrp="1"/>
          </p:cNvSpPr>
          <p:nvPr>
            <p:ph idx="1"/>
          </p:nvPr>
        </p:nvSpPr>
        <p:spPr>
          <a:xfrm>
            <a:off x="1728788" y="2182813"/>
            <a:ext cx="10083800" cy="4013200"/>
          </a:xfrm>
        </p:spPr>
        <p:txBody>
          <a:bodyPr lIns="91425" tIns="45700" rIns="91425" bIns="45700">
            <a:spAutoFit/>
          </a:bodyPr>
          <a:lstStyle/>
          <a:p>
            <a:pPr marL="0" inden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hu-HU" sz="24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Nagy méretű automatizált webarchívumoknál ma már többnyire az </a:t>
            </a:r>
            <a:r>
              <a:rPr lang="hu-HU" sz="2400" u="sng" smtClean="0">
                <a:solidFill>
                  <a:schemeClr val="hlink"/>
                </a:solidFill>
                <a:latin typeface="Arial" charset="0"/>
                <a:cs typeface="Arial" charset="0"/>
                <a:sym typeface="Arial" charset="0"/>
                <a:hlinkClick r:id="rId3"/>
              </a:rPr>
              <a:t>IIPC</a:t>
            </a:r>
            <a:r>
              <a:rPr lang="hu-HU" sz="24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(International Internet Preservation Consortium) által támogatott megoldásokat használják  (pl. egy vagy több összekapcsolt Linux szerveren):</a:t>
            </a:r>
          </a:p>
          <a:p>
            <a:pPr marL="0" indent="0">
              <a:spcBef>
                <a:spcPct val="0"/>
              </a:spcBef>
              <a:spcAft>
                <a:spcPts val="1000"/>
              </a:spcAft>
            </a:pPr>
            <a:r>
              <a:rPr lang="hu-HU" sz="24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hu-HU" sz="2400" u="sng" smtClean="0">
                <a:solidFill>
                  <a:schemeClr val="hlink"/>
                </a:solidFill>
                <a:latin typeface="Arial" charset="0"/>
                <a:cs typeface="Arial" charset="0"/>
                <a:sym typeface="Arial" charset="0"/>
                <a:hlinkClick r:id="rId4"/>
              </a:rPr>
              <a:t>Heritrix </a:t>
            </a:r>
            <a:r>
              <a:rPr lang="hu-HU" sz="24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aratószoftver (crawler, spider, web robot)</a:t>
            </a:r>
          </a:p>
          <a:p>
            <a:pPr marL="0" indent="0">
              <a:spcBef>
                <a:spcPct val="0"/>
              </a:spcBef>
              <a:spcAft>
                <a:spcPts val="1000"/>
              </a:spcAft>
            </a:pPr>
            <a:r>
              <a:rPr lang="hu-HU" sz="24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hu-HU" sz="2400" u="sng" smtClean="0">
                <a:solidFill>
                  <a:schemeClr val="hlink"/>
                </a:solidFill>
                <a:latin typeface="Arial" charset="0"/>
                <a:cs typeface="Arial" charset="0"/>
                <a:sym typeface="Arial" charset="0"/>
                <a:hlinkClick r:id="rId5"/>
              </a:rPr>
              <a:t>OpenWayback</a:t>
            </a:r>
            <a:r>
              <a:rPr lang="hu-HU" sz="24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megjelenítő</a:t>
            </a:r>
          </a:p>
          <a:p>
            <a:pPr marL="0" indent="0">
              <a:spcBef>
                <a:spcPct val="0"/>
              </a:spcBef>
              <a:spcAft>
                <a:spcPts val="1000"/>
              </a:spcAft>
            </a:pPr>
            <a:r>
              <a:rPr lang="hu-HU" sz="24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hu-HU" sz="2400" u="sng" smtClean="0">
                <a:solidFill>
                  <a:schemeClr val="hlink"/>
                </a:solidFill>
                <a:latin typeface="Arial" charset="0"/>
                <a:cs typeface="Arial" charset="0"/>
                <a:sym typeface="Arial" charset="0"/>
                <a:hlinkClick r:id="rId6"/>
              </a:rPr>
              <a:t>NutchWAX</a:t>
            </a:r>
            <a:r>
              <a:rPr lang="hu-HU" sz="24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kereső</a:t>
            </a:r>
          </a:p>
          <a:p>
            <a:pPr marL="0" indent="0">
              <a:spcBef>
                <a:spcPct val="0"/>
              </a:spcBef>
              <a:spcAft>
                <a:spcPts val="1000"/>
              </a:spcAft>
            </a:pPr>
            <a:r>
              <a:rPr lang="hu-HU" sz="24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hu-HU" sz="2400" u="sng" smtClean="0">
                <a:solidFill>
                  <a:schemeClr val="hlink"/>
                </a:solidFill>
                <a:latin typeface="Arial" charset="0"/>
                <a:cs typeface="Arial" charset="0"/>
                <a:sym typeface="Arial" charset="0"/>
                <a:hlinkClick r:id="rId7"/>
              </a:rPr>
              <a:t>Web Curator Tool</a:t>
            </a:r>
            <a:r>
              <a:rPr lang="hu-HU" sz="24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vagy </a:t>
            </a:r>
            <a:r>
              <a:rPr lang="hu-HU" sz="2400" u="sng" smtClean="0">
                <a:solidFill>
                  <a:schemeClr val="hlink"/>
                </a:solidFill>
                <a:latin typeface="Arial" charset="0"/>
                <a:cs typeface="Arial" charset="0"/>
                <a:sym typeface="Arial" charset="0"/>
                <a:hlinkClick r:id="rId8"/>
              </a:rPr>
              <a:t>NetarchiveSuite</a:t>
            </a:r>
            <a:r>
              <a:rPr lang="hu-HU" sz="24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keretrendszer</a:t>
            </a:r>
          </a:p>
          <a:p>
            <a:pPr marL="0" indent="0">
              <a:spcBef>
                <a:spcPct val="0"/>
              </a:spcBef>
              <a:spcAft>
                <a:spcPts val="1000"/>
              </a:spcAft>
            </a:pPr>
            <a:r>
              <a:rPr lang="hu-HU" sz="24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hu-HU" sz="2400" u="sng" smtClean="0">
                <a:solidFill>
                  <a:schemeClr val="hlink"/>
                </a:solidFill>
                <a:latin typeface="Arial" charset="0"/>
                <a:cs typeface="Arial" charset="0"/>
                <a:sym typeface="Arial" charset="0"/>
                <a:hlinkClick r:id="rId9"/>
              </a:rPr>
              <a:t>WARC</a:t>
            </a:r>
            <a:r>
              <a:rPr lang="hu-HU" sz="24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tárolási formátum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Cím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r>
              <a:rPr lang="hu-HU" smtClean="0"/>
              <a:t>A webarchiválás kezdetei Magyarországon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4468813"/>
          </a:xfrm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hu-HU" sz="2200" smtClean="0">
                <a:latin typeface="Arial" charset="0"/>
              </a:rPr>
              <a:t>Drótos László: Mi a MIA? - Javaslat egy magyar internet archívum létrehozására</a:t>
            </a:r>
          </a:p>
          <a:p>
            <a:pPr>
              <a:lnSpc>
                <a:spcPct val="80000"/>
              </a:lnSpc>
            </a:pPr>
            <a:r>
              <a:rPr lang="hu-HU" sz="2200" smtClean="0">
                <a:latin typeface="Arial" charset="0"/>
              </a:rPr>
              <a:t> Networkshop 2006</a:t>
            </a:r>
          </a:p>
          <a:p>
            <a:pPr>
              <a:lnSpc>
                <a:spcPct val="80000"/>
              </a:lnSpc>
            </a:pPr>
            <a:r>
              <a:rPr lang="hu-HU" sz="2200" smtClean="0">
                <a:latin typeface="Arial" charset="0"/>
              </a:rPr>
              <a:t> http://mek.oszk.hu/html/irattar/eloadas/2006/mia.htm </a:t>
            </a:r>
          </a:p>
          <a:p>
            <a:pPr>
              <a:lnSpc>
                <a:spcPct val="80000"/>
              </a:lnSpc>
            </a:pPr>
            <a:r>
              <a:rPr lang="hu-HU" sz="2200" smtClean="0">
                <a:latin typeface="Arial" charset="0"/>
              </a:rPr>
              <a:t>Sikertelen pályázatok</a:t>
            </a:r>
          </a:p>
          <a:p>
            <a:pPr>
              <a:lnSpc>
                <a:spcPct val="80000"/>
              </a:lnSpc>
            </a:pPr>
            <a:r>
              <a:rPr lang="hu-HU" sz="2200" smtClean="0">
                <a:latin typeface="Arial" charset="0"/>
              </a:rPr>
              <a:t> SZTE</a:t>
            </a:r>
          </a:p>
          <a:p>
            <a:pPr>
              <a:lnSpc>
                <a:spcPct val="80000"/>
              </a:lnSpc>
            </a:pPr>
            <a:r>
              <a:rPr lang="hu-HU" sz="2200" smtClean="0">
                <a:latin typeface="Arial" charset="0"/>
              </a:rPr>
              <a:t> NIIF</a:t>
            </a:r>
          </a:p>
          <a:p>
            <a:pPr>
              <a:lnSpc>
                <a:spcPct val="80000"/>
              </a:lnSpc>
            </a:pPr>
            <a:r>
              <a:rPr lang="hu-HU" sz="2200" smtClean="0">
                <a:latin typeface="Arial" charset="0"/>
              </a:rPr>
              <a:t>A 2010-es évek első felében az ELTE Tudománytörténet és Tudományfilozófia Tanszékén volt egy webaratási kísérlet: </a:t>
            </a:r>
            <a:br>
              <a:rPr lang="hu-HU" sz="2200" smtClean="0">
                <a:latin typeface="Arial" charset="0"/>
              </a:rPr>
            </a:br>
            <a:r>
              <a:rPr lang="hu-HU" sz="2200" smtClean="0">
                <a:latin typeface="Arial" charset="0"/>
              </a:rPr>
              <a:t>kb. 400 tudományos és oktatási intézet honlapját, valamint hírportálok anyagát mentették. </a:t>
            </a:r>
          </a:p>
          <a:p>
            <a:pPr>
              <a:lnSpc>
                <a:spcPct val="80000"/>
              </a:lnSpc>
            </a:pPr>
            <a:r>
              <a:rPr lang="hu-HU" sz="2200" smtClean="0">
                <a:latin typeface="Arial" charset="0"/>
              </a:rPr>
              <a:t>A NAVA néhány éve az MTVA számára gyűjt online sajtóhíreket </a:t>
            </a:r>
            <a:br>
              <a:rPr lang="hu-HU" sz="2200" smtClean="0">
                <a:latin typeface="Arial" charset="0"/>
              </a:rPr>
            </a:br>
            <a:r>
              <a:rPr lang="hu-HU" sz="2200" smtClean="0">
                <a:latin typeface="Arial" charset="0"/>
              </a:rPr>
              <a:t>(jelenleg kb. 2 millió rekord).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hape 19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435975" cy="823912"/>
          </a:xfrm>
        </p:spPr>
        <p:txBody>
          <a:bodyPr lIns="91425" tIns="45700" rIns="91425" bIns="45700" anchor="ctr"/>
          <a:lstStyle/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hu-HU" sz="44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Általános </a:t>
            </a:r>
            <a:r>
              <a:rPr lang="hu-HU" sz="4400" smtClean="0">
                <a:latin typeface="Arial" charset="0"/>
                <a:cs typeface="Arial" charset="0"/>
                <a:sym typeface="Arial" charset="0"/>
              </a:rPr>
              <a:t>elvek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idx="1"/>
          </p:nvPr>
        </p:nvSpPr>
        <p:spPr>
          <a:xfrm>
            <a:off x="1457325" y="1576388"/>
            <a:ext cx="10515600" cy="5281612"/>
          </a:xfrm>
        </p:spPr>
        <p:txBody>
          <a:bodyPr lIns="91425" tIns="45700" rIns="91425" bIns="45700">
            <a:noAutofit/>
          </a:bodyPr>
          <a:lstStyle/>
          <a:p>
            <a:pPr marL="228600" indent="-214313">
              <a:buClr>
                <a:srgbClr val="000000"/>
              </a:buClr>
              <a:buFont typeface="Arial" charset="0"/>
              <a:buChar char="•"/>
            </a:pPr>
            <a:r>
              <a:rPr lang="hu-HU" sz="2200" smtClean="0">
                <a:latin typeface="Arial" charset="0"/>
                <a:cs typeface="Arial" charset="0"/>
                <a:sym typeface="Arial" charset="0"/>
              </a:rPr>
              <a:t> </a:t>
            </a:r>
            <a:r>
              <a:rPr lang="hu-HU" sz="22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Közgyűjtemények feladata: a saját gy</a:t>
            </a:r>
            <a:r>
              <a:rPr lang="hu-HU" sz="2200" smtClean="0">
                <a:latin typeface="Arial" charset="0"/>
                <a:cs typeface="Arial" charset="0"/>
                <a:sym typeface="Arial" charset="0"/>
              </a:rPr>
              <a:t>ű</a:t>
            </a:r>
            <a:r>
              <a:rPr lang="hu-HU" sz="22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jtőkörükbe tartozó digitálisan születő kultúra megőrzése az utókor számára és kutathatóvá tétele már a jelenben is (nemzeti, köz- és szakkönyvtárak, levéltárak, múzeumok, audiovizuális archívumok)</a:t>
            </a:r>
          </a:p>
          <a:p>
            <a:pPr marL="228600" indent="-214313">
              <a:buClr>
                <a:srgbClr val="000000"/>
              </a:buClr>
              <a:buFont typeface="Arial" charset="0"/>
              <a:buChar char="•"/>
            </a:pPr>
            <a:r>
              <a:rPr lang="hu-HU" sz="2200" smtClean="0">
                <a:latin typeface="Arial" charset="0"/>
                <a:cs typeface="Arial" charset="0"/>
                <a:sym typeface="Arial" charset="0"/>
              </a:rPr>
              <a:t> </a:t>
            </a:r>
            <a:r>
              <a:rPr lang="hu-HU" sz="22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Válogatva (pl. intézménytípus, műfaj, téma, esemény, híres ember szerint).</a:t>
            </a:r>
          </a:p>
          <a:p>
            <a:pPr marL="228600" indent="-214313">
              <a:buClr>
                <a:srgbClr val="000000"/>
              </a:buClr>
              <a:buFont typeface="Arial" charset="0"/>
              <a:buChar char="•"/>
            </a:pPr>
            <a:r>
              <a:rPr lang="hu-HU" sz="2200" smtClean="0">
                <a:latin typeface="Arial" charset="0"/>
                <a:cs typeface="Arial" charset="0"/>
                <a:sym typeface="Arial" charset="0"/>
              </a:rPr>
              <a:t> </a:t>
            </a:r>
            <a:r>
              <a:rPr lang="hu-HU" sz="22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Válogatás nélkül (pl. aldomén, országdomén, nemzeti webtér, globális webtér mentése).</a:t>
            </a:r>
          </a:p>
          <a:p>
            <a:pPr marL="228600" indent="-214313">
              <a:buClr>
                <a:srgbClr val="000000"/>
              </a:buClr>
              <a:buFont typeface="Arial" charset="0"/>
              <a:buChar char="•"/>
            </a:pPr>
            <a:r>
              <a:rPr lang="hu-HU" sz="2200" smtClean="0">
                <a:latin typeface="Arial" charset="0"/>
                <a:cs typeface="Arial" charset="0"/>
                <a:sym typeface="Arial" charset="0"/>
              </a:rPr>
              <a:t> </a:t>
            </a:r>
            <a:r>
              <a:rPr lang="hu-HU" sz="22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Szabályozottan (pl. kötelespéldány törvény, szerzői jogi törvény, személyes és üzleti adatok védelme).</a:t>
            </a:r>
          </a:p>
          <a:p>
            <a:pPr marL="228600" indent="-214313">
              <a:buClr>
                <a:srgbClr val="000000"/>
              </a:buClr>
              <a:buFont typeface="Arial" charset="0"/>
              <a:buChar char="•"/>
            </a:pPr>
            <a:r>
              <a:rPr lang="hu-HU" sz="2200" smtClean="0">
                <a:latin typeface="Arial" charset="0"/>
                <a:cs typeface="Arial" charset="0"/>
                <a:sym typeface="Arial" charset="0"/>
              </a:rPr>
              <a:t> </a:t>
            </a:r>
            <a:r>
              <a:rPr lang="hu-HU" sz="22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Szervezetten (pl. munkamegosztás a közgyűjtemények között, együttműködés a tartalomszolgáltatókkal, szabványos megoldások, összekapcsolt archívumok).</a:t>
            </a:r>
          </a:p>
          <a:p>
            <a:pPr marL="228600" indent="-214313">
              <a:buClr>
                <a:srgbClr val="000000"/>
              </a:buClr>
              <a:buFont typeface="Arial" charset="0"/>
              <a:buChar char="•"/>
            </a:pPr>
            <a:r>
              <a:rPr lang="hu-HU" sz="2200" smtClean="0">
                <a:latin typeface="Arial" charset="0"/>
                <a:cs typeface="Arial" charset="0"/>
                <a:sym typeface="Arial" charset="0"/>
              </a:rPr>
              <a:t> </a:t>
            </a:r>
            <a:r>
              <a:rPr lang="hu-HU" sz="22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Fenntarthatóan (pl. állami és EU-s költségvetés, </a:t>
            </a:r>
            <a:r>
              <a:rPr lang="hu-HU" sz="2200" smtClean="0">
                <a:latin typeface="Arial" charset="0"/>
                <a:cs typeface="Arial" charset="0"/>
                <a:sym typeface="Arial" charset="0"/>
              </a:rPr>
              <a:t>tudományos</a:t>
            </a:r>
            <a:r>
              <a:rPr lang="hu-HU" sz="22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kutatási alap, pályázatok, szponzorálás, fizetős szolgáltatások).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Cím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r>
              <a:rPr lang="hu-HU" smtClean="0"/>
              <a:t>A webarchiválás kezdetei Magyarországon</a:t>
            </a:r>
          </a:p>
        </p:txBody>
      </p:sp>
      <p:sp>
        <p:nvSpPr>
          <p:cNvPr id="74754" name="Tartalom helye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r>
              <a:rPr lang="hu-HU" sz="2200" smtClean="0">
                <a:latin typeface="Arial" charset="0"/>
              </a:rPr>
              <a:t>A Kormány 1605/2016. (XI. 8.) határozata </a:t>
            </a:r>
            <a:br>
              <a:rPr lang="hu-HU" sz="2200" smtClean="0">
                <a:latin typeface="Arial" charset="0"/>
              </a:rPr>
            </a:br>
            <a:r>
              <a:rPr lang="hu-HU" sz="2200" smtClean="0">
                <a:latin typeface="Arial" charset="0"/>
              </a:rPr>
              <a:t>(az Országos Széchényi Könyvtár informatikai fejlesztéséhez szükséges források biztosításáról)</a:t>
            </a:r>
          </a:p>
          <a:p>
            <a:r>
              <a:rPr lang="hu-HU" sz="2200" smtClean="0">
                <a:latin typeface="Arial" charset="0"/>
              </a:rPr>
              <a:t> http://www.kozlonyok.hu/nkonline/MKPDF/hiteles/MK16172.pdf   </a:t>
            </a:r>
          </a:p>
          <a:p>
            <a:r>
              <a:rPr lang="hu-HU" sz="2200" smtClean="0">
                <a:latin typeface="Arial" charset="0"/>
              </a:rPr>
              <a:t> Közel 10 milliárd Ft.</a:t>
            </a:r>
          </a:p>
          <a:p>
            <a:r>
              <a:rPr lang="hu-HU" sz="2200" smtClean="0">
                <a:latin typeface="Arial" charset="0"/>
              </a:rPr>
              <a:t> A projektet a Kormányzati Informatikai Fejlesztési Ügynökség (KIFÜ) és az OSZK konzorciuma valósítja meg. </a:t>
            </a:r>
          </a:p>
          <a:p>
            <a:r>
              <a:rPr lang="hu-HU" sz="2200" smtClean="0">
                <a:latin typeface="Arial" charset="0"/>
              </a:rPr>
              <a:t>2 éves pilot projekt az üzemszerű webarchiválás feltételeinek megteremtése céljából</a:t>
            </a:r>
          </a:p>
          <a:p>
            <a:endParaRPr lang="hu-HU" sz="2200" smtClean="0">
              <a:latin typeface="Arial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1649413" y="1196975"/>
            <a:ext cx="50403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hu-HU" sz="2200" b="1">
                <a:latin typeface="Century Gothic" pitchFamily="34" charset="0"/>
              </a:rPr>
              <a:t> önálló osztály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200" b="1">
                <a:latin typeface="Century Gothic" pitchFamily="34" charset="0"/>
              </a:rPr>
              <a:t> jogszabályok és költségvetés</a:t>
            </a:r>
            <a:r>
              <a:rPr lang="hu-HU" sz="2200">
                <a:latin typeface="Century Gothic" pitchFamily="34" charset="0"/>
              </a:rPr>
              <a:t> </a:t>
            </a:r>
          </a:p>
        </p:txBody>
      </p:sp>
      <p:pic>
        <p:nvPicPr>
          <p:cNvPr id="75779" name="Picture 7"/>
          <p:cNvPicPr>
            <a:picLocks noChangeAspect="1" noChangeArrowheads="1"/>
          </p:cNvPicPr>
          <p:nvPr/>
        </p:nvPicPr>
        <p:blipFill>
          <a:blip r:embed="rId2"/>
          <a:srcRect t="12149"/>
          <a:stretch>
            <a:fillRect/>
          </a:stretch>
        </p:blipFill>
        <p:spPr bwMode="auto">
          <a:xfrm>
            <a:off x="3505200" y="2636838"/>
            <a:ext cx="7165975" cy="33670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1489075" y="1628775"/>
            <a:ext cx="36004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hu-HU" sz="2200">
                <a:latin typeface="Century Gothic" pitchFamily="34" charset="0"/>
              </a:rPr>
              <a:t> </a:t>
            </a:r>
            <a:r>
              <a:rPr lang="hu-HU" sz="2200" b="1">
                <a:latin typeface="Century Gothic" pitchFamily="34" charset="0"/>
              </a:rPr>
              <a:t>önálló osztály</a:t>
            </a:r>
            <a:r>
              <a:rPr lang="hu-HU" sz="2200">
                <a:latin typeface="Century Gothic" pitchFamily="34" charset="0"/>
              </a:rPr>
              <a:t> </a:t>
            </a:r>
          </a:p>
        </p:txBody>
      </p:sp>
      <p:pic>
        <p:nvPicPr>
          <p:cNvPr id="7680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97363" y="1052513"/>
            <a:ext cx="6624637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6600825" y="4797425"/>
            <a:ext cx="1223963" cy="576263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 Box 2"/>
          <p:cNvSpPr txBox="1">
            <a:spLocks noChangeArrowheads="1"/>
          </p:cNvSpPr>
          <p:nvPr/>
        </p:nvSpPr>
        <p:spPr bwMode="auto">
          <a:xfrm>
            <a:off x="1489075" y="333375"/>
            <a:ext cx="2951163" cy="3698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>
                <a:latin typeface="Century Gothic" pitchFamily="34" charset="0"/>
              </a:rPr>
              <a:t>Az OSZK webarchívuma</a:t>
            </a:r>
          </a:p>
        </p:txBody>
      </p:sp>
      <p:sp>
        <p:nvSpPr>
          <p:cNvPr id="77827" name="Text Box 4"/>
          <p:cNvSpPr txBox="1">
            <a:spLocks noChangeArrowheads="1"/>
          </p:cNvSpPr>
          <p:nvPr/>
        </p:nvSpPr>
        <p:spPr bwMode="auto">
          <a:xfrm>
            <a:off x="10718800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535BF470-E3E4-463D-B718-A08BC857F503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33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1390650" y="836613"/>
            <a:ext cx="10650538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6213" indent="-176213">
              <a:spcBef>
                <a:spcPct val="40000"/>
              </a:spcBef>
              <a:buFontTx/>
              <a:buChar char="•"/>
            </a:pPr>
            <a:r>
              <a:rPr lang="hu-HU"/>
              <a:t>indulás 2017-ben az </a:t>
            </a:r>
            <a:r>
              <a:rPr lang="hu-HU">
                <a:hlinkClick r:id="rId2"/>
              </a:rPr>
              <a:t>Országos Könyvtári Rendszer</a:t>
            </a:r>
            <a:r>
              <a:rPr lang="hu-HU"/>
              <a:t> projekt keretében;</a:t>
            </a:r>
          </a:p>
          <a:p>
            <a:pPr marL="176213" indent="-176213">
              <a:spcBef>
                <a:spcPct val="40000"/>
              </a:spcBef>
              <a:buFontTx/>
              <a:buChar char="•"/>
            </a:pPr>
            <a:r>
              <a:rPr lang="hu-HU"/>
              <a:t>szerverek a KIFÜ-nél (zárt archívum és nyilvános demó);</a:t>
            </a:r>
          </a:p>
          <a:p>
            <a:pPr marL="176213" indent="-176213">
              <a:spcBef>
                <a:spcPct val="40000"/>
              </a:spcBef>
              <a:buFontTx/>
              <a:buChar char="•"/>
            </a:pPr>
            <a:r>
              <a:rPr lang="hu-HU"/>
              <a:t>használt/tesztelt szoftverek: </a:t>
            </a:r>
            <a:r>
              <a:rPr lang="hu-HU">
                <a:hlinkClick r:id="rId3"/>
              </a:rPr>
              <a:t>Heritrix</a:t>
            </a:r>
            <a:r>
              <a:rPr lang="hu-HU"/>
              <a:t>, </a:t>
            </a:r>
            <a:r>
              <a:rPr lang="hu-HU">
                <a:hlinkClick r:id="rId4"/>
              </a:rPr>
              <a:t>WAIL</a:t>
            </a:r>
            <a:r>
              <a:rPr lang="hu-HU"/>
              <a:t>, </a:t>
            </a:r>
            <a:r>
              <a:rPr lang="hu-HU">
                <a:hlinkClick r:id="rId5"/>
              </a:rPr>
              <a:t>WCT</a:t>
            </a:r>
            <a:r>
              <a:rPr lang="hu-HU"/>
              <a:t>, </a:t>
            </a:r>
            <a:r>
              <a:rPr lang="hu-HU">
                <a:hlinkClick r:id="rId6"/>
              </a:rPr>
              <a:t>NAS</a:t>
            </a:r>
            <a:r>
              <a:rPr lang="hu-HU"/>
              <a:t>, </a:t>
            </a:r>
            <a:r>
              <a:rPr lang="hu-HU">
                <a:hlinkClick r:id="rId7"/>
              </a:rPr>
              <a:t>Brozzler</a:t>
            </a:r>
            <a:r>
              <a:rPr lang="hu-HU"/>
              <a:t>, </a:t>
            </a:r>
            <a:r>
              <a:rPr lang="hu-HU">
                <a:hlinkClick r:id="rId8"/>
              </a:rPr>
              <a:t>Webrecorder</a:t>
            </a:r>
            <a:r>
              <a:rPr lang="hu-HU"/>
              <a:t>, </a:t>
            </a:r>
            <a:r>
              <a:rPr lang="hu-HU">
                <a:hlinkClick r:id="rId9"/>
              </a:rPr>
              <a:t>WARCreate</a:t>
            </a:r>
            <a:r>
              <a:rPr lang="hu-HU"/>
              <a:t>, </a:t>
            </a:r>
            <a:r>
              <a:rPr lang="hu-HU">
                <a:hlinkClick r:id="rId10"/>
              </a:rPr>
              <a:t>Warcit</a:t>
            </a:r>
            <a:r>
              <a:rPr lang="hu-HU"/>
              <a:t>, </a:t>
            </a:r>
            <a:r>
              <a:rPr lang="hu-HU">
                <a:hlinkClick r:id="rId11"/>
              </a:rPr>
              <a:t>Wget</a:t>
            </a:r>
            <a:r>
              <a:rPr lang="hu-HU"/>
              <a:t>, </a:t>
            </a:r>
            <a:r>
              <a:rPr lang="hu-HU">
                <a:hlinkClick r:id="rId12"/>
              </a:rPr>
              <a:t>HTTrack</a:t>
            </a:r>
            <a:r>
              <a:rPr lang="hu-HU"/>
              <a:t>, </a:t>
            </a:r>
            <a:r>
              <a:rPr lang="hu-HU">
                <a:hlinkClick r:id="rId13"/>
              </a:rPr>
              <a:t>Web ScrapBook</a:t>
            </a:r>
            <a:r>
              <a:rPr lang="hu-HU"/>
              <a:t>, </a:t>
            </a:r>
            <a:r>
              <a:rPr lang="hu-HU">
                <a:hlinkClick r:id="rId14"/>
              </a:rPr>
              <a:t>PyWb</a:t>
            </a:r>
            <a:r>
              <a:rPr lang="hu-HU"/>
              <a:t>, </a:t>
            </a:r>
            <a:r>
              <a:rPr lang="hu-HU">
                <a:hlinkClick r:id="rId15"/>
              </a:rPr>
              <a:t>OpenWayback</a:t>
            </a:r>
            <a:r>
              <a:rPr lang="hu-HU"/>
              <a:t>, </a:t>
            </a:r>
            <a:r>
              <a:rPr lang="hu-HU">
                <a:hlinkClick r:id="rId16"/>
              </a:rPr>
              <a:t>SolrWayback</a:t>
            </a:r>
            <a:r>
              <a:rPr lang="hu-HU"/>
              <a:t>, </a:t>
            </a:r>
            <a:r>
              <a:rPr lang="hu-HU">
                <a:hlinkClick r:id="rId17"/>
              </a:rPr>
              <a:t>Webrecorder Player</a:t>
            </a:r>
            <a:r>
              <a:rPr lang="hu-HU"/>
              <a:t>, </a:t>
            </a:r>
            <a:r>
              <a:rPr lang="hu-HU">
                <a:hlinkClick r:id="rId18"/>
              </a:rPr>
              <a:t>Nimbus</a:t>
            </a:r>
            <a:r>
              <a:rPr lang="hu-HU"/>
              <a:t>, </a:t>
            </a:r>
            <a:r>
              <a:rPr lang="hu-HU">
                <a:hlinkClick r:id="rId19"/>
              </a:rPr>
              <a:t>Grab Them All</a:t>
            </a:r>
            <a:r>
              <a:rPr lang="hu-HU"/>
              <a:t>, </a:t>
            </a:r>
            <a:r>
              <a:rPr lang="hu-HU">
                <a:hlinkClick r:id="rId20"/>
              </a:rPr>
              <a:t>Puppeteer</a:t>
            </a:r>
            <a:r>
              <a:rPr lang="hu-HU"/>
              <a:t>, </a:t>
            </a:r>
            <a:r>
              <a:rPr lang="hu-HU">
                <a:hlinkClick r:id="rId21"/>
              </a:rPr>
              <a:t>ArchiveWeb.page</a:t>
            </a:r>
            <a:r>
              <a:rPr lang="hu-HU"/>
              <a:t>, </a:t>
            </a:r>
            <a:r>
              <a:rPr lang="hu-HU">
                <a:hlinkClick r:id="rId22"/>
              </a:rPr>
              <a:t>ArchiveBox</a:t>
            </a:r>
            <a:r>
              <a:rPr lang="hu-HU"/>
              <a:t> ...;</a:t>
            </a:r>
          </a:p>
          <a:p>
            <a:pPr marL="176213" indent="-176213">
              <a:spcBef>
                <a:spcPct val="40000"/>
              </a:spcBef>
              <a:buFontTx/>
              <a:buChar char="•"/>
            </a:pPr>
            <a:r>
              <a:rPr lang="hu-HU"/>
              <a:t>2017-2021 közötti aratások </a:t>
            </a:r>
            <a:br>
              <a:rPr lang="hu-HU"/>
            </a:br>
            <a:r>
              <a:rPr lang="hu-HU" u="sng"/>
              <a:t>téma szerint</a:t>
            </a:r>
            <a:r>
              <a:rPr lang="hu-HU"/>
              <a:t>: közgyűjtemény, felsőoktatás, kutatás/tudomány, kormányzat/önkormányzat, vallás/egyház, közművelődés/kultúra általában, szépirodalom, egyéb művészetek </a:t>
            </a:r>
            <a:br>
              <a:rPr lang="hu-HU"/>
            </a:br>
            <a:r>
              <a:rPr lang="hu-HU"/>
              <a:t> könyvkiadás/könyvkereskedelem, történelem, sport, turizmus;</a:t>
            </a:r>
            <a:br>
              <a:rPr lang="hu-HU"/>
            </a:br>
            <a:r>
              <a:rPr lang="hu-HU" u="sng"/>
              <a:t>esemény szerint</a:t>
            </a:r>
            <a:r>
              <a:rPr lang="hu-HU"/>
              <a:t>: olimpia, országgyűlési/EP/önkormányzati választás, Rákóczi-emlékév, COVID 19, Trianon;</a:t>
            </a:r>
            <a:br>
              <a:rPr lang="hu-HU"/>
            </a:br>
            <a:r>
              <a:rPr lang="hu-HU" u="sng"/>
              <a:t>intézmény szerint</a:t>
            </a:r>
            <a:r>
              <a:rPr lang="hu-HU"/>
              <a:t>: az Országos Széchényi Könyvtár online szolgáltatásai;</a:t>
            </a:r>
            <a:br>
              <a:rPr lang="hu-HU"/>
            </a:br>
            <a:r>
              <a:rPr lang="hu-HU" u="sng"/>
              <a:t>műfaj szerint</a:t>
            </a:r>
            <a:r>
              <a:rPr lang="hu-HU"/>
              <a:t>: elektronikus periodikák; Facebook, Instagram, Twitter</a:t>
            </a:r>
          </a:p>
          <a:p>
            <a:pPr marL="176213" indent="-176213">
              <a:spcBef>
                <a:spcPct val="40000"/>
              </a:spcBef>
              <a:buFontTx/>
              <a:buChar char="•"/>
            </a:pPr>
            <a:r>
              <a:rPr lang="hu-HU" u="sng"/>
              <a:t>webtér szinten</a:t>
            </a:r>
            <a:r>
              <a:rPr lang="hu-HU"/>
              <a:t>: az első 2018 szeptemberében, az utolsó 2021 januárjában (250 ezer seed, 48 millió letöltött fájl)</a:t>
            </a:r>
          </a:p>
          <a:p>
            <a:pPr marL="176213" indent="-176213">
              <a:spcBef>
                <a:spcPct val="40000"/>
              </a:spcBef>
              <a:buFontTx/>
              <a:buChar char="•"/>
            </a:pPr>
            <a:r>
              <a:rPr lang="hu-HU" u="sng"/>
              <a:t>zárt gyűjtemény</a:t>
            </a:r>
            <a:r>
              <a:rPr lang="hu-HU"/>
              <a:t>: válogatott webhelyek száma: kb. 35 ezer, az archívum összmérete: 42 terabájt;</a:t>
            </a:r>
          </a:p>
          <a:p>
            <a:pPr marL="176213" indent="-176213">
              <a:spcBef>
                <a:spcPct val="40000"/>
              </a:spcBef>
              <a:buFontTx/>
              <a:buChar char="•"/>
            </a:pPr>
            <a:r>
              <a:rPr lang="hu-HU" u="sng"/>
              <a:t>nyilvános gyűjtemény</a:t>
            </a:r>
            <a:r>
              <a:rPr lang="hu-HU"/>
              <a:t>: 218 honlap, blog és időszaki kiadvány + 85 OSZK-s webhely </a:t>
            </a:r>
            <a:br>
              <a:rPr lang="hu-HU"/>
            </a:br>
            <a:r>
              <a:rPr lang="hu-HU"/>
              <a:t>(teljes szövegű keresővel).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 Box 6"/>
          <p:cNvSpPr txBox="1">
            <a:spLocks noChangeArrowheads="1"/>
          </p:cNvSpPr>
          <p:nvPr/>
        </p:nvSpPr>
        <p:spPr bwMode="auto">
          <a:xfrm>
            <a:off x="3173413" y="333375"/>
            <a:ext cx="5683250" cy="3698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>
                <a:latin typeface="Century Gothic" pitchFamily="34" charset="0"/>
              </a:rPr>
              <a:t>Periodikák weboldalainak archiválása</a:t>
            </a:r>
          </a:p>
        </p:txBody>
      </p:sp>
      <p:sp>
        <p:nvSpPr>
          <p:cNvPr id="78851" name="Text Box 4"/>
          <p:cNvSpPr txBox="1">
            <a:spLocks noChangeArrowheads="1"/>
          </p:cNvSpPr>
          <p:nvPr/>
        </p:nvSpPr>
        <p:spPr bwMode="auto">
          <a:xfrm>
            <a:off x="10718800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76638448-2A0D-4E8D-A383-384FF422F997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34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78852" name="Picture 16"/>
          <p:cNvPicPr>
            <a:picLocks noChangeAspect="1" noChangeArrowheads="1"/>
          </p:cNvPicPr>
          <p:nvPr/>
        </p:nvPicPr>
        <p:blipFill>
          <a:blip r:embed="rId2"/>
          <a:srcRect b="7037"/>
          <a:stretch>
            <a:fillRect/>
          </a:stretch>
        </p:blipFill>
        <p:spPr bwMode="auto">
          <a:xfrm>
            <a:off x="1612900" y="717550"/>
            <a:ext cx="8997950" cy="59769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1230313" y="5876925"/>
            <a:ext cx="9571037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79874" name="Picture 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6050" y="876300"/>
            <a:ext cx="6896100" cy="5981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640013" y="868363"/>
            <a:ext cx="7418387" cy="5989637"/>
            <a:chOff x="839" y="618"/>
            <a:chExt cx="4082" cy="3614"/>
          </a:xfrm>
        </p:grpSpPr>
        <p:pic>
          <p:nvPicPr>
            <p:cNvPr id="79880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39" y="935"/>
              <a:ext cx="4081" cy="329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79881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40" y="618"/>
              <a:ext cx="4081" cy="3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79876" name="Text Box 11"/>
          <p:cNvSpPr txBox="1">
            <a:spLocks noChangeArrowheads="1"/>
          </p:cNvSpPr>
          <p:nvPr/>
        </p:nvSpPr>
        <p:spPr bwMode="auto">
          <a:xfrm>
            <a:off x="3090863" y="319088"/>
            <a:ext cx="5557837" cy="368300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>
                <a:latin typeface="Century Gothic" pitchFamily="34" charset="0"/>
              </a:rPr>
              <a:t>Periodikák weboldalainak archiválása</a:t>
            </a:r>
          </a:p>
        </p:txBody>
      </p:sp>
      <p:sp>
        <p:nvSpPr>
          <p:cNvPr id="79877" name="Text Box 4"/>
          <p:cNvSpPr txBox="1">
            <a:spLocks noChangeArrowheads="1"/>
          </p:cNvSpPr>
          <p:nvPr/>
        </p:nvSpPr>
        <p:spPr bwMode="auto">
          <a:xfrm>
            <a:off x="10718800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A0D52BC5-C7A5-4827-AEC0-5D2FD402BD69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35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25613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92538" y="865188"/>
            <a:ext cx="7340600" cy="5872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14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92313" y="1331913"/>
            <a:ext cx="8208962" cy="5481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6075" y="1355725"/>
            <a:ext cx="6489700" cy="467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1489075" y="1628775"/>
            <a:ext cx="4895850" cy="380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hu-HU" sz="2200"/>
              <a:t> </a:t>
            </a:r>
            <a:r>
              <a:rPr lang="hu-HU" sz="2200" b="1"/>
              <a:t>gyarapodás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hu-HU" sz="2200" b="1"/>
              <a:t> tematikus gyűjtemények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hu-HU" sz="2200" b="1"/>
              <a:t> periodikák </a:t>
            </a:r>
            <a:r>
              <a:rPr lang="hu-HU" sz="2200" i="1"/>
              <a:t>(2020-11-19)</a:t>
            </a:r>
            <a:r>
              <a:rPr lang="hu-HU" sz="2200" b="1"/>
              <a:t/>
            </a:r>
            <a:br>
              <a:rPr lang="hu-HU" sz="2200" b="1"/>
            </a:br>
            <a:r>
              <a:rPr lang="hu-HU" sz="2200"/>
              <a:t>  nyilvántartott: 5284 </a:t>
            </a:r>
            <a:br>
              <a:rPr lang="hu-HU" sz="2200"/>
            </a:br>
            <a:r>
              <a:rPr lang="hu-HU" sz="2200"/>
              <a:t>  aratott: 4996</a:t>
            </a:r>
            <a:br>
              <a:rPr lang="hu-HU" sz="2200"/>
            </a:br>
            <a:r>
              <a:rPr lang="hu-HU" sz="2200"/>
              <a:t>  2020-ban felvett: 552</a:t>
            </a:r>
            <a:br>
              <a:rPr lang="hu-HU" sz="2200"/>
            </a:br>
            <a:r>
              <a:rPr lang="hu-HU" sz="2200"/>
              <a:t>  kiemelt: települési, határon túli</a:t>
            </a:r>
            <a:br>
              <a:rPr lang="hu-HU" sz="2200"/>
            </a:br>
            <a:r>
              <a:rPr lang="hu-HU" sz="2200"/>
              <a:t>  negyedéves aratás </a:t>
            </a:r>
            <a:r>
              <a:rPr lang="hu-HU" sz="2200" i="1"/>
              <a:t>(egy kimaradt)</a:t>
            </a:r>
          </a:p>
        </p:txBody>
      </p:sp>
      <p:sp>
        <p:nvSpPr>
          <p:cNvPr id="80899" name="Text Box 4"/>
          <p:cNvSpPr txBox="1">
            <a:spLocks noChangeArrowheads="1"/>
          </p:cNvSpPr>
          <p:nvPr/>
        </p:nvSpPr>
        <p:spPr bwMode="auto">
          <a:xfrm>
            <a:off x="10272713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AB1193F0-F1FE-44EF-B0CF-8A50543E74D5}" type="slidenum">
              <a:rPr lang="hu-HU" sz="1200">
                <a:solidFill>
                  <a:schemeClr val="folHlink"/>
                </a:solidFill>
                <a:latin typeface="Century Gothic" pitchFamily="34" charset="0"/>
              </a:rPr>
              <a:pPr algn="ctr">
                <a:spcBef>
                  <a:spcPct val="50000"/>
                </a:spcBef>
              </a:pPr>
              <a:t>36</a:t>
            </a:fld>
            <a:endParaRPr lang="hu-HU" sz="1200">
              <a:solidFill>
                <a:schemeClr val="folHlink"/>
              </a:solidFill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0550" y="1135063"/>
            <a:ext cx="7416800" cy="484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1884363" y="1616075"/>
            <a:ext cx="36004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hu-HU" sz="2200">
                <a:latin typeface="Century Gothic" pitchFamily="34" charset="0"/>
              </a:rPr>
              <a:t> </a:t>
            </a:r>
            <a:r>
              <a:rPr lang="hu-HU" sz="2200" b="1">
                <a:latin typeface="Century Gothic" pitchFamily="34" charset="0"/>
              </a:rPr>
              <a:t>gyarapodás</a:t>
            </a:r>
          </a:p>
        </p:txBody>
      </p:sp>
      <p:graphicFrame>
        <p:nvGraphicFramePr>
          <p:cNvPr id="50317" name="Group 141"/>
          <p:cNvGraphicFramePr>
            <a:graphicFrameLocks noGrp="1"/>
          </p:cNvGraphicFramePr>
          <p:nvPr/>
        </p:nvGraphicFramePr>
        <p:xfrm>
          <a:off x="2174875" y="2551113"/>
          <a:ext cx="1943100" cy="3079750"/>
        </p:xfrm>
        <a:graphic>
          <a:graphicData uri="http://schemas.openxmlformats.org/drawingml/2006/table">
            <a:tbl>
              <a:tblPr/>
              <a:tblGrid>
                <a:gridCol w="971550">
                  <a:extLst>
                    <a:ext uri="{9D8B030D-6E8A-4147-A177-3AD203B41FA5}"/>
                  </a:extLst>
                </a:gridCol>
                <a:gridCol w="971550">
                  <a:extLst>
                    <a:ext uri="{9D8B030D-6E8A-4147-A177-3AD203B41FA5}"/>
                  </a:extLst>
                </a:gridCol>
              </a:tblGrid>
              <a:tr h="6159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év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TB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6159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2017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2.3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6159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2018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12.1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6159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2019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19.1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6159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kb. 20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489075" y="1628775"/>
            <a:ext cx="4319588" cy="451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hu-HU" sz="2200"/>
              <a:t> </a:t>
            </a:r>
            <a:r>
              <a:rPr lang="hu-HU" sz="2200" b="1"/>
              <a:t>gyarapodás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hu-HU" sz="2200" b="1"/>
              <a:t> tematikus gyűjtemények</a:t>
            </a:r>
            <a:br>
              <a:rPr lang="hu-HU" sz="2200" b="1"/>
            </a:br>
            <a:r>
              <a:rPr lang="hu-HU" sz="2200"/>
              <a:t>  válogatott címek: 33 ezer</a:t>
            </a:r>
            <a:br>
              <a:rPr lang="hu-HU" sz="2200"/>
            </a:br>
            <a:r>
              <a:rPr lang="hu-HU" sz="2200"/>
              <a:t>  újak: média, oktatás, sport </a:t>
            </a:r>
            <a:br>
              <a:rPr lang="hu-HU" sz="2200"/>
            </a:br>
            <a:r>
              <a:rPr lang="hu-HU" sz="2200"/>
              <a:t>  összevont: közgyűjtemény</a:t>
            </a:r>
            <a:br>
              <a:rPr lang="hu-HU" sz="2200"/>
            </a:br>
            <a:r>
              <a:rPr lang="hu-HU" sz="2200"/>
              <a:t>  előkészületben: 8 új téma</a:t>
            </a:r>
            <a:br>
              <a:rPr lang="hu-HU" sz="2200"/>
            </a:br>
            <a:r>
              <a:rPr lang="hu-HU" sz="2200"/>
              <a:t>  címjavaslatok partnerektől</a:t>
            </a:r>
            <a:br>
              <a:rPr lang="hu-HU" sz="2200"/>
            </a:br>
            <a:r>
              <a:rPr lang="hu-HU" sz="2200"/>
              <a:t>  negyedéves aratások</a:t>
            </a:r>
            <a:br>
              <a:rPr lang="hu-HU" sz="2200"/>
            </a:br>
            <a:r>
              <a:rPr lang="hu-HU" sz="2200"/>
              <a:t>  éves címellenőrzések</a:t>
            </a:r>
            <a:br>
              <a:rPr lang="hu-HU" sz="2200"/>
            </a:br>
            <a:r>
              <a:rPr lang="hu-HU" sz="2200"/>
              <a:t>  XML metaadatok</a:t>
            </a:r>
          </a:p>
        </p:txBody>
      </p:sp>
      <p:pic>
        <p:nvPicPr>
          <p:cNvPr id="8294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0988" y="2516188"/>
            <a:ext cx="6594475" cy="3297237"/>
          </a:xfrm>
          <a:prstGeom prst="rect">
            <a:avLst/>
          </a:prstGeom>
          <a:noFill/>
          <a:ln w="3175">
            <a:solidFill>
              <a:schemeClr val="folHlink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6"/>
          <p:cNvPicPr>
            <a:picLocks noChangeAspect="1" noChangeArrowheads="1"/>
          </p:cNvPicPr>
          <p:nvPr/>
        </p:nvPicPr>
        <p:blipFill>
          <a:blip r:embed="rId2"/>
          <a:srcRect t="1009" r="4323"/>
          <a:stretch>
            <a:fillRect/>
          </a:stretch>
        </p:blipFill>
        <p:spPr bwMode="auto">
          <a:xfrm>
            <a:off x="5657850" y="1162050"/>
            <a:ext cx="5832475" cy="482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1489075" y="1628775"/>
            <a:ext cx="4895850" cy="441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hu-HU" sz="2200"/>
              <a:t> </a:t>
            </a:r>
            <a:r>
              <a:rPr lang="hu-HU" sz="2200" b="1"/>
              <a:t>gyarapodás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hu-HU" sz="2200" b="1"/>
              <a:t> tematikus gyűjtemények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hu-HU" sz="2200" b="1"/>
              <a:t> periodikák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hu-HU" sz="2200" b="1"/>
              <a:t> híroldalak</a:t>
            </a:r>
            <a:r>
              <a:rPr lang="hu-HU" sz="2200"/>
              <a:t/>
            </a:r>
            <a:br>
              <a:rPr lang="hu-HU" sz="2200"/>
            </a:br>
            <a:r>
              <a:rPr lang="hu-HU" sz="2200"/>
              <a:t>  18 különféle hírforrás</a:t>
            </a:r>
            <a:br>
              <a:rPr lang="hu-HU" sz="2200"/>
            </a:br>
            <a:r>
              <a:rPr lang="hu-HU" sz="2200"/>
              <a:t>  címlap és előző napi hírek</a:t>
            </a:r>
            <a:br>
              <a:rPr lang="hu-HU" sz="2200"/>
            </a:br>
            <a:r>
              <a:rPr lang="hu-HU" sz="2200"/>
              <a:t>  böngészőn keresztül (Brozzler)</a:t>
            </a:r>
            <a:br>
              <a:rPr lang="hu-HU" sz="2200"/>
            </a:br>
            <a:r>
              <a:rPr lang="hu-HU" sz="2200"/>
              <a:t>  videó kizárási probléma</a:t>
            </a:r>
            <a:br>
              <a:rPr lang="hu-HU" sz="2200"/>
            </a:br>
            <a:r>
              <a:rPr lang="hu-HU" sz="2200"/>
              <a:t>  megjelenítési gondok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Cím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algn="ctr"/>
            <a:r>
              <a:rPr lang="hu-HU" smtClean="0"/>
              <a:t>A digitális tartalom fontossága</a:t>
            </a:r>
          </a:p>
        </p:txBody>
      </p:sp>
      <p:sp>
        <p:nvSpPr>
          <p:cNvPr id="35842" name="Tartalom helye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r>
              <a:rPr lang="hu-HU" sz="2200" smtClean="0">
                <a:latin typeface="Arial" charset="0"/>
              </a:rPr>
              <a:t>UNESCO charta a digitális örökség védelméről – </a:t>
            </a:r>
            <a:br>
              <a:rPr lang="hu-HU" sz="2200" smtClean="0">
                <a:latin typeface="Arial" charset="0"/>
              </a:rPr>
            </a:br>
            <a:r>
              <a:rPr lang="hu-HU" sz="2200" smtClean="0">
                <a:latin typeface="Arial" charset="0"/>
              </a:rPr>
              <a:t>2003. október 15.</a:t>
            </a:r>
          </a:p>
          <a:p>
            <a:r>
              <a:rPr lang="hu-HU" sz="2200" smtClean="0">
                <a:latin typeface="Arial" charset="0"/>
              </a:rPr>
              <a:t> http://www.unesco.hu/archivum-2009-vegeig/kommunikacio-informacio/charta-digitalis-orokseg</a:t>
            </a:r>
          </a:p>
          <a:p>
            <a:r>
              <a:rPr lang="hu-HU" sz="2200" smtClean="0">
                <a:latin typeface="Arial" charset="0"/>
              </a:rPr>
              <a:t> http://portal.unesco.org/en/ev.php-URL_ID=17721&amp;URL_DO=DO_TOPIC&amp;URL _SECTION=201.html  </a:t>
            </a:r>
          </a:p>
          <a:p>
            <a:r>
              <a:rPr lang="hu-HU" sz="2200" smtClean="0">
                <a:latin typeface="Arial" charset="0"/>
              </a:rPr>
              <a:t>„- elismerve, hogy az információ és a kreatív kifejezésmód ilyen forrásait egyre nagyobb mértékben gyártják, terjesztik, kezelik és érik el digitális formában, új örökséget teremtve ezzel - a digitális örökséget...”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0513" y="620713"/>
            <a:ext cx="6096000" cy="48783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427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4700" y="1125538"/>
            <a:ext cx="6096000" cy="4876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ChangeArrowheads="1"/>
          </p:cNvSpPr>
          <p:nvPr/>
        </p:nvSpPr>
        <p:spPr bwMode="auto">
          <a:xfrm>
            <a:off x="2840038" y="5013325"/>
            <a:ext cx="65960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>
                <a:latin typeface="Century Gothic" pitchFamily="34" charset="0"/>
              </a:rPr>
              <a:t>Webkettes oldalak az OSZK nyilvános webarchívumában.</a:t>
            </a:r>
          </a:p>
          <a:p>
            <a:pPr algn="ctr"/>
            <a:r>
              <a:rPr lang="hu-HU">
                <a:latin typeface="Century Gothic" pitchFamily="34" charset="0"/>
                <a:hlinkClick r:id="rId2"/>
              </a:rPr>
              <a:t>webarchivum.oszk.hu/oszk-s-archivum-kezdolap</a:t>
            </a:r>
            <a:endParaRPr lang="hu-HU">
              <a:latin typeface="Century Gothic" pitchFamily="34" charset="0"/>
            </a:endParaRPr>
          </a:p>
        </p:txBody>
      </p:sp>
      <p:pic>
        <p:nvPicPr>
          <p:cNvPr id="8601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549275"/>
            <a:ext cx="9282113" cy="427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0513" y="404813"/>
            <a:ext cx="7345362" cy="5586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7042" name="Rectangle 5"/>
          <p:cNvSpPr>
            <a:spLocks noChangeArrowheads="1"/>
          </p:cNvSpPr>
          <p:nvPr/>
        </p:nvSpPr>
        <p:spPr bwMode="auto">
          <a:xfrm>
            <a:off x="9247188" y="5268913"/>
            <a:ext cx="22621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>
                <a:latin typeface="Century Gothic" pitchFamily="34" charset="0"/>
              </a:rPr>
              <a:t>Facebook oldalak archiválásának nyilvántartása</a:t>
            </a:r>
          </a:p>
        </p:txBody>
      </p:sp>
    </p:spTree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Kép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9713" y="0"/>
            <a:ext cx="9172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3"/>
          <p:cNvPicPr>
            <a:picLocks noChangeArrowheads="1"/>
          </p:cNvPicPr>
          <p:nvPr/>
        </p:nvPicPr>
        <p:blipFill>
          <a:blip r:embed="rId2"/>
          <a:srcRect t="12022"/>
          <a:stretch>
            <a:fillRect/>
          </a:stretch>
        </p:blipFill>
        <p:spPr bwMode="auto">
          <a:xfrm>
            <a:off x="1568450" y="984250"/>
            <a:ext cx="8393113" cy="587375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9091" name="Text Box 4"/>
          <p:cNvSpPr txBox="1">
            <a:spLocks noChangeArrowheads="1"/>
          </p:cNvSpPr>
          <p:nvPr/>
        </p:nvSpPr>
        <p:spPr bwMode="auto">
          <a:xfrm>
            <a:off x="10718800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D446EC22-2B14-40C0-A954-61BD1D14C436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44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sp>
        <p:nvSpPr>
          <p:cNvPr id="89092" name="Text Box 7"/>
          <p:cNvSpPr txBox="1">
            <a:spLocks noChangeArrowheads="1"/>
          </p:cNvSpPr>
          <p:nvPr/>
        </p:nvSpPr>
        <p:spPr bwMode="auto">
          <a:xfrm>
            <a:off x="3106738" y="365125"/>
            <a:ext cx="4608512" cy="368300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>
                <a:latin typeface="Century Gothic" pitchFamily="34" charset="0"/>
              </a:rPr>
              <a:t>Rákóczi-emlékév webarchívum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4"/>
          <p:cNvSpPr txBox="1">
            <a:spLocks noChangeArrowheads="1"/>
          </p:cNvSpPr>
          <p:nvPr/>
        </p:nvSpPr>
        <p:spPr bwMode="auto">
          <a:xfrm>
            <a:off x="3700463" y="365125"/>
            <a:ext cx="4870450" cy="368300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>
                <a:latin typeface="Century Gothic" pitchFamily="34" charset="0"/>
              </a:rPr>
              <a:t>Rákóczi-emlékév webarchívum</a:t>
            </a:r>
          </a:p>
        </p:txBody>
      </p:sp>
      <p:sp>
        <p:nvSpPr>
          <p:cNvPr id="90115" name="Text Box 4"/>
          <p:cNvSpPr txBox="1">
            <a:spLocks noChangeArrowheads="1"/>
          </p:cNvSpPr>
          <p:nvPr/>
        </p:nvSpPr>
        <p:spPr bwMode="auto">
          <a:xfrm>
            <a:off x="10718800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6AE8CD8C-1DD2-4517-8F2F-05C97E028DF4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45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90116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9650" y="836613"/>
            <a:ext cx="7489825" cy="5905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7"/>
          <p:cNvPicPr>
            <a:picLocks noChangeArrowheads="1"/>
          </p:cNvPicPr>
          <p:nvPr/>
        </p:nvPicPr>
        <p:blipFill>
          <a:blip r:embed="rId2"/>
          <a:srcRect b="3020"/>
          <a:stretch>
            <a:fillRect/>
          </a:stretch>
        </p:blipFill>
        <p:spPr bwMode="auto">
          <a:xfrm>
            <a:off x="1992313" y="836613"/>
            <a:ext cx="7723187" cy="5964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1139" name="Text Box 8"/>
          <p:cNvSpPr txBox="1">
            <a:spLocks noChangeArrowheads="1"/>
          </p:cNvSpPr>
          <p:nvPr/>
        </p:nvSpPr>
        <p:spPr bwMode="auto">
          <a:xfrm>
            <a:off x="3308350" y="236538"/>
            <a:ext cx="4879975" cy="368300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>
                <a:latin typeface="Century Gothic" pitchFamily="34" charset="0"/>
              </a:rPr>
              <a:t>Rákóczi-emlékév webarchívum</a:t>
            </a: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10718800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98E0AB36-FFC3-4D22-936D-5E658BCF97C0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46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/>
          <p:cNvPicPr>
            <a:picLocks noChangeArrowheads="1"/>
          </p:cNvPicPr>
          <p:nvPr/>
        </p:nvPicPr>
        <p:blipFill>
          <a:blip r:embed="rId2"/>
          <a:srcRect b="1471"/>
          <a:stretch>
            <a:fillRect/>
          </a:stretch>
        </p:blipFill>
        <p:spPr bwMode="auto">
          <a:xfrm>
            <a:off x="1776413" y="847725"/>
            <a:ext cx="7788275" cy="5894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2163" name="Text Box 7"/>
          <p:cNvSpPr txBox="1">
            <a:spLocks noChangeArrowheads="1"/>
          </p:cNvSpPr>
          <p:nvPr/>
        </p:nvSpPr>
        <p:spPr bwMode="auto">
          <a:xfrm>
            <a:off x="3736975" y="268288"/>
            <a:ext cx="4073525" cy="369887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>
                <a:latin typeface="Century Gothic" pitchFamily="34" charset="0"/>
              </a:rPr>
              <a:t>Rákóczi-emlékév webarchívum</a:t>
            </a:r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10718800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F276BAA5-E7F3-4D3F-8771-6428E42C91B7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47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76250"/>
            <a:ext cx="8229600" cy="652463"/>
          </a:xfrm>
        </p:spPr>
        <p:txBody>
          <a:bodyPr/>
          <a:lstStyle/>
          <a:p>
            <a:r>
              <a:rPr lang="hu-HU" altLang="hu-HU" sz="2900" smtClean="0"/>
              <a:t>Archiválási problémák: széteső elrendezés</a:t>
            </a:r>
          </a:p>
        </p:txBody>
      </p:sp>
      <p:sp>
        <p:nvSpPr>
          <p:cNvPr id="93186" name="Dia számának helye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72B2B33-BC33-4DA4-8EF6-6ACF8F29ECE5}" type="slidenum">
              <a:rPr lang="hu-HU" altLang="hu-H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hu-HU" altLang="hu-HU">
              <a:cs typeface="Arial" charset="0"/>
            </a:endParaRPr>
          </a:p>
        </p:txBody>
      </p:sp>
      <p:grpSp>
        <p:nvGrpSpPr>
          <p:cNvPr id="93187" name="Group 10"/>
          <p:cNvGrpSpPr>
            <a:grpSpLocks/>
          </p:cNvGrpSpPr>
          <p:nvPr/>
        </p:nvGrpSpPr>
        <p:grpSpPr bwMode="auto">
          <a:xfrm>
            <a:off x="1919288" y="1703388"/>
            <a:ext cx="6478587" cy="4678362"/>
            <a:chOff x="249" y="1073"/>
            <a:chExt cx="4081" cy="2947"/>
          </a:xfrm>
        </p:grpSpPr>
        <p:pic>
          <p:nvPicPr>
            <p:cNvPr id="51204" name="Picture 4">
              <a:extLst>
                <a:ext uri="{FF2B5EF4-FFF2-40B4-BE49-F238E27FC236}"/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t="9740"/>
            <a:stretch>
              <a:fillRect/>
            </a:stretch>
          </p:blipFill>
          <p:spPr bwMode="auto">
            <a:xfrm>
              <a:off x="249" y="1073"/>
              <a:ext cx="4081" cy="294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/>
            </a:extLst>
          </p:spPr>
        </p:pic>
        <p:sp>
          <p:nvSpPr>
            <p:cNvPr id="93192" name="Text Box 5"/>
            <p:cNvSpPr txBox="1">
              <a:spLocks noChangeArrowheads="1"/>
            </p:cNvSpPr>
            <p:nvPr/>
          </p:nvSpPr>
          <p:spPr bwMode="auto">
            <a:xfrm>
              <a:off x="340" y="3747"/>
              <a:ext cx="72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altLang="hu-HU" b="1"/>
                <a:t>Eredeti</a:t>
              </a:r>
            </a:p>
          </p:txBody>
        </p:sp>
      </p:grpSp>
      <p:grpSp>
        <p:nvGrpSpPr>
          <p:cNvPr id="51211" name="Group 11"/>
          <p:cNvGrpSpPr>
            <a:grpSpLocks/>
          </p:cNvGrpSpPr>
          <p:nvPr/>
        </p:nvGrpSpPr>
        <p:grpSpPr bwMode="auto">
          <a:xfrm>
            <a:off x="3360738" y="1860550"/>
            <a:ext cx="6478587" cy="4678363"/>
            <a:chOff x="1565" y="1253"/>
            <a:chExt cx="4081" cy="2947"/>
          </a:xfrm>
        </p:grpSpPr>
        <p:pic>
          <p:nvPicPr>
            <p:cNvPr id="51208" name="Picture 8">
              <a:extLst>
                <a:ext uri="{FF2B5EF4-FFF2-40B4-BE49-F238E27FC236}"/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t="9740"/>
            <a:stretch>
              <a:fillRect/>
            </a:stretch>
          </p:blipFill>
          <p:spPr bwMode="auto">
            <a:xfrm>
              <a:off x="1565" y="1253"/>
              <a:ext cx="4081" cy="294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/>
            </a:extLst>
          </p:spPr>
        </p:pic>
        <p:sp>
          <p:nvSpPr>
            <p:cNvPr id="93190" name="Text Box 7"/>
            <p:cNvSpPr txBox="1">
              <a:spLocks noChangeArrowheads="1"/>
            </p:cNvSpPr>
            <p:nvPr/>
          </p:nvSpPr>
          <p:spPr bwMode="auto">
            <a:xfrm>
              <a:off x="1656" y="3566"/>
              <a:ext cx="72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altLang="hu-HU" b="1"/>
                <a:t>Mentett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76250"/>
            <a:ext cx="8229600" cy="652463"/>
          </a:xfrm>
        </p:spPr>
        <p:txBody>
          <a:bodyPr/>
          <a:lstStyle/>
          <a:p>
            <a:r>
              <a:rPr lang="hu-HU" altLang="hu-HU" sz="2900" smtClean="0"/>
              <a:t>Archiválási problémák: kitiltott robot</a:t>
            </a:r>
          </a:p>
        </p:txBody>
      </p:sp>
      <p:sp>
        <p:nvSpPr>
          <p:cNvPr id="94210" name="Dia számának helye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6F96FA-971E-4E22-8356-4A8D6BA9FF6D}" type="slidenum">
              <a:rPr lang="hu-HU" altLang="hu-H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hu-HU" altLang="hu-HU">
              <a:cs typeface="Arial" charset="0"/>
            </a:endParaRPr>
          </a:p>
        </p:txBody>
      </p:sp>
      <p:grpSp>
        <p:nvGrpSpPr>
          <p:cNvPr id="94211" name="Group 11"/>
          <p:cNvGrpSpPr>
            <a:grpSpLocks/>
          </p:cNvGrpSpPr>
          <p:nvPr/>
        </p:nvGrpSpPr>
        <p:grpSpPr bwMode="auto">
          <a:xfrm>
            <a:off x="1992313" y="1773238"/>
            <a:ext cx="6478587" cy="4678362"/>
            <a:chOff x="295" y="1117"/>
            <a:chExt cx="4081" cy="2947"/>
          </a:xfrm>
        </p:grpSpPr>
        <p:pic>
          <p:nvPicPr>
            <p:cNvPr id="53254" name="Picture 6">
              <a:extLst>
                <a:ext uri="{FF2B5EF4-FFF2-40B4-BE49-F238E27FC236}"/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t="9740"/>
            <a:stretch>
              <a:fillRect/>
            </a:stretch>
          </p:blipFill>
          <p:spPr bwMode="auto">
            <a:xfrm>
              <a:off x="295" y="1117"/>
              <a:ext cx="4081" cy="294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/>
            </a:extLst>
          </p:spPr>
        </p:pic>
        <p:sp>
          <p:nvSpPr>
            <p:cNvPr id="94216" name="Text Box 7"/>
            <p:cNvSpPr txBox="1">
              <a:spLocks noChangeArrowheads="1"/>
            </p:cNvSpPr>
            <p:nvPr/>
          </p:nvSpPr>
          <p:spPr bwMode="auto">
            <a:xfrm>
              <a:off x="385" y="3566"/>
              <a:ext cx="90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altLang="hu-HU" b="1"/>
                <a:t>Eredeti</a:t>
              </a:r>
            </a:p>
          </p:txBody>
        </p:sp>
      </p:grpSp>
      <p:grpSp>
        <p:nvGrpSpPr>
          <p:cNvPr id="53260" name="Group 12"/>
          <p:cNvGrpSpPr>
            <a:grpSpLocks/>
          </p:cNvGrpSpPr>
          <p:nvPr/>
        </p:nvGrpSpPr>
        <p:grpSpPr bwMode="auto">
          <a:xfrm>
            <a:off x="3863975" y="2636838"/>
            <a:ext cx="6478588" cy="3962400"/>
            <a:chOff x="1474" y="1661"/>
            <a:chExt cx="4081" cy="2496"/>
          </a:xfrm>
        </p:grpSpPr>
        <p:pic>
          <p:nvPicPr>
            <p:cNvPr id="53253" name="Picture 5">
              <a:extLst>
                <a:ext uri="{FF2B5EF4-FFF2-40B4-BE49-F238E27FC236}"/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74" y="1661"/>
              <a:ext cx="4081" cy="24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/>
            </a:extLst>
          </p:spPr>
        </p:pic>
        <p:sp>
          <p:nvSpPr>
            <p:cNvPr id="94214" name="Text Box 8"/>
            <p:cNvSpPr txBox="1">
              <a:spLocks noChangeArrowheads="1"/>
            </p:cNvSpPr>
            <p:nvPr/>
          </p:nvSpPr>
          <p:spPr bwMode="auto">
            <a:xfrm>
              <a:off x="1655" y="3702"/>
              <a:ext cx="90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altLang="hu-HU" b="1"/>
                <a:t>Mentett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Cím 1"/>
          <p:cNvSpPr>
            <a:spLocks noGrp="1"/>
          </p:cNvSpPr>
          <p:nvPr>
            <p:ph type="title"/>
          </p:nvPr>
        </p:nvSpPr>
        <p:spPr>
          <a:xfrm>
            <a:off x="838200" y="390525"/>
            <a:ext cx="10515600" cy="1325563"/>
          </a:xfrm>
        </p:spPr>
        <p:txBody>
          <a:bodyPr/>
          <a:lstStyle/>
          <a:p>
            <a:pPr algn="ctr"/>
            <a:r>
              <a:rPr lang="hu-HU" smtClean="0"/>
              <a:t>Digitális tartalom veszélyeztetettsége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152775"/>
          </a:xfrm>
        </p:spPr>
        <p:txBody>
          <a:bodyPr>
            <a:spAutoFit/>
          </a:bodyPr>
          <a:lstStyle/>
          <a:p>
            <a:r>
              <a:rPr lang="hu-HU" sz="2200" smtClean="0">
                <a:latin typeface="Arial" charset="0"/>
              </a:rPr>
              <a:t>A digitális tartalom veszélyeztetettsége</a:t>
            </a:r>
          </a:p>
          <a:p>
            <a:r>
              <a:rPr lang="hu-HU" sz="2200" smtClean="0">
                <a:latin typeface="Arial" charset="0"/>
              </a:rPr>
              <a:t>Az örökség elvesztése elleni védelem:</a:t>
            </a:r>
          </a:p>
          <a:p>
            <a:r>
              <a:rPr lang="hu-HU" sz="2200" smtClean="0">
                <a:latin typeface="Arial" charset="0"/>
              </a:rPr>
              <a:t> 3. Cikkely - Az eltűnés veszélye</a:t>
            </a:r>
          </a:p>
          <a:p>
            <a:r>
              <a:rPr lang="hu-HU" sz="2200" smtClean="0">
                <a:latin typeface="Arial" charset="0"/>
              </a:rPr>
              <a:t>„A világ digitális örökségét a végleges eltűnés veszélye fenyegeti. Ehhez hozzájárul az azt tartalmazó hardware és software gyors elavulása, bizonytalanság a forrásokkal, felelősségekkel, és a fenntartás és megőrzés módszereivel kapcsolatban, valamint a támogató jogi szabályozás hiánya.”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76250"/>
            <a:ext cx="8229600" cy="652463"/>
          </a:xfrm>
        </p:spPr>
        <p:txBody>
          <a:bodyPr/>
          <a:lstStyle/>
          <a:p>
            <a:r>
              <a:rPr lang="hu-HU" altLang="hu-HU" sz="2900" smtClean="0"/>
              <a:t>Archiválási problémák: elveszett stílusfájl</a:t>
            </a:r>
          </a:p>
        </p:txBody>
      </p:sp>
      <p:sp>
        <p:nvSpPr>
          <p:cNvPr id="95234" name="Dia számának helye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4BFE77D-5469-4268-89F8-D284BEBE457E}" type="slidenum">
              <a:rPr lang="hu-HU" altLang="hu-H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hu-HU" altLang="hu-HU">
              <a:cs typeface="Arial" charset="0"/>
            </a:endParaRPr>
          </a:p>
        </p:txBody>
      </p:sp>
      <p:grpSp>
        <p:nvGrpSpPr>
          <p:cNvPr id="95235" name="Group 18"/>
          <p:cNvGrpSpPr>
            <a:grpSpLocks/>
          </p:cNvGrpSpPr>
          <p:nvPr/>
        </p:nvGrpSpPr>
        <p:grpSpPr bwMode="auto">
          <a:xfrm>
            <a:off x="1847850" y="1630363"/>
            <a:ext cx="6478588" cy="4678362"/>
            <a:chOff x="204" y="1117"/>
            <a:chExt cx="4081" cy="2947"/>
          </a:xfrm>
        </p:grpSpPr>
        <p:pic>
          <p:nvPicPr>
            <p:cNvPr id="52233" name="Picture 9">
              <a:extLst>
                <a:ext uri="{FF2B5EF4-FFF2-40B4-BE49-F238E27FC236}"/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t="9740"/>
            <a:stretch>
              <a:fillRect/>
            </a:stretch>
          </p:blipFill>
          <p:spPr bwMode="auto">
            <a:xfrm>
              <a:off x="204" y="1117"/>
              <a:ext cx="4081" cy="294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/>
            </a:extLst>
          </p:spPr>
        </p:pic>
        <p:sp>
          <p:nvSpPr>
            <p:cNvPr id="95240" name="Text Box 12"/>
            <p:cNvSpPr txBox="1">
              <a:spLocks noChangeArrowheads="1"/>
            </p:cNvSpPr>
            <p:nvPr/>
          </p:nvSpPr>
          <p:spPr bwMode="auto">
            <a:xfrm>
              <a:off x="295" y="3249"/>
              <a:ext cx="72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altLang="hu-HU" b="1"/>
                <a:t>Eredeti</a:t>
              </a:r>
            </a:p>
          </p:txBody>
        </p:sp>
      </p:grpSp>
      <p:grpSp>
        <p:nvGrpSpPr>
          <p:cNvPr id="52243" name="Group 19"/>
          <p:cNvGrpSpPr>
            <a:grpSpLocks/>
          </p:cNvGrpSpPr>
          <p:nvPr/>
        </p:nvGrpSpPr>
        <p:grpSpPr bwMode="auto">
          <a:xfrm>
            <a:off x="4010025" y="2206625"/>
            <a:ext cx="6478588" cy="4535488"/>
            <a:chOff x="1565" y="1344"/>
            <a:chExt cx="4081" cy="2857"/>
          </a:xfrm>
        </p:grpSpPr>
        <p:pic>
          <p:nvPicPr>
            <p:cNvPr id="52234" name="Picture 10">
              <a:extLst>
                <a:ext uri="{FF2B5EF4-FFF2-40B4-BE49-F238E27FC236}"/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t="9740" b="2757"/>
            <a:stretch>
              <a:fillRect/>
            </a:stretch>
          </p:blipFill>
          <p:spPr bwMode="auto">
            <a:xfrm>
              <a:off x="1565" y="1344"/>
              <a:ext cx="4081" cy="285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/>
            </a:extLst>
          </p:spPr>
        </p:pic>
        <p:sp>
          <p:nvSpPr>
            <p:cNvPr id="95238" name="Text Box 15"/>
            <p:cNvSpPr txBox="1">
              <a:spLocks noChangeArrowheads="1"/>
            </p:cNvSpPr>
            <p:nvPr/>
          </p:nvSpPr>
          <p:spPr bwMode="auto">
            <a:xfrm>
              <a:off x="1610" y="3385"/>
              <a:ext cx="72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altLang="hu-HU" b="1"/>
                <a:t>Mentett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Cím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r>
              <a:rPr lang="hu-HU" smtClean="0"/>
              <a:t>Információforrások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71675" y="1368425"/>
            <a:ext cx="10172700" cy="5051425"/>
          </a:xfrm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hu-HU" smtClean="0">
                <a:latin typeface="Arial" charset="0"/>
              </a:rPr>
              <a:t>Honlap: A szolgáltatáshoz kötődő alapinformációkkal: </a:t>
            </a:r>
            <a:r>
              <a:rPr lang="hu-HU" smtClean="0">
                <a:latin typeface="Arial" charset="0"/>
                <a:hlinkClick r:id="rId2"/>
              </a:rPr>
              <a:t>https://webarchivum.oszk.hu</a:t>
            </a:r>
            <a:r>
              <a:rPr lang="hu-HU" smtClean="0">
                <a:latin typeface="Arial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hu-HU" smtClean="0">
                <a:latin typeface="Arial" charset="0"/>
              </a:rPr>
              <a:t>Ajánló űrlap: </a:t>
            </a:r>
            <a:r>
              <a:rPr lang="hu-HU" smtClean="0">
                <a:latin typeface="Arial" charset="0"/>
                <a:hlinkClick r:id="rId3"/>
              </a:rPr>
              <a:t>https://forms.office.com/r/Cz3GsHSQEd</a:t>
            </a:r>
            <a:r>
              <a:rPr lang="hu-HU" smtClean="0">
                <a:latin typeface="Arial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hu-HU" smtClean="0">
                <a:latin typeface="Arial" charset="0"/>
              </a:rPr>
              <a:t>MIA-L levelezőcsoport (jelenleg 56 taggal), néhány hetente helyzetjelentések a projekt aktuális fejleményeiről: </a:t>
            </a:r>
            <a:r>
              <a:rPr lang="pt-BR" smtClean="0">
                <a:latin typeface="Arial" charset="0"/>
              </a:rPr>
              <a:t>A lista honlapja: </a:t>
            </a:r>
            <a:r>
              <a:rPr lang="pt-BR" smtClean="0">
                <a:latin typeface="Arial" charset="0"/>
                <a:hlinkClick r:id="rId4"/>
              </a:rPr>
              <a:t>http://mekosztaly.oszk.hu/cgi-bin/mailman/listinfo/mia-l</a:t>
            </a:r>
            <a:r>
              <a:rPr lang="hu-HU" smtClean="0">
                <a:latin typeface="Arial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hu-HU" smtClean="0">
                <a:latin typeface="Arial" charset="0"/>
              </a:rPr>
              <a:t>Wiki: Közel 600 szócikk az internetes tartalmak megőrzésével kapcsolatos fogalmakról, projektekről, szoftverekről, szolgáltatásokról, szervezetekről, rendezvényekről stb. : </a:t>
            </a:r>
            <a:r>
              <a:rPr lang="hu-HU" smtClean="0">
                <a:latin typeface="Arial" charset="0"/>
                <a:hlinkClick r:id="rId5"/>
              </a:rPr>
              <a:t>https://webarchivum.oszk.hu/szakembereknek/mia-wiki/</a:t>
            </a:r>
            <a:r>
              <a:rPr lang="hu-HU" smtClean="0">
                <a:latin typeface="Arial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hu-HU" smtClean="0">
                <a:latin typeface="Arial" charset="0"/>
              </a:rPr>
              <a:t>Bibliográfia: Több mint 450 tételes szakirodalmi gyűjtés absztraktokkal HTML, DOCX, PDF, RIS és bookmark formátumokban : </a:t>
            </a:r>
            <a:r>
              <a:rPr lang="hu-HU" smtClean="0">
                <a:latin typeface="Arial" charset="0"/>
                <a:hlinkClick r:id="rId6"/>
              </a:rPr>
              <a:t>https://webarchivum.oszk.hu/szakembereknek/szakirodalmi-bibliografia/</a:t>
            </a:r>
            <a:endParaRPr lang="hu-HU" smtClean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hu-HU" smtClean="0">
                <a:latin typeface="Arial" charset="0"/>
              </a:rPr>
              <a:t>Ajánlott webhelyek: </a:t>
            </a:r>
            <a:r>
              <a:rPr lang="hu-HU" smtClean="0">
                <a:latin typeface="Arial" charset="0"/>
                <a:hlinkClick r:id="rId7"/>
              </a:rPr>
              <a:t>https://webarchivum.oszk.hu/szakembereknek/ajanlott_webhelyek/</a:t>
            </a:r>
            <a:r>
              <a:rPr lang="hu-HU" smtClean="0">
                <a:latin typeface="Arial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hu-HU" smtClean="0">
                <a:latin typeface="Arial" charset="0"/>
              </a:rPr>
              <a:t>Oktatás: Kevert típusú (nagyrészt e-learning) és hagyományos továbbképzési tanfolyam a Könyvtári Intézet szervezésében: </a:t>
            </a:r>
            <a:r>
              <a:rPr lang="hu-HU" smtClean="0">
                <a:latin typeface="Arial" charset="0"/>
                <a:hlinkClick r:id="rId8"/>
              </a:rPr>
              <a:t>https://webarchivum.oszk.hu/szakembereknek/tanfolyam-es-e-learning/</a:t>
            </a:r>
            <a:r>
              <a:rPr lang="hu-HU" smtClean="0">
                <a:latin typeface="Arial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hu-HU" smtClean="0">
                <a:latin typeface="Arial" charset="0"/>
              </a:rPr>
              <a:t>Évente rendezett szakmai workshopok: </a:t>
            </a:r>
            <a:r>
              <a:rPr lang="hu-HU" smtClean="0">
                <a:latin typeface="Arial" charset="0"/>
                <a:hlinkClick r:id="rId9"/>
              </a:rPr>
              <a:t>https://webarchivum.oszk.hu/szakembereknek/404-not-found-workshop/</a:t>
            </a:r>
            <a:r>
              <a:rPr lang="hu-HU" smtClean="0">
                <a:latin typeface="Arial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hu-HU" smtClean="0">
                <a:latin typeface="Arial" charset="0"/>
              </a:rPr>
              <a:t>Ismeretterjesztés: Előadások hazai és külföldi rendezvényeken, publikációk a szaklapokban: </a:t>
            </a:r>
            <a:r>
              <a:rPr lang="hu-HU" smtClean="0">
                <a:latin typeface="Arial" charset="0"/>
                <a:hlinkClick r:id="rId10"/>
              </a:rPr>
              <a:t>https://webarchivum.oszk.hu/a-projektrol/eloadasok-prezentaciok-publikaciok/</a:t>
            </a:r>
            <a:r>
              <a:rPr lang="hu-HU" smtClean="0">
                <a:latin typeface="Arial" charset="0"/>
              </a:rPr>
              <a:t>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hape 323"/>
          <p:cNvSpPr>
            <a:spLocks noChangeArrowheads="1"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algn="ctr">
              <a:buSzPct val="25000"/>
            </a:pPr>
            <a:r>
              <a:rPr lang="hu-HU" sz="4400">
                <a:solidFill>
                  <a:srgbClr val="766F54"/>
                </a:solidFill>
                <a:sym typeface="Arial" charset="0"/>
              </a:rPr>
              <a:t>Hová kellene eljutni?</a:t>
            </a:r>
          </a:p>
        </p:txBody>
      </p:sp>
      <p:sp>
        <p:nvSpPr>
          <p:cNvPr id="97282" name="Shape 324"/>
          <p:cNvSpPr>
            <a:spLocks noChangeArrowheads="1"/>
          </p:cNvSpPr>
          <p:nvPr/>
        </p:nvSpPr>
        <p:spPr bwMode="auto">
          <a:xfrm>
            <a:off x="1117600" y="1435100"/>
            <a:ext cx="10783888" cy="542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342900" indent="-33020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hu-HU" sz="2400">
                <a:solidFill>
                  <a:srgbClr val="000000"/>
                </a:solidFill>
                <a:latin typeface="Century Gothic" pitchFamily="34" charset="0"/>
              </a:rPr>
              <a:t>Legyen egy k</a:t>
            </a:r>
            <a:r>
              <a:rPr lang="hu-HU" sz="2400">
                <a:solidFill>
                  <a:srgbClr val="000000"/>
                </a:solidFill>
                <a:sym typeface="Arial" charset="0"/>
              </a:rPr>
              <a:t>özgyűjtemények, intézmények és cégek közötti munkamegosztással működő, nagy teljesítményű, fenntartható nemzeti internet archívum, amely képes:</a:t>
            </a:r>
          </a:p>
          <a:p>
            <a:pPr marL="742950" lvl="1" indent="-298450">
              <a:spcBef>
                <a:spcPts val="438"/>
              </a:spcBef>
              <a:buClr>
                <a:srgbClr val="000000"/>
              </a:buClr>
              <a:buSzPct val="100000"/>
              <a:buFont typeface="Arial" charset="0"/>
              <a:buChar char="–"/>
            </a:pPr>
            <a:r>
              <a:rPr lang="hu-HU" sz="2400">
                <a:solidFill>
                  <a:srgbClr val="000000"/>
                </a:solidFill>
                <a:sym typeface="Arial" charset="0"/>
              </a:rPr>
              <a:t>rendszeresen menteni sok ezer fontos magyar webhelyet;</a:t>
            </a:r>
          </a:p>
          <a:p>
            <a:pPr marL="742950" lvl="1" indent="-298450">
              <a:spcBef>
                <a:spcPts val="438"/>
              </a:spcBef>
              <a:buClr>
                <a:srgbClr val="000000"/>
              </a:buClr>
              <a:buSzPct val="100000"/>
              <a:buFont typeface="Arial" charset="0"/>
              <a:buChar char="–"/>
            </a:pPr>
            <a:r>
              <a:rPr lang="hu-HU" sz="2400">
                <a:solidFill>
                  <a:srgbClr val="000000"/>
                </a:solidFill>
                <a:sym typeface="Arial" charset="0"/>
              </a:rPr>
              <a:t>alkalomszerűen menteni egyes hírforrásokat kiemelt eseményekhez kapcsolódva;</a:t>
            </a:r>
          </a:p>
          <a:p>
            <a:pPr marL="742950" lvl="1" indent="-298450">
              <a:spcBef>
                <a:spcPts val="438"/>
              </a:spcBef>
              <a:buClr>
                <a:srgbClr val="000000"/>
              </a:buClr>
              <a:buSzPct val="100000"/>
              <a:buFont typeface="Arial" charset="0"/>
              <a:buChar char="–"/>
            </a:pPr>
            <a:r>
              <a:rPr lang="hu-HU" sz="2400">
                <a:solidFill>
                  <a:srgbClr val="000000"/>
                </a:solidFill>
                <a:sym typeface="Arial" charset="0"/>
              </a:rPr>
              <a:t>évente kétszer egy reprezentatívnak tekinthető mentést csinálni a magyar webtérről;</a:t>
            </a:r>
          </a:p>
          <a:p>
            <a:pPr marL="742950" lvl="1" indent="-298450">
              <a:spcBef>
                <a:spcPts val="438"/>
              </a:spcBef>
              <a:buClr>
                <a:srgbClr val="000000"/>
              </a:buClr>
              <a:buSzPct val="100000"/>
              <a:buFont typeface="Arial" charset="0"/>
              <a:buChar char="–"/>
            </a:pPr>
            <a:r>
              <a:rPr lang="hu-HU" sz="2400">
                <a:solidFill>
                  <a:srgbClr val="000000"/>
                </a:solidFill>
                <a:sym typeface="Arial" charset="0"/>
              </a:rPr>
              <a:t>kötelespéldányként és önkéntesen beadott webes és más internetes tartalmakat befogadni;</a:t>
            </a:r>
          </a:p>
          <a:p>
            <a:pPr marL="742950" lvl="1" indent="-298450">
              <a:spcBef>
                <a:spcPts val="438"/>
              </a:spcBef>
              <a:buClr>
                <a:srgbClr val="000000"/>
              </a:buClr>
              <a:buSzPct val="100000"/>
              <a:buFont typeface="Arial" charset="0"/>
              <a:buChar char="–"/>
            </a:pPr>
            <a:r>
              <a:rPr lang="hu-HU" sz="2400">
                <a:solidFill>
                  <a:srgbClr val="000000"/>
                </a:solidFill>
                <a:sym typeface="Arial" charset="0"/>
              </a:rPr>
              <a:t>mindezeket hosszú távon megőrizni és megtekinthető állapotban tartani;</a:t>
            </a:r>
          </a:p>
          <a:p>
            <a:pPr marL="742950" lvl="1" indent="-298450">
              <a:spcBef>
                <a:spcPts val="438"/>
              </a:spcBef>
              <a:buClr>
                <a:srgbClr val="000000"/>
              </a:buClr>
              <a:buSzPct val="100000"/>
              <a:buFont typeface="Arial" charset="0"/>
              <a:buChar char="–"/>
            </a:pPr>
            <a:r>
              <a:rPr lang="hu-HU" sz="2400">
                <a:solidFill>
                  <a:srgbClr val="000000"/>
                </a:solidFill>
                <a:sym typeface="Arial" charset="0"/>
              </a:rPr>
              <a:t>szolgáltatásokat nyújtani az internetezők, a tartalomgazdák, a tudományos, oktatási, kormányzati és üzleti szféra számára.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hape 329"/>
          <p:cNvSpPr>
            <a:spLocks noChangeArrowheads="1"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algn="ctr">
              <a:buSzPct val="25000"/>
            </a:pPr>
            <a:r>
              <a:rPr lang="hu-HU" sz="4400">
                <a:solidFill>
                  <a:srgbClr val="766F54"/>
                </a:solidFill>
                <a:sym typeface="Arial" charset="0"/>
              </a:rPr>
              <a:t>Hová kellene eljutni?</a:t>
            </a:r>
          </a:p>
        </p:txBody>
      </p:sp>
      <p:sp>
        <p:nvSpPr>
          <p:cNvPr id="99330" name="Shape 330"/>
          <p:cNvSpPr>
            <a:spLocks noChangeArrowheads="1"/>
          </p:cNvSpPr>
          <p:nvPr/>
        </p:nvSpPr>
        <p:spPr bwMode="auto">
          <a:xfrm>
            <a:off x="1130300" y="1473200"/>
            <a:ext cx="10593388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 marL="342900" indent="-330200">
              <a:spcAft>
                <a:spcPts val="1000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hu-HU" sz="2400">
                <a:solidFill>
                  <a:srgbClr val="000000"/>
                </a:solidFill>
                <a:sym typeface="Arial" charset="0"/>
              </a:rPr>
              <a:t>Legyenek nálunk is a webhelyek és az egyéb</a:t>
            </a:r>
            <a:r>
              <a:rPr lang="hu-HU" sz="2400">
                <a:solidFill>
                  <a:srgbClr val="000000"/>
                </a:solidFill>
                <a:latin typeface="Century Gothic" pitchFamily="34" charset="0"/>
              </a:rPr>
              <a:t> </a:t>
            </a:r>
            <a:r>
              <a:rPr lang="hu-HU" sz="2400">
                <a:solidFill>
                  <a:srgbClr val="000000"/>
                </a:solidFill>
                <a:sym typeface="Arial" charset="0"/>
              </a:rPr>
              <a:t>online források megőrzéséhez értő könyvtárosok, informatikusok és egyéb szakemberek, akik képesek akár magánszemélyek, akár más intézmények, akár a saját könyvtáruk, levéltáruk vagy múzeumuk számára kisebb-nagyobb archívumokat létrehozni.</a:t>
            </a:r>
          </a:p>
          <a:p>
            <a:pPr marL="342900" indent="-330200">
              <a:spcBef>
                <a:spcPts val="525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hu-HU" sz="2400">
                <a:solidFill>
                  <a:srgbClr val="000000"/>
                </a:solidFill>
                <a:sym typeface="Arial" charset="0"/>
              </a:rPr>
              <a:t>Legyen egy olyan jogi környezet, amely a magyar közgyűjtemények számára is lehetővé teszi, hogy a nyilvános internetről archiváljanak tartalmakat, valamint azokat – a szerzői és személyiségi jogi korlátozások figyelembevételével – nyilvánosan vagy helyben szolgáltassák.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hape 335"/>
          <p:cNvSpPr>
            <a:spLocks noChangeArrowheads="1"/>
          </p:cNvSpPr>
          <p:nvPr/>
        </p:nvSpPr>
        <p:spPr bwMode="auto">
          <a:xfrm>
            <a:off x="573088" y="274638"/>
            <a:ext cx="1139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algn="ctr">
              <a:buSzPct val="25000"/>
            </a:pPr>
            <a:r>
              <a:rPr lang="hu-HU" sz="3600">
                <a:solidFill>
                  <a:srgbClr val="766F54"/>
                </a:solidFill>
                <a:latin typeface="Century Gothic" pitchFamily="34" charset="0"/>
              </a:rPr>
              <a:t>Ki és hogyan tudna részt venni ebben?</a:t>
            </a:r>
          </a:p>
          <a:p>
            <a:pPr algn="ctr">
              <a:buSzPct val="25000"/>
            </a:pPr>
            <a:r>
              <a:rPr lang="hu-HU" sz="3600">
                <a:solidFill>
                  <a:srgbClr val="766F54"/>
                </a:solidFill>
                <a:latin typeface="Century Gothic" pitchFamily="34" charset="0"/>
              </a:rPr>
              <a:t>Szakmai gyakorlati témakörök</a:t>
            </a:r>
          </a:p>
        </p:txBody>
      </p:sp>
      <p:sp>
        <p:nvSpPr>
          <p:cNvPr id="101378" name="Shape 336"/>
          <p:cNvSpPr>
            <a:spLocks noChangeArrowheads="1"/>
          </p:cNvSpPr>
          <p:nvPr/>
        </p:nvSpPr>
        <p:spPr bwMode="auto">
          <a:xfrm>
            <a:off x="1028700" y="1793875"/>
            <a:ext cx="101473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342900" indent="-330200">
              <a:spcAft>
                <a:spcPts val="1000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hu-HU" sz="2400">
                <a:solidFill>
                  <a:srgbClr val="000000"/>
                </a:solidFill>
                <a:latin typeface="Century Gothic" pitchFamily="34" charset="0"/>
              </a:rPr>
              <a:t>Archiválandó webhelyek válogatása (ajánló űrlap: </a:t>
            </a:r>
            <a:r>
              <a:rPr lang="hu-HU" sz="2400">
                <a:solidFill>
                  <a:srgbClr val="000000"/>
                </a:solidFill>
                <a:latin typeface="Century Gothic" pitchFamily="34" charset="0"/>
                <a:hlinkClick r:id="rId3"/>
              </a:rPr>
              <a:t>https://forms.office.com/r/Cz3GsHSQEd</a:t>
            </a:r>
            <a:r>
              <a:rPr lang="hu-HU" sz="2400">
                <a:solidFill>
                  <a:srgbClr val="000000"/>
                </a:solidFill>
                <a:latin typeface="Century Gothic" pitchFamily="34" charset="0"/>
              </a:rPr>
              <a:t> )</a:t>
            </a:r>
          </a:p>
          <a:p>
            <a:pPr marL="342900" indent="-330200">
              <a:spcAft>
                <a:spcPts val="1000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hu-HU" sz="2400">
                <a:solidFill>
                  <a:srgbClr val="000000"/>
                </a:solidFill>
                <a:latin typeface="Century Gothic" pitchFamily="34" charset="0"/>
              </a:rPr>
              <a:t>Engedélykérések</a:t>
            </a:r>
          </a:p>
          <a:p>
            <a:pPr marL="342900" indent="-330200">
              <a:spcBef>
                <a:spcPts val="525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hu-HU" sz="2400">
                <a:solidFill>
                  <a:srgbClr val="000000"/>
                </a:solidFill>
                <a:latin typeface="Century Gothic" pitchFamily="34" charset="0"/>
              </a:rPr>
              <a:t>Metaadatolás</a:t>
            </a:r>
          </a:p>
          <a:p>
            <a:pPr marL="342900" indent="-330200">
              <a:spcBef>
                <a:spcPts val="525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hu-HU" sz="2400">
                <a:solidFill>
                  <a:srgbClr val="000000"/>
                </a:solidFill>
                <a:latin typeface="Century Gothic" pitchFamily="34" charset="0"/>
              </a:rPr>
              <a:t>Minőségellenőrzés</a:t>
            </a:r>
          </a:p>
          <a:p>
            <a:pPr marL="342900" indent="-330200">
              <a:spcBef>
                <a:spcPts val="525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hu-HU" sz="2400">
                <a:solidFill>
                  <a:srgbClr val="000000"/>
                </a:solidFill>
                <a:latin typeface="Century Gothic" pitchFamily="34" charset="0"/>
              </a:rPr>
              <a:t>Szoftverek tesztelése, informatikai feladatok</a:t>
            </a:r>
          </a:p>
          <a:p>
            <a:pPr marL="342900" indent="-330200">
              <a:spcBef>
                <a:spcPts val="525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hu-HU" sz="2400">
                <a:solidFill>
                  <a:srgbClr val="000000"/>
                </a:solidFill>
                <a:latin typeface="Century Gothic" pitchFamily="34" charset="0"/>
              </a:rPr>
              <a:t>Végezhető távolról is egy átlagos teljesítményű PC segítségével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Cím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algn="ctr"/>
            <a:r>
              <a:rPr lang="hu-HU" sz="2000" smtClean="0">
                <a:latin typeface="Arial" charset="0"/>
                <a:cs typeface="Arial" charset="0"/>
              </a:rPr>
              <a:t>Ki hogyan tudna részt venni ebben? Szakdolgozati témák</a:t>
            </a:r>
          </a:p>
        </p:txBody>
      </p:sp>
      <p:sp>
        <p:nvSpPr>
          <p:cNvPr id="103426" name="Tartalom helye 2"/>
          <p:cNvSpPr>
            <a:spLocks noGrp="1"/>
          </p:cNvSpPr>
          <p:nvPr>
            <p:ph idx="1"/>
          </p:nvPr>
        </p:nvSpPr>
        <p:spPr>
          <a:xfrm>
            <a:off x="1558925" y="1052513"/>
            <a:ext cx="10436225" cy="5715000"/>
          </a:xfrm>
        </p:spPr>
        <p:txBody>
          <a:bodyPr>
            <a:spAutoFit/>
          </a:bodyPr>
          <a:lstStyle/>
          <a:p>
            <a:pPr marL="0" indent="0">
              <a:buFont typeface="Wingdings 3" pitchFamily="18" charset="2"/>
              <a:buNone/>
            </a:pPr>
            <a:r>
              <a:rPr lang="hu-HU" sz="1600" smtClean="0">
                <a:latin typeface="Arial" charset="0"/>
              </a:rPr>
              <a:t>- Az internet egyes szegmenseinek (hagyományos web, web 2.0, mély web, szemantikus web, mobil web, közösségi média, audiovizuális tartalmak stb.) jelenlegi archiválási problémái és a lehetséges új megőrzési módszerek, technikák.</a:t>
            </a:r>
            <a:br>
              <a:rPr lang="hu-HU" sz="1600" smtClean="0">
                <a:latin typeface="Arial" charset="0"/>
              </a:rPr>
            </a:br>
            <a:r>
              <a:rPr lang="hu-HU" sz="1600" smtClean="0">
                <a:latin typeface="Arial" charset="0"/>
              </a:rPr>
              <a:t/>
            </a:r>
            <a:br>
              <a:rPr lang="hu-HU" sz="1600" smtClean="0">
                <a:latin typeface="Arial" charset="0"/>
              </a:rPr>
            </a:br>
            <a:r>
              <a:rPr lang="hu-HU" sz="1600" smtClean="0">
                <a:latin typeface="Arial" charset="0"/>
              </a:rPr>
              <a:t>- A magyar webtér lehatárolásának kérdése: meddig terjed a magyar közönségnek szánt web és hogyan lehet azt felderíteni?</a:t>
            </a:r>
            <a:br>
              <a:rPr lang="hu-HU" sz="1600" smtClean="0">
                <a:latin typeface="Arial" charset="0"/>
              </a:rPr>
            </a:br>
            <a:r>
              <a:rPr lang="hu-HU" sz="1600" smtClean="0">
                <a:latin typeface="Arial" charset="0"/>
              </a:rPr>
              <a:t/>
            </a:r>
            <a:br>
              <a:rPr lang="hu-HU" sz="1600" smtClean="0">
                <a:latin typeface="Arial" charset="0"/>
              </a:rPr>
            </a:br>
            <a:r>
              <a:rPr lang="hu-HU" sz="1600" smtClean="0">
                <a:latin typeface="Arial" charset="0"/>
              </a:rPr>
              <a:t>- Az archivált internetes források metaadatolásának és visszakereshetőségének kérdései.</a:t>
            </a:r>
            <a:br>
              <a:rPr lang="hu-HU" sz="1600" smtClean="0">
                <a:latin typeface="Arial" charset="0"/>
              </a:rPr>
            </a:br>
            <a:r>
              <a:rPr lang="hu-HU" sz="1600" smtClean="0">
                <a:latin typeface="Arial" charset="0"/>
              </a:rPr>
              <a:t/>
            </a:r>
            <a:br>
              <a:rPr lang="hu-HU" sz="1600" smtClean="0">
                <a:latin typeface="Arial" charset="0"/>
              </a:rPr>
            </a:br>
            <a:r>
              <a:rPr lang="hu-HU" sz="1600" smtClean="0">
                <a:latin typeface="Arial" charset="0"/>
              </a:rPr>
              <a:t>- Az internet archívumok tudományos célú kutatásra való alkalmassá tétele különböző adatbányászati, szemantikus, statisztikai és vizualizációs megoldásokkal.</a:t>
            </a:r>
            <a:br>
              <a:rPr lang="hu-HU" sz="1600" smtClean="0">
                <a:latin typeface="Arial" charset="0"/>
              </a:rPr>
            </a:br>
            <a:r>
              <a:rPr lang="hu-HU" sz="1600" smtClean="0">
                <a:latin typeface="Arial" charset="0"/>
              </a:rPr>
              <a:t/>
            </a:r>
            <a:br>
              <a:rPr lang="hu-HU" sz="1600" smtClean="0">
                <a:latin typeface="Arial" charset="0"/>
              </a:rPr>
            </a:br>
            <a:r>
              <a:rPr lang="hu-HU" sz="1600" smtClean="0">
                <a:latin typeface="Arial" charset="0"/>
              </a:rPr>
              <a:t>- Az internetes forrásokra való hivatkozás megbízhatatlansága: a 404-es hiba, a "link rot" és a "content drift" jelensége, és a probléma lehetséges megoldásai on-demand archiváló szolgáltatásokkal.</a:t>
            </a:r>
            <a:br>
              <a:rPr lang="hu-HU" sz="1600" smtClean="0">
                <a:latin typeface="Arial" charset="0"/>
              </a:rPr>
            </a:br>
            <a:r>
              <a:rPr lang="hu-HU" sz="1600" smtClean="0">
                <a:latin typeface="Arial" charset="0"/>
              </a:rPr>
              <a:t/>
            </a:r>
            <a:br>
              <a:rPr lang="hu-HU" sz="1600" smtClean="0">
                <a:latin typeface="Arial" charset="0"/>
              </a:rPr>
            </a:br>
            <a:r>
              <a:rPr lang="hu-HU" sz="1600" smtClean="0">
                <a:latin typeface="Arial" charset="0"/>
              </a:rPr>
              <a:t>- Az internet archívumokra épülő, azok fenntarthatóságát elősegítő fizetős szolgáltatások.</a:t>
            </a:r>
            <a:br>
              <a:rPr lang="hu-HU" sz="1600" smtClean="0">
                <a:latin typeface="Arial" charset="0"/>
              </a:rPr>
            </a:br>
            <a:r>
              <a:rPr lang="hu-HU" sz="1600" smtClean="0">
                <a:latin typeface="Arial" charset="0"/>
              </a:rPr>
              <a:t/>
            </a:r>
            <a:br>
              <a:rPr lang="hu-HU" sz="1600" smtClean="0">
                <a:latin typeface="Arial" charset="0"/>
              </a:rPr>
            </a:br>
            <a:r>
              <a:rPr lang="hu-HU" sz="1600" smtClean="0">
                <a:latin typeface="Arial" charset="0"/>
              </a:rPr>
              <a:t>- A webarchívumok hatalmas mennyiségű és nagyon heterogén típusú fájlokból álló gyűjteményeinek hosszú távú megőrzési problémái, a mentett webhelyek jövőbeli megjeleníthetőségének biztosítása</a:t>
            </a:r>
            <a:br>
              <a:rPr lang="hu-HU" sz="1600" smtClean="0">
                <a:latin typeface="Arial" charset="0"/>
              </a:rPr>
            </a:br>
            <a:r>
              <a:rPr lang="hu-HU" sz="1600" smtClean="0">
                <a:latin typeface="Arial" charset="0"/>
              </a:rPr>
              <a:t>migrációval és/vagy emulációval.</a:t>
            </a:r>
            <a:br>
              <a:rPr lang="hu-HU" sz="1600" smtClean="0">
                <a:latin typeface="Arial" charset="0"/>
              </a:rPr>
            </a:br>
            <a:r>
              <a:rPr lang="hu-HU" sz="1600" smtClean="0">
                <a:latin typeface="Arial" charset="0"/>
              </a:rPr>
              <a:t/>
            </a:r>
            <a:br>
              <a:rPr lang="hu-HU" sz="1600" smtClean="0">
                <a:latin typeface="Arial" charset="0"/>
              </a:rPr>
            </a:br>
            <a:r>
              <a:rPr lang="hu-HU" sz="1600" smtClean="0">
                <a:latin typeface="Arial" charset="0"/>
              </a:rPr>
              <a:t>- A nyilvános internetes tartalmak gyűjtésének, megőrzésének és szolgáltatásának jogi kérdései, különös tekintettel a kötelespéldány törvényre, a szerzői jogra, valamint a személyes és üzleti adatok védelmére.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Ki hogyan tudna részt venni ebben? Helyi, szakterületi webarchívum létrehozása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600325" y="1924050"/>
            <a:ext cx="8915400" cy="4632325"/>
          </a:xfrm>
        </p:spPr>
        <p:txBody>
          <a:bodyPr>
            <a:spAutoFit/>
          </a:bodyPr>
          <a:lstStyle/>
          <a:p>
            <a:pPr marL="265113" indent="-265113">
              <a:lnSpc>
                <a:spcPct val="80000"/>
              </a:lnSpc>
              <a:spcAft>
                <a:spcPct val="50000"/>
              </a:spcAft>
              <a:buFontTx/>
              <a:buChar char="•"/>
            </a:pPr>
            <a:r>
              <a:rPr lang="hu-HU" sz="2000" b="1" smtClean="0">
                <a:latin typeface="Arial" charset="0"/>
              </a:rPr>
              <a:t>Mit?</a:t>
            </a:r>
            <a:r>
              <a:rPr lang="hu-HU" sz="2000" smtClean="0">
                <a:latin typeface="Arial" charset="0"/>
              </a:rPr>
              <a:t> </a:t>
            </a:r>
            <a:r>
              <a:rPr lang="en-US" sz="2000" smtClean="0">
                <a:latin typeface="Arial" charset="0"/>
              </a:rPr>
              <a:t/>
            </a:r>
            <a:br>
              <a:rPr lang="en-US" sz="2000" smtClean="0">
                <a:latin typeface="Arial" charset="0"/>
              </a:rPr>
            </a:br>
            <a:r>
              <a:rPr lang="en-US" sz="2000" smtClean="0">
                <a:latin typeface="Arial" charset="0"/>
              </a:rPr>
              <a:t>A</a:t>
            </a:r>
            <a:r>
              <a:rPr lang="hu-HU" sz="2000" smtClean="0">
                <a:latin typeface="Arial" charset="0"/>
              </a:rPr>
              <a:t> régió történetével, </a:t>
            </a:r>
            <a:r>
              <a:rPr lang="en-US" sz="2000" smtClean="0">
                <a:latin typeface="Arial" charset="0"/>
              </a:rPr>
              <a:t>t</a:t>
            </a:r>
            <a:r>
              <a:rPr lang="hu-HU" sz="2000" smtClean="0">
                <a:latin typeface="Arial" charset="0"/>
              </a:rPr>
              <a:t>ársadalmával, kultúrájával, földrajzával stb. foglalkozó weblapok és webhelyek</a:t>
            </a:r>
            <a:r>
              <a:rPr lang="en-US" sz="2000" smtClean="0">
                <a:latin typeface="Arial" charset="0"/>
              </a:rPr>
              <a:t>,</a:t>
            </a:r>
            <a:r>
              <a:rPr lang="hu-HU" sz="2000" smtClean="0">
                <a:latin typeface="Arial" charset="0"/>
              </a:rPr>
              <a:t> </a:t>
            </a:r>
            <a:r>
              <a:rPr lang="en-US" sz="2000" smtClean="0">
                <a:latin typeface="Arial" charset="0"/>
              </a:rPr>
              <a:t>h</a:t>
            </a:r>
            <a:r>
              <a:rPr lang="hu-HU" sz="2000" smtClean="0">
                <a:latin typeface="Arial" charset="0"/>
              </a:rPr>
              <a:t>elybéli intézmények honlapjai, regionális hírportálok, a helyi közélet és kultúra szereplőinek nyilvános közösségi oldalai...</a:t>
            </a:r>
          </a:p>
          <a:p>
            <a:pPr marL="265113" indent="-265113">
              <a:lnSpc>
                <a:spcPct val="80000"/>
              </a:lnSpc>
              <a:spcAft>
                <a:spcPct val="50000"/>
              </a:spcAft>
              <a:buFontTx/>
              <a:buChar char="•"/>
            </a:pPr>
            <a:r>
              <a:rPr lang="hu-HU" sz="2000" smtClean="0">
                <a:latin typeface="Arial" charset="0"/>
              </a:rPr>
              <a:t>Egy adott szakterülethez kötődő webes információforrások feltárása (felsőoktatási könyvtárak, szakkönyvtárak)</a:t>
            </a:r>
          </a:p>
          <a:p>
            <a:pPr marL="265113" indent="-265113">
              <a:lnSpc>
                <a:spcPct val="80000"/>
              </a:lnSpc>
              <a:spcAft>
                <a:spcPct val="50000"/>
              </a:spcAft>
              <a:buFontTx/>
              <a:buChar char="•"/>
            </a:pPr>
            <a:r>
              <a:rPr lang="hu-HU" sz="2000" b="1" smtClean="0">
                <a:latin typeface="Arial" charset="0"/>
              </a:rPr>
              <a:t>Mivel?</a:t>
            </a:r>
            <a:br>
              <a:rPr lang="hu-HU" sz="2000" b="1" smtClean="0">
                <a:latin typeface="Arial" charset="0"/>
              </a:rPr>
            </a:br>
            <a:r>
              <a:rPr lang="hu-HU" sz="2000" smtClean="0">
                <a:latin typeface="Arial" charset="0"/>
                <a:hlinkClick r:id="rId2"/>
              </a:rPr>
              <a:t>ScrapBook</a:t>
            </a:r>
            <a:r>
              <a:rPr lang="hu-HU" sz="2000" b="1" smtClean="0">
                <a:latin typeface="Arial" charset="0"/>
              </a:rPr>
              <a:t>, </a:t>
            </a:r>
            <a:r>
              <a:rPr lang="hu-HU" sz="2000" smtClean="0">
                <a:latin typeface="Arial" charset="0"/>
                <a:hlinkClick r:id="rId3"/>
              </a:rPr>
              <a:t>HTTrack</a:t>
            </a:r>
            <a:r>
              <a:rPr lang="hu-HU" sz="2000" smtClean="0">
                <a:latin typeface="Arial" charset="0"/>
              </a:rPr>
              <a:t>, </a:t>
            </a:r>
            <a:r>
              <a:rPr lang="hu-HU" sz="2000" smtClean="0">
                <a:latin typeface="Arial" charset="0"/>
                <a:hlinkClick r:id="rId4"/>
              </a:rPr>
              <a:t>WAIL</a:t>
            </a:r>
            <a:r>
              <a:rPr lang="hu-HU" sz="2000" smtClean="0">
                <a:latin typeface="Arial" charset="0"/>
              </a:rPr>
              <a:t>, </a:t>
            </a:r>
            <a:r>
              <a:rPr lang="hu-HU" sz="2000" smtClean="0">
                <a:latin typeface="Arial" charset="0"/>
                <a:hlinkClick r:id="rId5"/>
              </a:rPr>
              <a:t>Webrecorder</a:t>
            </a:r>
            <a:r>
              <a:rPr lang="hu-HU" sz="2000" smtClean="0">
                <a:latin typeface="Arial" charset="0"/>
              </a:rPr>
              <a:t>, </a:t>
            </a:r>
            <a:r>
              <a:rPr lang="hu-HU" sz="2000" smtClean="0">
                <a:latin typeface="Arial" charset="0"/>
                <a:hlinkClick r:id="rId6"/>
              </a:rPr>
              <a:t>WARCreate</a:t>
            </a:r>
            <a:r>
              <a:rPr lang="hu-HU" sz="2000" smtClean="0">
                <a:latin typeface="Arial" charset="0"/>
              </a:rPr>
              <a:t>, </a:t>
            </a:r>
            <a:r>
              <a:rPr lang="hu-HU" sz="2000" smtClean="0">
                <a:latin typeface="Arial" charset="0"/>
                <a:hlinkClick r:id="rId7"/>
              </a:rPr>
              <a:t>WCT</a:t>
            </a:r>
            <a:r>
              <a:rPr lang="hu-HU" sz="2000" smtClean="0">
                <a:latin typeface="Arial" charset="0"/>
              </a:rPr>
              <a:t>, </a:t>
            </a:r>
            <a:br>
              <a:rPr lang="hu-HU" sz="2000" smtClean="0">
                <a:latin typeface="Arial" charset="0"/>
              </a:rPr>
            </a:br>
            <a:r>
              <a:rPr lang="hu-HU" sz="2000" smtClean="0">
                <a:latin typeface="Arial" charset="0"/>
                <a:hlinkClick r:id="rId8"/>
              </a:rPr>
              <a:t>NAS</a:t>
            </a:r>
            <a:r>
              <a:rPr lang="hu-HU" sz="2000" smtClean="0">
                <a:latin typeface="Arial" charset="0"/>
              </a:rPr>
              <a:t>, </a:t>
            </a:r>
            <a:r>
              <a:rPr lang="hu-HU" sz="2000" smtClean="0">
                <a:latin typeface="Arial" charset="0"/>
                <a:hlinkClick r:id="rId9"/>
              </a:rPr>
              <a:t>Mink</a:t>
            </a:r>
            <a:r>
              <a:rPr lang="hu-HU" sz="2000" smtClean="0">
                <a:latin typeface="Arial" charset="0"/>
              </a:rPr>
              <a:t>, </a:t>
            </a:r>
            <a:r>
              <a:rPr lang="hu-HU" sz="2000" smtClean="0">
                <a:latin typeface="Arial" charset="0"/>
                <a:hlinkClick r:id="rId10"/>
              </a:rPr>
              <a:t>Archive-It</a:t>
            </a:r>
            <a:endParaRPr lang="hu-HU" sz="2000" smtClean="0">
              <a:latin typeface="Arial" charset="0"/>
            </a:endParaRPr>
          </a:p>
          <a:p>
            <a:pPr marL="265113" indent="-265113">
              <a:lnSpc>
                <a:spcPct val="80000"/>
              </a:lnSpc>
              <a:spcAft>
                <a:spcPct val="50000"/>
              </a:spcAft>
              <a:buFontTx/>
              <a:buChar char="•"/>
            </a:pPr>
            <a:r>
              <a:rPr lang="hu-HU" sz="2000" b="1" smtClean="0">
                <a:latin typeface="Arial" charset="0"/>
              </a:rPr>
              <a:t>Hogyan?</a:t>
            </a:r>
            <a:r>
              <a:rPr lang="en-US" sz="2000" b="1" smtClean="0">
                <a:latin typeface="Arial" charset="0"/>
              </a:rPr>
              <a:t/>
            </a:r>
            <a:br>
              <a:rPr lang="en-US" sz="2000" b="1" smtClean="0">
                <a:latin typeface="Arial" charset="0"/>
              </a:rPr>
            </a:br>
            <a:r>
              <a:rPr lang="hu-HU" sz="2000" smtClean="0">
                <a:latin typeface="Arial" charset="0"/>
              </a:rPr>
              <a:t>Önállóan, más intézménnyel együtt, az OSZK-val együtt.</a:t>
            </a:r>
          </a:p>
          <a:p>
            <a:pPr marL="265113" indent="-265113">
              <a:lnSpc>
                <a:spcPct val="80000"/>
              </a:lnSpc>
              <a:spcAft>
                <a:spcPct val="50000"/>
              </a:spcAft>
              <a:buFontTx/>
              <a:buChar char="•"/>
            </a:pPr>
            <a:r>
              <a:rPr lang="hu-HU" sz="2000" b="1" smtClean="0">
                <a:latin typeface="Arial" charset="0"/>
              </a:rPr>
              <a:t>Mikor?</a:t>
            </a:r>
            <a:br>
              <a:rPr lang="hu-HU" sz="2000" b="1" smtClean="0">
                <a:latin typeface="Arial" charset="0"/>
              </a:rPr>
            </a:br>
            <a:r>
              <a:rPr lang="hu-HU" sz="2000" smtClean="0">
                <a:latin typeface="Arial" charset="0"/>
              </a:rPr>
              <a:t>Minél előbb, mert a digitális kultúránk nagyon tünékeny.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AB90074-2EED-4D2F-8198-457F683FC9D2}" type="slidenum">
              <a:rPr lang="hu-HU" altLang="hu-H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hu-HU" altLang="hu-HU">
              <a:cs typeface="Arial" charset="0"/>
            </a:endParaRPr>
          </a:p>
        </p:txBody>
      </p:sp>
      <p:pic>
        <p:nvPicPr>
          <p:cNvPr id="105474" name="Picture 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00388" y="1916113"/>
            <a:ext cx="5991225" cy="317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Rectangle 6"/>
          <p:cNvSpPr>
            <a:spLocks noChangeArrowheads="1"/>
          </p:cNvSpPr>
          <p:nvPr/>
        </p:nvSpPr>
        <p:spPr bwMode="auto">
          <a:xfrm>
            <a:off x="1847850" y="277813"/>
            <a:ext cx="8640763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hu-HU" altLang="hu-HU" sz="2900"/>
              <a:t>Feladat: Töltsük le az internetet, amíg nem késő...</a:t>
            </a: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2747963" y="5748338"/>
            <a:ext cx="66960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3000">
                <a:solidFill>
                  <a:schemeClr val="tx2"/>
                </a:solidFill>
              </a:rPr>
              <a:t>Köszönöm a megtisztelő figyelmet!</a:t>
            </a:r>
          </a:p>
        </p:txBody>
      </p:sp>
      <p:sp>
        <p:nvSpPr>
          <p:cNvPr id="105477" name="Text Box 8"/>
          <p:cNvSpPr txBox="1">
            <a:spLocks noChangeArrowheads="1"/>
          </p:cNvSpPr>
          <p:nvPr/>
        </p:nvSpPr>
        <p:spPr bwMode="auto">
          <a:xfrm>
            <a:off x="3538538" y="5241925"/>
            <a:ext cx="51133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1200"/>
              <a:t>A kép forrása: </a:t>
            </a:r>
            <a:r>
              <a:rPr lang="hu-HU" altLang="hu-HU" sz="1200">
                <a:hlinkClick r:id="rId3"/>
              </a:rPr>
              <a:t>https://www.w3schools.com/downloadwww.htm</a:t>
            </a:r>
            <a:endParaRPr lang="hu-HU" altLang="hu-HU"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Cím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r>
              <a:rPr lang="hu-HU" smtClean="0"/>
              <a:t>Webarchiválás a digitális tartalmak rendszerében</a:t>
            </a:r>
          </a:p>
        </p:txBody>
      </p:sp>
      <p:pic>
        <p:nvPicPr>
          <p:cNvPr id="37890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405313" y="2133600"/>
            <a:ext cx="5283200" cy="377825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>
          <a:xfrm>
            <a:off x="2260600" y="284163"/>
            <a:ext cx="8936038" cy="1108075"/>
          </a:xfrm>
        </p:spPr>
        <p:txBody>
          <a:bodyPr>
            <a:spAutoFit/>
          </a:bodyPr>
          <a:lstStyle/>
          <a:p>
            <a:r>
              <a:rPr lang="hu-HU" altLang="hu-HU" sz="2200" smtClean="0">
                <a:solidFill>
                  <a:schemeClr val="folHlink"/>
                </a:solidFill>
              </a:rPr>
              <a:t>Origo 2015.02.13.</a:t>
            </a:r>
            <a:r>
              <a:rPr lang="hu-HU" altLang="hu-HU" sz="2200" smtClean="0"/>
              <a:t> </a:t>
            </a:r>
            <a:r>
              <a:rPr lang="hu-HU" altLang="hu-HU" sz="2800" smtClean="0"/>
              <a:t/>
            </a:r>
            <a:br>
              <a:rPr lang="hu-HU" altLang="hu-HU" sz="2800" smtClean="0"/>
            </a:br>
            <a:r>
              <a:rPr lang="hu-HU" altLang="hu-HU" sz="2900" smtClean="0"/>
              <a:t>„Az internet atyja szerint el fog veszni a múltunk”</a:t>
            </a:r>
            <a:r>
              <a:rPr lang="hu-HU" altLang="hu-HU" sz="2800" smtClean="0"/>
              <a:t/>
            </a:r>
            <a:br>
              <a:rPr lang="hu-HU" altLang="hu-HU" sz="2800" smtClean="0"/>
            </a:br>
            <a:r>
              <a:rPr lang="hu-HU" altLang="hu-HU" sz="1500" smtClean="0">
                <a:hlinkClick r:id="rId2"/>
              </a:rPr>
              <a:t>http://www.origo.hu/techbazis/20150213-az-internet-atyja-szerint-el-fog-veszni-a-multunk.html </a:t>
            </a:r>
            <a:endParaRPr lang="hu-HU" altLang="hu-HU" sz="1500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1903413" y="1784350"/>
            <a:ext cx="5981700" cy="4692650"/>
          </a:xfrm>
        </p:spPr>
        <p:txBody>
          <a:bodyPr>
            <a:spAutoFit/>
          </a:bodyPr>
          <a:lstStyle/>
          <a:p>
            <a:pPr>
              <a:spcAft>
                <a:spcPct val="20000"/>
              </a:spcAft>
            </a:pPr>
            <a:r>
              <a:rPr lang="hu-HU" altLang="hu-HU" sz="2200" smtClean="0">
                <a:latin typeface="Arial" charset="0"/>
              </a:rPr>
              <a:t>Vint Cerf, a TCP/IP protokoll egyik megalkotója és 2005-től a Google fő internetes evangelistája.</a:t>
            </a:r>
          </a:p>
          <a:p>
            <a:pPr>
              <a:spcAft>
                <a:spcPct val="20000"/>
              </a:spcAft>
            </a:pPr>
            <a:r>
              <a:rPr lang="hu-HU" altLang="hu-HU" sz="2200" smtClean="0">
                <a:latin typeface="Arial" charset="0"/>
              </a:rPr>
              <a:t>„Digital Dark Age” fenyeget, ki kell találni az időtálló digitális pergament.</a:t>
            </a:r>
          </a:p>
          <a:p>
            <a:pPr>
              <a:spcAft>
                <a:spcPct val="20000"/>
              </a:spcAft>
            </a:pPr>
            <a:r>
              <a:rPr lang="hu-HU" altLang="hu-HU" sz="2200" smtClean="0">
                <a:latin typeface="Arial" charset="0"/>
              </a:rPr>
              <a:t>Virtuális gépeken évszázadok múlva is újraéleszthető informatikai környezetek leírásaira lenne szükség.</a:t>
            </a:r>
          </a:p>
          <a:p>
            <a:pPr>
              <a:spcAft>
                <a:spcPct val="20000"/>
              </a:spcAft>
            </a:pPr>
            <a:r>
              <a:rPr lang="hu-HU" altLang="hu-HU" sz="2200" smtClean="0">
                <a:latin typeface="Arial" charset="0"/>
              </a:rPr>
              <a:t>A korabeli hardveres és szoftveres architektúrák „röntgenképeinek” megőrzése mellett a digitális objektumok archiválását is meg kell oldani.</a:t>
            </a:r>
          </a:p>
        </p:txBody>
      </p:sp>
      <p:sp>
        <p:nvSpPr>
          <p:cNvPr id="38915" name="Dia számának helye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77F0E05-8523-4126-963E-5B59367CCAF0}" type="slidenum">
              <a:rPr lang="hu-HU" altLang="hu-H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hu-HU" altLang="hu-HU">
              <a:cs typeface="Arial" charset="0"/>
            </a:endParaRPr>
          </a:p>
        </p:txBody>
      </p:sp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43875" y="2136775"/>
            <a:ext cx="3654425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8270875" y="6446838"/>
            <a:ext cx="3527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200"/>
              <a:t>A kép forrása: </a:t>
            </a:r>
            <a:r>
              <a:rPr lang="hu-HU" altLang="hu-HU" sz="1200">
                <a:hlinkClick r:id="rId4"/>
              </a:rPr>
              <a:t>https://commons.wikimedia.org/</a:t>
            </a:r>
            <a:endParaRPr lang="hu-HU" altLang="hu-HU"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55563"/>
            <a:ext cx="8229600" cy="1296987"/>
          </a:xfrm>
        </p:spPr>
        <p:txBody>
          <a:bodyPr>
            <a:spAutoFit/>
          </a:bodyPr>
          <a:lstStyle/>
          <a:p>
            <a:r>
              <a:rPr lang="hu-HU" altLang="hu-HU" sz="2200" smtClean="0">
                <a:solidFill>
                  <a:schemeClr val="folHlink"/>
                </a:solidFill>
              </a:rPr>
              <a:t>Boing Boing 2017. 07. 27. </a:t>
            </a:r>
            <a:r>
              <a:rPr lang="hu-HU" altLang="hu-HU" smtClean="0"/>
              <a:t/>
            </a:r>
            <a:br>
              <a:rPr lang="hu-HU" altLang="hu-HU" smtClean="0"/>
            </a:br>
            <a:r>
              <a:rPr lang="hu-HU" altLang="hu-HU" sz="2500" smtClean="0"/>
              <a:t>Link Rot: only half of the links on 2005's </a:t>
            </a:r>
            <a:br>
              <a:rPr lang="hu-HU" altLang="hu-HU" sz="2500" smtClean="0"/>
            </a:br>
            <a:r>
              <a:rPr lang="hu-HU" altLang="hu-HU" sz="2500" smtClean="0"/>
              <a:t>Million Dollar Homepage are still reachable</a:t>
            </a:r>
            <a:r>
              <a:rPr lang="hu-HU" altLang="hu-HU" sz="2500" b="1" smtClean="0"/>
              <a:t/>
            </a:r>
            <a:br>
              <a:rPr lang="hu-HU" altLang="hu-HU" sz="2500" b="1" smtClean="0"/>
            </a:br>
            <a:r>
              <a:rPr lang="hu-HU" altLang="hu-HU" sz="1500" smtClean="0">
                <a:hlinkClick r:id="rId2"/>
              </a:rPr>
              <a:t>https://boingboing.net/2017/07/27/link-rot-only-half-of-the-lin.html</a:t>
            </a:r>
            <a:endParaRPr lang="hu-HU" altLang="hu-HU" sz="1500" smtClean="0"/>
          </a:p>
        </p:txBody>
      </p:sp>
      <p:sp>
        <p:nvSpPr>
          <p:cNvPr id="39938" name="Dia számának helye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13E937-0AEA-44F5-B24E-FA666E9893E2}" type="slidenum">
              <a:rPr lang="hu-HU" altLang="hu-H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hu-HU" altLang="hu-HU">
              <a:cs typeface="Arial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1919288" y="1989138"/>
            <a:ext cx="4248150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hu-HU" altLang="hu-HU" sz="2000"/>
              <a:t>2005 augusztus és 2006 január között Alex Tew angol diák pixelenként 1 dollárért adott el egy 1000 × 1000 képpontból álló weboldalnyi reklámfelületet.</a:t>
            </a:r>
          </a:p>
          <a:p>
            <a:pPr marL="342900" indent="-3429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hu-HU" altLang="hu-HU" sz="2000"/>
              <a:t>A</a:t>
            </a:r>
            <a:r>
              <a:rPr lang="en-US" altLang="hu-HU" sz="2000"/>
              <a:t> 2816 </a:t>
            </a:r>
            <a:r>
              <a:rPr lang="hu-HU" altLang="hu-HU" sz="2000"/>
              <a:t>linkből bő tíz év után csak 1780 működő maradt.</a:t>
            </a:r>
          </a:p>
          <a:p>
            <a:pPr marL="342900" indent="-34290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hu-HU" altLang="hu-HU" sz="2000"/>
              <a:t>547 webhely teljesen elérhetetlen (342 ezer dollárnyi</a:t>
            </a:r>
            <a:r>
              <a:rPr lang="en-US" altLang="hu-HU" sz="2000"/>
              <a:t> </a:t>
            </a:r>
            <a:r>
              <a:rPr lang="hu-HU" altLang="hu-HU" sz="2000"/>
              <a:t>érték), 489 link pedig máshová - gyakran üres vagy eladó domainre - irányít (145 ezer dollárnyi érték).</a:t>
            </a:r>
          </a:p>
        </p:txBody>
      </p:sp>
      <p:grpSp>
        <p:nvGrpSpPr>
          <p:cNvPr id="46092" name="Group 12"/>
          <p:cNvGrpSpPr>
            <a:grpSpLocks/>
          </p:cNvGrpSpPr>
          <p:nvPr/>
        </p:nvGrpSpPr>
        <p:grpSpPr bwMode="auto">
          <a:xfrm>
            <a:off x="6242050" y="1700213"/>
            <a:ext cx="4318000" cy="5027612"/>
            <a:chOff x="2972" y="1071"/>
            <a:chExt cx="2720" cy="3167"/>
          </a:xfrm>
        </p:grpSpPr>
        <p:pic>
          <p:nvPicPr>
            <p:cNvPr id="39942" name="Picture 1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72" y="1071"/>
              <a:ext cx="2720" cy="2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3" name="Text Box 6"/>
            <p:cNvSpPr txBox="1">
              <a:spLocks noChangeArrowheads="1"/>
            </p:cNvSpPr>
            <p:nvPr/>
          </p:nvSpPr>
          <p:spPr bwMode="auto">
            <a:xfrm>
              <a:off x="3198" y="4065"/>
              <a:ext cx="222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altLang="hu-HU" sz="1200"/>
                <a:t>A kép forrása: </a:t>
              </a:r>
              <a:r>
                <a:rPr lang="hu-HU" altLang="hu-HU" sz="1200">
                  <a:hlinkClick r:id="rId4"/>
                </a:rPr>
                <a:t>https://lil.law.harvard.edu/blog/</a:t>
              </a:r>
              <a:endParaRPr lang="hu-HU" altLang="hu-HU" sz="1200"/>
            </a:p>
          </p:txBody>
        </p:sp>
      </p:grpSp>
      <p:pic>
        <p:nvPicPr>
          <p:cNvPr id="46088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6650" y="1781175"/>
            <a:ext cx="4343400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Cím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r>
              <a:rPr lang="hu-HU" smtClean="0"/>
              <a:t>On-demand archiváló szolgáltatások</a:t>
            </a:r>
          </a:p>
        </p:txBody>
      </p:sp>
      <p:sp>
        <p:nvSpPr>
          <p:cNvPr id="40962" name="Tartalom helye 2"/>
          <p:cNvSpPr>
            <a:spLocks noGrp="1"/>
          </p:cNvSpPr>
          <p:nvPr>
            <p:ph idx="1"/>
          </p:nvPr>
        </p:nvSpPr>
        <p:spPr>
          <a:xfrm>
            <a:off x="1649413" y="1552575"/>
            <a:ext cx="5002212" cy="3778250"/>
          </a:xfrm>
        </p:spPr>
        <p:txBody>
          <a:bodyPr/>
          <a:lstStyle/>
          <a:p>
            <a:r>
              <a:rPr lang="hu-HU" sz="2200" smtClean="0">
                <a:latin typeface="Arial" charset="0"/>
              </a:rPr>
              <a:t>A link rot jelenség aláássa a megbízható hivatkozást is a webes forrásokra</a:t>
            </a:r>
          </a:p>
          <a:p>
            <a:r>
              <a:rPr lang="hu-HU" sz="2200" smtClean="0">
                <a:latin typeface="Arial" charset="0"/>
              </a:rPr>
              <a:t>On-demand szolgáltatások igény szerint lementenek egy oldalt</a:t>
            </a:r>
          </a:p>
          <a:p>
            <a:r>
              <a:rPr lang="hu-HU" sz="2200" smtClean="0">
                <a:latin typeface="Arial" charset="0"/>
              </a:rPr>
              <a:t>Ellátják stabil azonosítóval</a:t>
            </a:r>
          </a:p>
          <a:p>
            <a:r>
              <a:rPr lang="hu-HU" sz="2200" smtClean="0">
                <a:latin typeface="Arial" charset="0"/>
                <a:hlinkClick r:id="rId2"/>
              </a:rPr>
              <a:t>Save Page Now</a:t>
            </a:r>
            <a:r>
              <a:rPr lang="hu-HU" sz="2200" smtClean="0">
                <a:latin typeface="Arial" charset="0"/>
              </a:rPr>
              <a:t>, </a:t>
            </a:r>
            <a:r>
              <a:rPr lang="hu-HU" sz="2200" smtClean="0">
                <a:latin typeface="Arial" charset="0"/>
                <a:hlinkClick r:id="rId3"/>
              </a:rPr>
              <a:t>archive.today</a:t>
            </a:r>
            <a:r>
              <a:rPr lang="hu-HU" sz="2200" smtClean="0">
                <a:latin typeface="Arial" charset="0"/>
              </a:rPr>
              <a:t>, </a:t>
            </a:r>
            <a:r>
              <a:rPr lang="hu-HU" sz="2200" smtClean="0">
                <a:latin typeface="Arial" charset="0"/>
                <a:hlinkClick r:id="rId4"/>
              </a:rPr>
              <a:t>Perma.cc</a:t>
            </a:r>
            <a:endParaRPr lang="hu-HU" sz="2200" smtClean="0">
              <a:latin typeface="Arial" charset="0"/>
            </a:endParaRPr>
          </a:p>
        </p:txBody>
      </p:sp>
      <p:pic>
        <p:nvPicPr>
          <p:cNvPr id="40963" name="Kép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50" y="1444625"/>
            <a:ext cx="540385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-téma">
  <a:themeElements>
    <a:clrScheme name="Office-téma 3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3399"/>
      </a:hlink>
      <a:folHlink>
        <a:srgbClr val="800080"/>
      </a:folHlink>
    </a:clrScheme>
    <a:fontScheme name="Office-tém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-téma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2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3333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3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3399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6053</TotalTime>
  <Words>2157</Words>
  <Application>Microsoft Office PowerPoint</Application>
  <PresentationFormat>Custom</PresentationFormat>
  <Paragraphs>270</Paragraphs>
  <Slides>57</Slides>
  <Notes>16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Tervezősablon</vt:lpstr>
      </vt:variant>
      <vt:variant>
        <vt:i4>18</vt:i4>
      </vt:variant>
      <vt:variant>
        <vt:lpstr>Diacímek</vt:lpstr>
      </vt:variant>
      <vt:variant>
        <vt:i4>57</vt:i4>
      </vt:variant>
    </vt:vector>
  </HeadingPairs>
  <TitlesOfParts>
    <vt:vector size="84" baseType="lpstr">
      <vt:lpstr>Calibri</vt:lpstr>
      <vt:lpstr>Arial</vt:lpstr>
      <vt:lpstr>Century Gothic</vt:lpstr>
      <vt:lpstr>Wingdings 3</vt:lpstr>
      <vt:lpstr>Copperplate Gothic Bold</vt:lpstr>
      <vt:lpstr>Times New Roman</vt:lpstr>
      <vt:lpstr>Tunga</vt:lpstr>
      <vt:lpstr>Wingdings</vt:lpstr>
      <vt:lpstr>Verdana</vt:lpstr>
      <vt:lpstr>1_Office-téma</vt:lpstr>
      <vt:lpstr>Szálak</vt:lpstr>
      <vt:lpstr>Szálak</vt:lpstr>
      <vt:lpstr>Szálak</vt:lpstr>
      <vt:lpstr>Szálak</vt:lpstr>
      <vt:lpstr>Szálak</vt:lpstr>
      <vt:lpstr>Szálak</vt:lpstr>
      <vt:lpstr>Szálak</vt:lpstr>
      <vt:lpstr>Szálak</vt:lpstr>
      <vt:lpstr>Szálak</vt:lpstr>
      <vt:lpstr>Szálak</vt:lpstr>
      <vt:lpstr>Szálak</vt:lpstr>
      <vt:lpstr>Szálak</vt:lpstr>
      <vt:lpstr>Szálak</vt:lpstr>
      <vt:lpstr>Szálak</vt:lpstr>
      <vt:lpstr>Szálak</vt:lpstr>
      <vt:lpstr>Szálak</vt:lpstr>
      <vt:lpstr>Szálak</vt:lpstr>
      <vt:lpstr>Bevezetés a webarchiválásba</vt:lpstr>
      <vt:lpstr>Célok, alapfogalmak</vt:lpstr>
      <vt:lpstr>Általános elvek</vt:lpstr>
      <vt:lpstr>A digitális tartalom fontossága</vt:lpstr>
      <vt:lpstr>Digitális tartalom veszélyeztetettsége</vt:lpstr>
      <vt:lpstr>Webarchiválás a digitális tartalmak rendszerében</vt:lpstr>
      <vt:lpstr>Origo 2015.02.13.  „Az internet atyja szerint el fog veszni a múltunk” http://www.origo.hu/techbazis/20150213-az-internet-atyja-szerint-el-fog-veszni-a-multunk.html </vt:lpstr>
      <vt:lpstr>Boing Boing 2017. 07. 27.  Link Rot: only half of the links on 2005's  Million Dollar Homepage are still reachable https://boingboing.net/2017/07/27/link-rot-only-half-of-the-lin.html</vt:lpstr>
      <vt:lpstr>On-demand archiváló szolgáltatások</vt:lpstr>
      <vt:lpstr>A Nagy Könyv - milliárdos projekt honlapja volt...</vt:lpstr>
      <vt:lpstr>Internetto - már csak az emléke él…</vt:lpstr>
      <vt:lpstr>IWIW - amikor egy teljes magyar közösségi háló eltűnik a webről...</vt:lpstr>
      <vt:lpstr>1996 Internet Archive  http://web.archive.org</vt:lpstr>
      <vt:lpstr>Webkönyvtár</vt:lpstr>
      <vt:lpstr>Weblevéltár</vt:lpstr>
      <vt:lpstr>Webmúzeum</vt:lpstr>
      <vt:lpstr>17. dia</vt:lpstr>
      <vt:lpstr>A webarchiválás helyzete a világban</vt:lpstr>
      <vt:lpstr>Ausztrália</vt:lpstr>
      <vt:lpstr>A Pandora kezdőlapja</vt:lpstr>
      <vt:lpstr>Nagy-Britannia</vt:lpstr>
      <vt:lpstr>Csehország</vt:lpstr>
      <vt:lpstr>A cseh webarchívum angol nyelvű oldala</vt:lpstr>
      <vt:lpstr>Szlovákia</vt:lpstr>
      <vt:lpstr>A szlovák webarchívum angol honlapja</vt:lpstr>
      <vt:lpstr>26. dia</vt:lpstr>
      <vt:lpstr>27. dia</vt:lpstr>
      <vt:lpstr>Szoftver háttér</vt:lpstr>
      <vt:lpstr>A webarchiválás kezdetei Magyarországon</vt:lpstr>
      <vt:lpstr>A webarchiválás kezdetei Magyarországon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  <vt:lpstr>41. dia</vt:lpstr>
      <vt:lpstr>42. dia</vt:lpstr>
      <vt:lpstr>43. dia</vt:lpstr>
      <vt:lpstr>44. dia</vt:lpstr>
      <vt:lpstr>45. dia</vt:lpstr>
      <vt:lpstr>46. dia</vt:lpstr>
      <vt:lpstr>47. dia</vt:lpstr>
      <vt:lpstr>Archiválási problémák: széteső elrendezés</vt:lpstr>
      <vt:lpstr>Archiválási problémák: kitiltott robot</vt:lpstr>
      <vt:lpstr>Archiválási problémák: elveszett stílusfájl</vt:lpstr>
      <vt:lpstr>Információforrások</vt:lpstr>
      <vt:lpstr>52. dia</vt:lpstr>
      <vt:lpstr>53. dia</vt:lpstr>
      <vt:lpstr>54. dia</vt:lpstr>
      <vt:lpstr>Ki hogyan tudna részt venni ebben? Szakdolgozati témák</vt:lpstr>
      <vt:lpstr>Ki hogyan tudna részt venni ebben? Helyi, szakterületi webarchívum létrehozása</vt:lpstr>
      <vt:lpstr>57.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Bevezetés a webarchiválásba</dc:title>
  <dc:creator>Németh Márton</dc:creator>
  <cp:lastModifiedBy>DL</cp:lastModifiedBy>
  <cp:revision>16</cp:revision>
  <dcterms:created xsi:type="dcterms:W3CDTF">2021-04-30T07:05:11Z</dcterms:created>
  <dcterms:modified xsi:type="dcterms:W3CDTF">2021-05-04T15:23:05Z</dcterms:modified>
</cp:coreProperties>
</file>