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0" autoAdjust="0"/>
    <p:restoredTop sz="94660"/>
  </p:normalViewPr>
  <p:slideViewPr>
    <p:cSldViewPr>
      <p:cViewPr>
        <p:scale>
          <a:sx n="100" d="100"/>
          <a:sy n="100" d="100"/>
        </p:scale>
        <p:origin x="-43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2400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 sz="2400">
                  <a:latin typeface="Times New Roman" charset="0"/>
                </a:endParaRPr>
              </a:p>
            </p:txBody>
          </p:sp>
        </p:grpSp>
      </p:grpSp>
      <p:sp>
        <p:nvSpPr>
          <p:cNvPr id="92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34B9-276B-4FE4-9A30-CF56F1855A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CA078-5F6B-419E-8748-AD7BE8C10D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CD56-D312-4DF6-A5A6-8CEB54540B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E8246-6242-45AC-929C-C15561E7B2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40117-3CE0-4E41-B037-577D66F8D3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069AD-CE55-4AA3-A5EB-9280B88882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088D5-6D33-4EF4-A6B0-5491BC7173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AC0B-7B00-48CB-8BB5-972BF75191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D59E7-280C-4EF1-A225-2AD91671AF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A0A91-86C4-443C-8DDE-1DCFF911B8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2DC1E-BB0C-4367-86C5-DF6CDDB826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CB448917-1619-4B32-A78C-D0B1384217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 sz="2400">
                <a:latin typeface="Times New Roman" charset="0"/>
              </a:endParaRPr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2400">
                <a:latin typeface="Times New Roman" charset="0"/>
              </a:endParaRP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chemeClr val="hlink"/>
                </a:solidFill>
              </a:endParaRP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chemeClr val="hlink"/>
                </a:solidFill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chemeClr val="hlink"/>
                </a:solidFill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2400">
                <a:latin typeface="Times New Roman" charset="0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a@mek.oszk.hu" TargetMode="External"/><Relationship Id="rId2" Type="http://schemas.openxmlformats.org/officeDocument/2006/relationships/hyperlink" Target="https://webarchivum.oszk.hu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916113"/>
            <a:ext cx="6019800" cy="2209800"/>
          </a:xfrm>
        </p:spPr>
        <p:txBody>
          <a:bodyPr/>
          <a:lstStyle/>
          <a:p>
            <a:pPr eaLnBrk="1" hangingPunct="1"/>
            <a:r>
              <a:rPr lang="hu-HU" smtClean="0"/>
              <a:t>A quick update about the Hungarian web archive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44813" y="4629150"/>
            <a:ext cx="6019800" cy="1752600"/>
          </a:xfrm>
        </p:spPr>
        <p:txBody>
          <a:bodyPr/>
          <a:lstStyle/>
          <a:p>
            <a:pPr eaLnBrk="1" hangingPunct="1"/>
            <a:r>
              <a:rPr lang="hu-HU" sz="4000" smtClean="0"/>
              <a:t>Márton Németh</a:t>
            </a:r>
          </a:p>
          <a:p>
            <a:pPr eaLnBrk="1" hangingPunct="1"/>
            <a:r>
              <a:rPr lang="hu-HU" sz="3000" smtClean="0"/>
              <a:t>National Széchényi Library</a:t>
            </a:r>
            <a:br>
              <a:rPr lang="hu-HU" sz="3000" smtClean="0"/>
            </a:br>
            <a:r>
              <a:rPr lang="hu-HU" sz="3000" smtClean="0"/>
              <a:t>Department of Web Archiving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60350"/>
            <a:ext cx="28352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9"/>
          <p:cNvGrpSpPr>
            <a:grpSpLocks/>
          </p:cNvGrpSpPr>
          <p:nvPr/>
        </p:nvGrpSpPr>
        <p:grpSpPr bwMode="auto">
          <a:xfrm>
            <a:off x="1476375" y="1341438"/>
            <a:ext cx="6624638" cy="4924425"/>
            <a:chOff x="793" y="255"/>
            <a:chExt cx="4173" cy="3102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3" y="255"/>
              <a:ext cx="4173" cy="3102"/>
            </a:xfrm>
            <a:prstGeom prst="rect">
              <a:avLst/>
            </a:prstGeom>
            <a:noFill/>
            <a:ln w="3175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200" y="2568"/>
              <a:ext cx="861" cy="454"/>
            </a:xfrm>
            <a:prstGeom prst="rect">
              <a:avLst/>
            </a:prstGeom>
            <a:noFill/>
            <a:ln w="3175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395288"/>
            <a:ext cx="8686800" cy="946150"/>
          </a:xfrm>
        </p:spPr>
        <p:txBody>
          <a:bodyPr>
            <a:spAutoFit/>
          </a:bodyPr>
          <a:lstStyle/>
          <a:p>
            <a:pPr algn="ctr" eaLnBrk="1" hangingPunct="1"/>
            <a:r>
              <a:rPr lang="hu-HU" sz="2800" smtClean="0"/>
              <a:t>New web archiving department under the Information and Content Services General Department</a:t>
            </a:r>
            <a:endParaRPr lang="hu-HU" sz="38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6381750"/>
            <a:ext cx="8964612" cy="427038"/>
          </a:xfr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hu-HU" sz="2200" smtClean="0"/>
              <a:t>It still consists of 3 people, but we hope to have 1 or 2 new employees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4188"/>
            <a:ext cx="8229600" cy="519112"/>
          </a:xfrm>
        </p:spPr>
        <p:txBody>
          <a:bodyPr>
            <a:spAutoFit/>
          </a:bodyPr>
          <a:lstStyle/>
          <a:p>
            <a:pPr algn="ctr" eaLnBrk="1" hangingPunct="1"/>
            <a:r>
              <a:rPr lang="hu-HU" sz="2800" smtClean="0"/>
              <a:t>Government decree on web archiving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308725"/>
            <a:ext cx="8207375" cy="427038"/>
          </a:xfr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hu-HU" sz="2200" smtClean="0"/>
              <a:t>It entered into force on 1 January 2021 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/>
          <a:srcRect l="3467" t="7588" r="1733"/>
          <a:stretch>
            <a:fillRect/>
          </a:stretch>
        </p:blipFill>
        <p:spPr bwMode="auto">
          <a:xfrm>
            <a:off x="1293813" y="1052513"/>
            <a:ext cx="6554787" cy="5113337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title"/>
          </p:nvPr>
        </p:nvSpPr>
        <p:spPr>
          <a:xfrm>
            <a:off x="349250" y="404813"/>
            <a:ext cx="8686800" cy="519112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2800" smtClean="0"/>
              <a:t>The new legislation will make our job much easier</a:t>
            </a:r>
            <a:endParaRPr lang="hu-HU" sz="2800" smtClean="0"/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5980113"/>
            <a:ext cx="8353425" cy="762000"/>
          </a:xfr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hu-HU" sz="2200" smtClean="0"/>
              <a:t>Archived versions of governmental and publicly funded websites may be made available without special permission 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/>
          <a:srcRect b="18001"/>
          <a:stretch>
            <a:fillRect/>
          </a:stretch>
        </p:blipFill>
        <p:spPr bwMode="auto">
          <a:xfrm>
            <a:off x="1200150" y="962025"/>
            <a:ext cx="6745288" cy="4932363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404813"/>
            <a:ext cx="8686800" cy="519112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2800" smtClean="0"/>
              <a:t>We also started working on social media archiving</a:t>
            </a:r>
            <a:endParaRPr lang="hu-HU" sz="280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21388"/>
            <a:ext cx="8353425" cy="762000"/>
          </a:xfr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200" smtClean="0"/>
              <a:t>We saved Instagram, Facebook and Twitter pages </a:t>
            </a:r>
            <a:r>
              <a:rPr lang="hu-HU" sz="2200" smtClean="0"/>
              <a:t/>
            </a:r>
            <a:br>
              <a:rPr lang="hu-HU" sz="2200" smtClean="0"/>
            </a:br>
            <a:r>
              <a:rPr lang="en-US" sz="2200" smtClean="0"/>
              <a:t>with Webrecoder and ArchiveWeb.page </a:t>
            </a:r>
            <a:r>
              <a:rPr lang="hu-HU" sz="2200" smtClean="0"/>
              <a:t> 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981075"/>
            <a:ext cx="6056312" cy="4906963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404813"/>
            <a:ext cx="8686800" cy="519112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2800" smtClean="0"/>
              <a:t>We build relationships with libraries and departments</a:t>
            </a:r>
            <a:endParaRPr lang="hu-HU" sz="280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170613"/>
            <a:ext cx="8353425" cy="427037"/>
          </a:xfr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200" smtClean="0"/>
              <a:t>We plan to create regional virtual sub-collections </a:t>
            </a:r>
            <a:endParaRPr lang="hu-HU" sz="2200" smtClean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7920037" cy="4818062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322263"/>
            <a:ext cx="8686800" cy="94615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2800" smtClean="0"/>
              <a:t>For more information, please visit our website</a:t>
            </a:r>
            <a:r>
              <a:rPr lang="hu-HU" sz="2800" smtClean="0"/>
              <a:t>:</a:t>
            </a:r>
            <a:br>
              <a:rPr lang="hu-HU" sz="2800" smtClean="0"/>
            </a:br>
            <a:r>
              <a:rPr lang="hu-HU" sz="2800" smtClean="0"/>
              <a:t> </a:t>
            </a:r>
            <a:r>
              <a:rPr lang="hu-HU" sz="2800" smtClean="0">
                <a:hlinkClick r:id="rId2"/>
              </a:rPr>
              <a:t>https://webarchivum.oszk.hu/en/</a:t>
            </a:r>
            <a:endParaRPr lang="hu-HU" sz="280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386513"/>
            <a:ext cx="8353425" cy="427037"/>
          </a:xfr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hu-HU" sz="2200" smtClean="0"/>
              <a:t>E-mail: </a:t>
            </a:r>
            <a:r>
              <a:rPr lang="hu-HU" sz="2200" smtClean="0">
                <a:hlinkClick r:id="rId3"/>
              </a:rPr>
              <a:t>mia@mek.oszk.hu</a:t>
            </a:r>
            <a:r>
              <a:rPr lang="hu-HU" sz="2200" smtClean="0"/>
              <a:t>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8450" y="1341438"/>
            <a:ext cx="6172200" cy="4938712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ckás">
  <a:themeElements>
    <a:clrScheme name="Kockás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Kocká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ocká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Kockás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126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Wingdings</vt:lpstr>
      <vt:lpstr>Calibri</vt:lpstr>
      <vt:lpstr>Arial Black</vt:lpstr>
      <vt:lpstr>Times New Roman</vt:lpstr>
      <vt:lpstr>Kockás</vt:lpstr>
      <vt:lpstr>Kockás</vt:lpstr>
      <vt:lpstr>A quick update about the Hungarian web archive</vt:lpstr>
      <vt:lpstr>New web archiving department under the Information and Content Services General Department</vt:lpstr>
      <vt:lpstr>Government decree on web archiving </vt:lpstr>
      <vt:lpstr>The new legislation will make our job much easier</vt:lpstr>
      <vt:lpstr>We also started working on social media archiving</vt:lpstr>
      <vt:lpstr>We build relationships with libraries and departments</vt:lpstr>
      <vt:lpstr>For more information, please visit our website:  https://webarchivum.oszk.hu/en/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quick update about the Hungarian web archive</dc:title>
  <dc:creator>DL</dc:creator>
  <cp:lastModifiedBy>DL</cp:lastModifiedBy>
  <cp:revision>22</cp:revision>
  <dcterms:created xsi:type="dcterms:W3CDTF">2021-06-11T08:10:32Z</dcterms:created>
  <dcterms:modified xsi:type="dcterms:W3CDTF">2021-06-11T09:53:30Z</dcterms:modified>
</cp:coreProperties>
</file>