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5" r:id="rId2"/>
  </p:sldMasterIdLst>
  <p:sldIdLst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62" r:id="rId12"/>
  </p:sldIdLst>
  <p:sldSz cx="10298113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0000"/>
    <a:srgbClr val="DEE5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462"/>
      </p:cViewPr>
      <p:guideLst>
        <p:guide orient="horz" pos="2160"/>
        <p:guide pos="3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3113" y="990600"/>
            <a:ext cx="8751887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0363" y="3429000"/>
            <a:ext cx="7894637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73113" y="6248400"/>
            <a:ext cx="2144712" cy="457200"/>
          </a:xfrm>
        </p:spPr>
        <p:txBody>
          <a:bodyPr/>
          <a:lstStyle>
            <a:lvl1pPr>
              <a:defRPr/>
            </a:lvl1pPr>
          </a:lstStyle>
          <a:p>
            <a:fld id="{82CEC3DD-0A7C-4D23-B57A-CBB3E81406F8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17900" y="6248400"/>
            <a:ext cx="3262313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80288" y="6248400"/>
            <a:ext cx="2144712" cy="457200"/>
          </a:xfrm>
        </p:spPr>
        <p:txBody>
          <a:bodyPr/>
          <a:lstStyle>
            <a:lvl1pPr>
              <a:defRPr/>
            </a:lvl1pPr>
          </a:lstStyle>
          <a:p>
            <a:fld id="{68CFED1C-74CB-4310-AFC8-6BC6229D4254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773113" y="2393950"/>
            <a:ext cx="8751887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2B1B1C-913C-4832-BEEB-F830026CB43D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1B6D-3B02-425A-B644-14A4BE5436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4100" y="304800"/>
            <a:ext cx="2254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8175" y="304800"/>
            <a:ext cx="6613525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659CE7-134F-4FAC-9776-401B7F9128DA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A7784-B884-4C95-B182-EB4500766B8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85800" y="1219200"/>
            <a:ext cx="8926513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232025" y="3962400"/>
            <a:ext cx="73326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0288" y="1524000"/>
            <a:ext cx="8585200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3962400"/>
            <a:ext cx="738028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35CA-B743-4038-B692-4EF85D2E486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F5EE7-264C-43A2-984C-DF42A03AB0AF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27F8-9DA1-4EA2-9ACA-C45CD0E30B6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534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534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F6302-4845-4334-808F-9D51393C06BE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065BC-EA04-419C-9121-8E90CF4B25F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752600"/>
            <a:ext cx="44291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442912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D6E1D-1B95-49A6-B6F0-550FE3A24E4D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25A58-0BC7-400E-A0C9-3709C24D415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694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513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513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0813" y="1535113"/>
            <a:ext cx="45529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0813" y="2174875"/>
            <a:ext cx="45529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0B9F3-138F-4D48-9409-61D173991545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D6D80-F0B2-493B-A01D-F678EC2B734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E877B-7550-434F-95B7-A916C03C0443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5BF77-7D23-4351-B2A1-86987F395DB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1B89A-AD80-4416-98C4-87414294F2D1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12DF-7AA7-471F-A5F7-5CAD345BE5A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9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900" y="273050"/>
            <a:ext cx="5757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9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32A37-E3F2-433E-9A42-D17E3D7F2667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714E-0CA0-4AC0-B907-CA0F2081DB5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13" y="4800600"/>
            <a:ext cx="618013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7713" y="612775"/>
            <a:ext cx="61801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713" y="5367338"/>
            <a:ext cx="61801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3EB7B-1DE7-419C-BEA4-B6893391D410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EE04-8FA9-4988-9EEB-DB37D3F3062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304800"/>
            <a:ext cx="90106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752600"/>
            <a:ext cx="9010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85800" y="1566863"/>
            <a:ext cx="8963025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hu-HU" sz="2400">
              <a:effectLst/>
              <a:latin typeface="Times New Roman" pitchFamily="18" charset="0"/>
            </a:endParaRPr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 flipV="1">
            <a:off x="685800" y="6172200"/>
            <a:ext cx="8926513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+mn-lt"/>
              </a:defRPr>
            </a:lvl1pPr>
          </a:lstStyle>
          <a:p>
            <a:fld id="{D4DFA0A2-EFF1-4E6F-869F-F9DB3AF0BEB9}" type="datetimeFigureOut">
              <a:rPr lang="hu-HU"/>
              <a:pPr/>
              <a:t>2021. 11. 07.</a:t>
            </a:fld>
            <a:endParaRPr lang="hu-H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5225"/>
            <a:ext cx="3262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2232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+mn-lt"/>
              </a:defRPr>
            </a:lvl1pPr>
          </a:lstStyle>
          <a:p>
            <a:fld id="{0EA84760-D71B-4FF5-9809-CBF144A7D58D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694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694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7900" y="6243638"/>
            <a:ext cx="326231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3638"/>
            <a:ext cx="24034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+mj-lt"/>
              </a:defRPr>
            </a:lvl1pPr>
          </a:lstStyle>
          <a:p>
            <a:pPr>
              <a:defRPr/>
            </a:pPr>
            <a:fld id="{6C1C1AC7-C5C7-4954-99AF-5DB960773C22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rx.hu/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mailto:mia@mek.oszk.hu" TargetMode="External"/><Relationship Id="rId4" Type="http://schemas.openxmlformats.org/officeDocument/2006/relationships/hyperlink" Target="https://webarchivum.oszk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toon_Robot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publicdomain/zero/1.0/deed.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archivum.oszk.hu/demo-kezdol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archivum.oszk.hu/bongeszes-nyari-olimpia-202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ebadmin.oszk.hu/pywb/https:/www.facebook.com/jaszokegyesulete.h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kereses-a-webter-cimlistaba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ebarchivum.oszk.hu/webter-szintu-arataso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" TargetMode="External"/><Relationship Id="rId3" Type="http://schemas.openxmlformats.org/officeDocument/2006/relationships/hyperlink" Target="https://webarchivum.oszk.hu/havi-hirosszefoglalok/" TargetMode="External"/><Relationship Id="rId7" Type="http://schemas.openxmlformats.org/officeDocument/2006/relationships/hyperlink" Target="https://webarchivum.oszk.hu/szakirodalmi-bibliografi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i.oszk.hu/tanfolyamok/az-internet-archivalasa-mint-kozgyujtemenyi-feladat" TargetMode="External"/><Relationship Id="rId5" Type="http://schemas.openxmlformats.org/officeDocument/2006/relationships/hyperlink" Target="https://dea.lib.unideb.hu/dea/handle/2437/310638" TargetMode="External"/><Relationship Id="rId4" Type="http://schemas.openxmlformats.org/officeDocument/2006/relationships/hyperlink" Target="https://webarchivum.oszk.hu/eloadasok-prezentaciok-publikaciok/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41338" y="809625"/>
            <a:ext cx="9294812" cy="2332038"/>
          </a:xfrm>
        </p:spPr>
        <p:txBody>
          <a:bodyPr>
            <a:spAutoFit/>
          </a:bodyPr>
          <a:lstStyle/>
          <a:p>
            <a:pPr>
              <a:spcAft>
                <a:spcPct val="140000"/>
              </a:spcAft>
            </a:pPr>
            <a:r>
              <a:rPr lang="hu-HU" sz="3400">
                <a:solidFill>
                  <a:schemeClr val="folHlink"/>
                </a:solidFill>
                <a:latin typeface="Arial" charset="0"/>
              </a:rPr>
              <a:t>Drótos László</a:t>
            </a:r>
            <a:br>
              <a:rPr lang="hu-HU" sz="3400">
                <a:solidFill>
                  <a:schemeClr val="folHlink"/>
                </a:solidFill>
                <a:latin typeface="Arial" charset="0"/>
              </a:rPr>
            </a:br>
            <a:r>
              <a:rPr lang="hu-HU" sz="1100">
                <a:solidFill>
                  <a:schemeClr val="folHlink"/>
                </a:solidFill>
                <a:latin typeface="Arial" charset="0"/>
              </a:rPr>
              <a:t/>
            </a:r>
            <a:br>
              <a:rPr lang="hu-HU" sz="1100">
                <a:solidFill>
                  <a:schemeClr val="folHlink"/>
                </a:solidFill>
                <a:latin typeface="Arial" charset="0"/>
              </a:rPr>
            </a:br>
            <a:r>
              <a:rPr lang="hu-HU" sz="1800">
                <a:solidFill>
                  <a:schemeClr val="folHlink"/>
                </a:solidFill>
                <a:latin typeface="Arial" charset="0"/>
              </a:rPr>
              <a:t/>
            </a:r>
            <a:br>
              <a:rPr lang="hu-HU" sz="1800">
                <a:solidFill>
                  <a:schemeClr val="folHlink"/>
                </a:solidFill>
                <a:latin typeface="Arial" charset="0"/>
              </a:rPr>
            </a:br>
            <a:r>
              <a:rPr lang="hu-HU" sz="42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Az OSZK webarchívumának újdonságai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775" y="4005263"/>
            <a:ext cx="9217025" cy="2005012"/>
          </a:xfrm>
        </p:spPr>
        <p:txBody>
          <a:bodyPr>
            <a:spAutoFit/>
          </a:bodyPr>
          <a:lstStyle/>
          <a:p>
            <a:pPr marL="0" indent="0" algn="ctr">
              <a:spcAft>
                <a:spcPct val="60000"/>
              </a:spcAft>
              <a:buFont typeface="Wingdings" pitchFamily="2" charset="2"/>
              <a:buNone/>
            </a:pPr>
            <a:r>
              <a:rPr lang="hu-HU" sz="2800">
                <a:solidFill>
                  <a:schemeClr val="folHlink"/>
                </a:solidFill>
              </a:rPr>
              <a:t>„404 Not Found – Ki őrzi meg az internetet?” </a:t>
            </a:r>
            <a:br>
              <a:rPr lang="hu-HU" sz="2800">
                <a:solidFill>
                  <a:schemeClr val="folHlink"/>
                </a:solidFill>
              </a:rPr>
            </a:br>
            <a:r>
              <a:rPr lang="hu-HU" sz="2800">
                <a:solidFill>
                  <a:schemeClr val="folHlink"/>
                </a:solidFill>
              </a:rPr>
              <a:t>konferencia és workshop</a:t>
            </a:r>
          </a:p>
          <a:p>
            <a:pPr marL="0" indent="0" algn="ctr">
              <a:buFont typeface="Wingdings" pitchFamily="2" charset="2"/>
              <a:buNone/>
            </a:pPr>
            <a:r>
              <a:rPr lang="hu-HU" sz="2400">
                <a:solidFill>
                  <a:schemeClr val="folHlink"/>
                </a:solidFill>
              </a:rPr>
              <a:t>Országos Széchényi Könyvtár</a:t>
            </a:r>
            <a:br>
              <a:rPr lang="hu-HU" sz="2400">
                <a:solidFill>
                  <a:schemeClr val="folHlink"/>
                </a:solidFill>
              </a:rPr>
            </a:br>
            <a:r>
              <a:rPr lang="hu-HU" sz="2400">
                <a:solidFill>
                  <a:schemeClr val="folHlink"/>
                </a:solidFill>
              </a:rPr>
              <a:t>Budapest, 2021. november 23-24.</a:t>
            </a:r>
          </a:p>
        </p:txBody>
      </p:sp>
      <p:pic>
        <p:nvPicPr>
          <p:cNvPr id="3076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0638" y="44450"/>
            <a:ext cx="26209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836738" y="1922463"/>
            <a:ext cx="7200900" cy="395446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6021388"/>
            <a:ext cx="948848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404813"/>
            <a:ext cx="9010650" cy="823912"/>
          </a:xfrm>
        </p:spPr>
        <p:txBody>
          <a:bodyPr anchor="t">
            <a:spAutoFit/>
          </a:bodyPr>
          <a:lstStyle/>
          <a:p>
            <a:pPr algn="ctr"/>
            <a:r>
              <a:rPr lang="hu-HU" sz="4800" b="1">
                <a:latin typeface="Courier New" pitchFamily="49" charset="0"/>
              </a:rPr>
              <a:t>Köszönöm a figyelmet!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791075" y="5438775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>
                <a:effectLst/>
              </a:rPr>
              <a:t>A 404-es hibaüzenet forrása: </a:t>
            </a:r>
            <a:r>
              <a:rPr lang="hu-HU">
                <a:effectLst/>
                <a:hlinkClick r:id="rId3"/>
              </a:rPr>
              <a:t>wrx.hu</a:t>
            </a:r>
            <a:endParaRPr lang="hu-HU">
              <a:effectLst/>
            </a:endParaRPr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592388" y="6308725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effectLst/>
              </a:rPr>
              <a:t>Honlap: </a:t>
            </a:r>
            <a:r>
              <a:rPr lang="hu-HU">
                <a:effectLst/>
                <a:hlinkClick r:id="rId4"/>
              </a:rPr>
              <a:t>https://webarchivum.oszk.hu</a:t>
            </a:r>
            <a:r>
              <a:rPr lang="hu-HU">
                <a:effectLst/>
              </a:rPr>
              <a:t>       Kapcsolat: </a:t>
            </a:r>
            <a:r>
              <a:rPr lang="hu-HU">
                <a:effectLst/>
                <a:hlinkClick r:id="rId5"/>
              </a:rPr>
              <a:t>mia@mek.oszk.hu</a:t>
            </a:r>
            <a:r>
              <a:rPr lang="hu-HU">
                <a:effectLst/>
              </a:rPr>
              <a:t> </a:t>
            </a:r>
          </a:p>
        </p:txBody>
      </p:sp>
      <p:pic>
        <p:nvPicPr>
          <p:cNvPr id="28685" name="Picture 13" descr="OSZK Webarchívum"/>
          <p:cNvPicPr>
            <a:picLocks noChangeAspect="1" noChangeArrowheads="1"/>
          </p:cNvPicPr>
          <p:nvPr/>
        </p:nvPicPr>
        <p:blipFill>
          <a:blip r:embed="rId6"/>
          <a:srcRect l="2301"/>
          <a:stretch>
            <a:fillRect/>
          </a:stretch>
        </p:blipFill>
        <p:spPr bwMode="auto">
          <a:xfrm>
            <a:off x="180975" y="5724525"/>
            <a:ext cx="1617663" cy="9509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86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0325" y="1628775"/>
            <a:ext cx="35639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805613" y="5373688"/>
            <a:ext cx="3025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effectLst/>
              </a:rPr>
              <a:t>A kép forrása: </a:t>
            </a:r>
            <a:r>
              <a:rPr lang="hu-HU" sz="1200">
                <a:effectLst/>
                <a:hlinkClick r:id="rId3"/>
              </a:rPr>
              <a:t>Wikimedia Commons</a:t>
            </a:r>
            <a:r>
              <a:rPr lang="hu-HU" sz="1200">
                <a:effectLst/>
              </a:rPr>
              <a:t/>
            </a:r>
            <a:br>
              <a:rPr lang="hu-HU" sz="1200">
                <a:effectLst/>
              </a:rPr>
            </a:br>
            <a:r>
              <a:rPr lang="hu-HU" sz="1200">
                <a:effectLst/>
              </a:rPr>
              <a:t>Készítője: Sirrob01</a:t>
            </a:r>
            <a:br>
              <a:rPr lang="hu-HU" sz="1200">
                <a:effectLst/>
              </a:rPr>
            </a:br>
            <a:r>
              <a:rPr lang="hu-HU" sz="1200">
                <a:effectLst/>
              </a:rPr>
              <a:t>Jogi státusza: </a:t>
            </a:r>
            <a:r>
              <a:rPr lang="hu-HU" sz="1200">
                <a:effectLst/>
                <a:hlinkClick r:id="rId4"/>
              </a:rPr>
              <a:t>CC0 1.0 Universal</a:t>
            </a:r>
            <a:endParaRPr lang="hu-HU" sz="1200">
              <a:effectLst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4213" y="476250"/>
            <a:ext cx="5329237" cy="730250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4000" b="1">
                <a:effectLst/>
                <a:latin typeface="Courier New" pitchFamily="49" charset="0"/>
              </a:rPr>
              <a:t>TÉMAKÖRÖK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4213" y="2205038"/>
            <a:ext cx="5256212" cy="2803525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3200" b="1">
                <a:effectLst/>
                <a:latin typeface="Courier New" pitchFamily="49" charset="0"/>
              </a:rPr>
              <a:t> Archívum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3200" b="1">
                <a:effectLst/>
                <a:latin typeface="Courier New" pitchFamily="49" charset="0"/>
              </a:rPr>
              <a:t> Technológia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3200" b="1">
                <a:effectLst/>
                <a:latin typeface="Courier New" pitchFamily="49" charset="0"/>
              </a:rPr>
              <a:t> Ismeretterjesztés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3200" b="1">
                <a:effectLst/>
                <a:latin typeface="Courier New" pitchFamily="49" charset="0"/>
              </a:rPr>
              <a:t> Kapcsolódások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29D1DDA7-542F-45B1-BA1A-9CBBB0580DAE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2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43018" name="Picture 9" descr="http://mek.oszk.hu/html/kepek/osz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D3FBDE7C-5EDF-4350-ACA2-7AFEA1507DE7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3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80903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0" y="0"/>
            <a:ext cx="2628900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ARCHÍVUM</a:t>
            </a:r>
          </a:p>
        </p:txBody>
      </p:sp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3" y="331788"/>
            <a:ext cx="7140575" cy="540226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2916238" y="5876925"/>
            <a:ext cx="373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effectLst/>
                <a:hlinkClick r:id="rId4"/>
              </a:rPr>
              <a:t>https://webarchivum.oszk.hu/demo-kezdolap</a:t>
            </a:r>
            <a:r>
              <a:rPr lang="hu-HU" sz="1400">
                <a:effectLst/>
              </a:rPr>
              <a:t> 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80975" y="1125538"/>
            <a:ext cx="273526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Nyilvános gyűjtemény</a:t>
            </a:r>
            <a:endParaRPr lang="hu-HU">
              <a:effectLst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kb. 80 új webhely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főként „közpénzes” (*)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önkéntes felajánlások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negyedéves frissítés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OSZK-s webhelyek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18 aktualizált mentés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46 újabb mentés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Rákóczi archívum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85 új dokumentum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fele digitalizált könyv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másik fele weboldal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DE78FE24-0142-4D65-B1D3-063C9140DD6D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4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3427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0" y="0"/>
            <a:ext cx="2628900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ARCHÍVUM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80975" y="919163"/>
            <a:ext cx="424815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Új tematikus gyűjtemények</a:t>
            </a:r>
            <a:endParaRPr lang="hu-HU">
              <a:effectLst/>
            </a:endParaRP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Idegenforgalom, vendéglátás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Történelem, hely- és családtörténet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Természet- és műszaki tudományok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i="1">
                <a:effectLst/>
              </a:rPr>
              <a:t>(készül)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Új esemény-alapú gyűjtemények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Nyári olimpia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>
                <a:effectLst/>
              </a:rPr>
              <a:t>és Paralimpia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Labdarúgó Európa-bajnokság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Nemzetközi Eucharisztikus Kongresszus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Országgyűlési választás és </a:t>
            </a:r>
            <a:br>
              <a:rPr lang="hu-HU">
                <a:effectLst/>
              </a:rPr>
            </a:br>
            <a:r>
              <a:rPr lang="hu-HU">
                <a:effectLst/>
              </a:rPr>
              <a:t>ellenzéki előválasztás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Regionális virtuális gyűjtemények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hu-HU">
                <a:effectLst/>
              </a:rPr>
              <a:t>19 megye és a főváros </a:t>
            </a:r>
            <a:r>
              <a:rPr lang="hu-HU" i="1">
                <a:effectLst/>
              </a:rPr>
              <a:t>(készül)</a:t>
            </a:r>
          </a:p>
        </p:txBody>
      </p:sp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34950"/>
            <a:ext cx="5757862" cy="5715000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144963" y="6021388"/>
            <a:ext cx="48926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effectLst/>
                <a:hlinkClick r:id="rId4"/>
              </a:rPr>
              <a:t>https://webarchivum.oszk.hu/bongeszes-nyari-olimpia-2020/</a:t>
            </a:r>
            <a:endParaRPr lang="hu-HU" sz="1400"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8543CB71-6C50-4B95-A035-814A18548091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5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4451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0"/>
            <a:ext cx="2628900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ARCHÍVUM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80975" y="765175"/>
            <a:ext cx="51117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E-periodika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2021 évi bővülés: kb. 600 újabb kiadványoldal</a:t>
            </a:r>
            <a:endParaRPr lang="hu-HU" b="1">
              <a:effectLst/>
            </a:endParaRP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Facebook</a:t>
            </a:r>
            <a:endParaRPr lang="hu-HU">
              <a:effectLst/>
            </a:endParaRP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csak az idővonalat mentjük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hírportálok és egyéb periodikák, kormányzati és önkormányzati intézmények, politikai és civil szervezetek, stb. 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összesen 2485 Facebook oldal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Instagram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júniusban 20 híroldal (11.700 kép és videó)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összesen 745 Instagram oldal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Twitter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közgyűjtemények, kulturális intézmények, kiadók, egyházak, civil szervezetek, média stb.</a:t>
            </a:r>
          </a:p>
          <a:p>
            <a:pPr marL="176213" indent="-176213">
              <a:spcBef>
                <a:spcPct val="40000"/>
              </a:spcBef>
              <a:buFontTx/>
              <a:buChar char="•"/>
            </a:pPr>
            <a:r>
              <a:rPr lang="hu-HU">
                <a:effectLst/>
              </a:rPr>
              <a:t>összesen 1003 Twitter fiók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3"/>
          <a:srcRect b="10818"/>
          <a:stretch>
            <a:fillRect/>
          </a:stretch>
        </p:blipFill>
        <p:spPr bwMode="auto">
          <a:xfrm>
            <a:off x="5437188" y="188913"/>
            <a:ext cx="4549775" cy="5805487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3286125" y="6154738"/>
            <a:ext cx="5967413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300">
                <a:effectLst/>
                <a:hlinkClick r:id="rId4"/>
              </a:rPr>
              <a:t>http://webadmin.oszk.hu/pywb/https://www.facebook.com/jaszokegyesulete.hu</a:t>
            </a:r>
            <a:r>
              <a:rPr lang="hu-HU" sz="1300">
                <a:effectLst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C536651A-7AAC-4B8F-B4EE-B620E131DBE0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6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5475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0"/>
            <a:ext cx="2628900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ARCHÍVUM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80975" y="1060450"/>
            <a:ext cx="511175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Webtér aratás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2020 végén: 251 ezer seed URL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2021 júliusában: 434 ezer seed URL</a:t>
            </a:r>
          </a:p>
          <a:p>
            <a:pPr lvl="1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 futásidő: 6 nap és 9 óra </a:t>
            </a:r>
          </a:p>
          <a:p>
            <a:pPr lvl="1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 letöltve: 72 millió URL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 új tartalom: 3,2 terabájt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  <a:hlinkClick r:id="rId3"/>
              </a:rPr>
              <a:t>webtér seed kereső</a:t>
            </a:r>
            <a:r>
              <a:rPr lang="hu-HU">
                <a:effectLst/>
              </a:rPr>
              <a:t> (URL és title)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Nyilvános rész:</a:t>
            </a:r>
            <a:endParaRPr lang="hu-HU">
              <a:effectLst/>
            </a:endParaRP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3 gyűjtemény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összméret: 4,6 terabájt</a:t>
            </a:r>
          </a:p>
          <a:p>
            <a:pPr marL="176213" indent="-176213">
              <a:spcBef>
                <a:spcPct val="50000"/>
              </a:spcBef>
            </a:pPr>
            <a:r>
              <a:rPr lang="hu-HU" b="1">
                <a:effectLst/>
              </a:rPr>
              <a:t>Nem nyilvános rész: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1 webtér, 14 tematikus, 4 műfaji, 12 esemény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r>
              <a:rPr lang="hu-HU">
                <a:effectLst/>
              </a:rPr>
              <a:t>összméret:</a:t>
            </a:r>
            <a:r>
              <a:rPr lang="hu-H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>
                <a:effectLst/>
              </a:rPr>
              <a:t>közel 70 terabájt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892675" y="6092825"/>
            <a:ext cx="43608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>
                <a:effectLst/>
                <a:hlinkClick r:id="rId4"/>
              </a:rPr>
              <a:t>https://webarchivum.oszk.hu/webter-szintu-aratasok/</a:t>
            </a:r>
            <a:r>
              <a:rPr lang="hu-HU" sz="1400">
                <a:effectLst/>
              </a:rPr>
              <a:t> </a:t>
            </a:r>
          </a:p>
        </p:txBody>
      </p:sp>
      <p:pic>
        <p:nvPicPr>
          <p:cNvPr id="105483" name="Picture 11"/>
          <p:cNvPicPr>
            <a:picLocks noChangeAspect="1" noChangeArrowheads="1"/>
          </p:cNvPicPr>
          <p:nvPr/>
        </p:nvPicPr>
        <p:blipFill>
          <a:blip r:embed="rId5"/>
          <a:srcRect l="32" b="18059"/>
          <a:stretch>
            <a:fillRect/>
          </a:stretch>
        </p:blipFill>
        <p:spPr bwMode="auto">
          <a:xfrm>
            <a:off x="5176838" y="187325"/>
            <a:ext cx="4940300" cy="5834063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10DCB052-0F96-464D-9123-B249283539BA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7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6499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0"/>
            <a:ext cx="3205163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TECHNOLÓGIA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80975" y="981075"/>
            <a:ext cx="511175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külön aratószerver a Heritrix robotnak</a:t>
            </a:r>
          </a:p>
          <a:p>
            <a:pPr marL="176213" indent="-176213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terminálszerver a zárt gyűjteményhez</a:t>
            </a:r>
          </a:p>
          <a:p>
            <a:pPr marL="176213" indent="-176213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teljes szövegű kereső a zárt gyűjteményhez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Solr index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SolrWayback megjelenítő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31 ezer WARC fájl (+773 hibás)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966 millió URL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az indexfájl mérete 2,8 terabájt</a:t>
            </a:r>
          </a:p>
          <a:p>
            <a:pPr lvl="1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 még optimalizálni kell, mert lassú</a:t>
            </a:r>
          </a:p>
          <a:p>
            <a:pPr marL="176213" indent="-176213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PyWb megjelenítő magyarítása</a:t>
            </a:r>
          </a:p>
          <a:p>
            <a:pPr marL="176213" indent="-176213">
              <a:spcBef>
                <a:spcPct val="55000"/>
              </a:spcBef>
              <a:buFontTx/>
              <a:buChar char="•"/>
            </a:pPr>
            <a:r>
              <a:rPr lang="hu-HU">
                <a:effectLst/>
              </a:rPr>
              <a:t>szoftvertesztek (</a:t>
            </a:r>
            <a:r>
              <a:rPr lang="en-US">
                <a:effectLst/>
              </a:rPr>
              <a:t>WCT 3.0, Warrior, ArchiveBox, ArchiveWeb.page, Browsertrix,</a:t>
            </a:r>
            <a:r>
              <a:rPr lang="hu-HU">
                <a:effectLst/>
              </a:rPr>
              <a:t> TAGS, </a:t>
            </a:r>
            <a:r>
              <a:rPr lang="en-US">
                <a:effectLst/>
              </a:rPr>
              <a:t>Octoparse</a:t>
            </a:r>
            <a:r>
              <a:rPr lang="hu-HU">
                <a:effectLst/>
              </a:rPr>
              <a:t> és egyéb</a:t>
            </a:r>
            <a:r>
              <a:rPr lang="en-US">
                <a:effectLst/>
              </a:rPr>
              <a:t> scraperek</a:t>
            </a:r>
            <a:r>
              <a:rPr lang="hu-HU">
                <a:effectLst/>
              </a:rPr>
              <a:t>)</a:t>
            </a:r>
          </a:p>
        </p:txBody>
      </p:sp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15888"/>
            <a:ext cx="4570413" cy="5938837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CED8B0AF-B8D7-43CC-A100-962DF3E9928B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8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7523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0"/>
            <a:ext cx="4789488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ISMERETTERJESZTÉS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80975" y="836613"/>
            <a:ext cx="51117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endParaRPr lang="hu-HU" b="1">
              <a:effectLst/>
            </a:endParaRP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3"/>
              </a:rPr>
              <a:t>havi hírösszefoglalók</a:t>
            </a:r>
            <a:endParaRPr lang="hu-HU">
              <a:effectLst/>
            </a:endParaRP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4"/>
              </a:rPr>
              <a:t>publikációk és előadások</a:t>
            </a:r>
            <a:endParaRPr lang="hu-HU">
              <a:effectLst/>
            </a:endParaRP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5"/>
              </a:rPr>
              <a:t>Németh Márton PhD dolgozat</a:t>
            </a:r>
            <a:endParaRPr lang="hu-HU">
              <a:effectLst/>
            </a:endParaRP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6"/>
              </a:rPr>
              <a:t>online tanfolyamok</a:t>
            </a:r>
            <a:endParaRPr lang="hu-HU">
              <a:effectLst/>
            </a:endParaRP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7"/>
              </a:rPr>
              <a:t>bibliográfia frissítés</a:t>
            </a:r>
            <a:r>
              <a:rPr lang="hu-HU">
                <a:effectLst/>
              </a:rPr>
              <a:t> (704 tétel, ebből 217 új)</a:t>
            </a:r>
          </a:p>
          <a:p>
            <a:pPr marL="176213" indent="-176213">
              <a:spcBef>
                <a:spcPct val="90000"/>
              </a:spcBef>
              <a:buFontTx/>
              <a:buChar char="•"/>
            </a:pPr>
            <a:r>
              <a:rPr lang="hu-HU">
                <a:effectLst/>
                <a:hlinkClick r:id="rId8"/>
              </a:rPr>
              <a:t>wiki bővítés</a:t>
            </a:r>
            <a:r>
              <a:rPr lang="hu-HU">
                <a:effectLst/>
              </a:rPr>
              <a:t> (701 szócikk, ebből 136 új)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endParaRPr lang="hu-HU">
              <a:effectLst/>
            </a:endParaRPr>
          </a:p>
        </p:txBody>
      </p:sp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9"/>
          <a:srcRect l="5940" r="3754"/>
          <a:stretch>
            <a:fillRect/>
          </a:stretch>
        </p:blipFill>
        <p:spPr bwMode="auto">
          <a:xfrm>
            <a:off x="5365750" y="188913"/>
            <a:ext cx="4392613" cy="5734050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4789488" y="6453188"/>
            <a:ext cx="72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E296506E-28B6-4B34-A2EB-142DD7B21ECB}" type="slidenum">
              <a:rPr lang="hu-HU" sz="1200">
                <a:solidFill>
                  <a:schemeClr val="folHlink"/>
                </a:solidFill>
                <a:effectLst/>
              </a:rPr>
              <a:pPr algn="ctr">
                <a:spcBef>
                  <a:spcPct val="50000"/>
                </a:spcBef>
              </a:pPr>
              <a:t>9</a:t>
            </a:fld>
            <a:endParaRPr lang="hu-HU" sz="1200">
              <a:solidFill>
                <a:schemeClr val="folHlink"/>
              </a:solidFill>
              <a:effectLst/>
            </a:endParaRPr>
          </a:p>
        </p:txBody>
      </p:sp>
      <p:pic>
        <p:nvPicPr>
          <p:cNvPr id="108547" name="Picture 9" descr="http://mek.oszk.hu/html/kepek/osz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5588" y="6197600"/>
            <a:ext cx="11525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0"/>
            <a:ext cx="4140200" cy="608013"/>
          </a:xfrm>
          <a:prstGeom prst="rect">
            <a:avLst/>
          </a:prstGeom>
          <a:solidFill>
            <a:schemeClr val="folHlink">
              <a:alpha val="30000"/>
            </a:schemeClr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>
                <a:effectLst/>
                <a:latin typeface="Courier New" pitchFamily="49" charset="0"/>
              </a:rPr>
              <a:t>KAPCSOLÓDÁSOK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80975" y="836613"/>
            <a:ext cx="5111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</a:pPr>
            <a:endParaRPr lang="hu-HU" b="1">
              <a:effectLst/>
            </a:endParaRP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tanszékek (oktatás, szakmai gyakorlat)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könyvtári partnerség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ELTE DH egyeztetések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endParaRPr lang="hu-HU">
              <a:effectLst/>
            </a:endParaRP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IIPC tagság (újabb 5 év), WAC, webináriumok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WARCNET projekt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Internet Archive előfizetés</a:t>
            </a:r>
          </a:p>
          <a:p>
            <a:pPr marL="176213" indent="-176213">
              <a:spcBef>
                <a:spcPct val="70000"/>
              </a:spcBef>
              <a:buFontTx/>
              <a:buChar char="•"/>
            </a:pPr>
            <a:r>
              <a:rPr lang="hu-HU">
                <a:effectLst/>
              </a:rPr>
              <a:t>közép-európai együttműködés</a:t>
            </a:r>
          </a:p>
          <a:p>
            <a:pPr marL="176213" indent="-176213">
              <a:spcBef>
                <a:spcPct val="45000"/>
              </a:spcBef>
              <a:buFontTx/>
              <a:buChar char="•"/>
            </a:pPr>
            <a:endParaRPr lang="hu-HU">
              <a:effectLst/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260350"/>
            <a:ext cx="4071937" cy="5705475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eretes">
  <a:themeElements>
    <a:clrScheme name="Keretes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Kerete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eretes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retes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retes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Sarko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2130</TotalTime>
  <Words>362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Tervezősablon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</vt:lpstr>
      <vt:lpstr>Garamond</vt:lpstr>
      <vt:lpstr>Wingdings</vt:lpstr>
      <vt:lpstr>Calibri</vt:lpstr>
      <vt:lpstr>Verdana</vt:lpstr>
      <vt:lpstr>Times New Roman</vt:lpstr>
      <vt:lpstr>Courier New</vt:lpstr>
      <vt:lpstr>1_Sarkos</vt:lpstr>
      <vt:lpstr>Keretes</vt:lpstr>
      <vt:lpstr>Drótos László   Az OSZK webarchívumának újdonságai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Köszönöm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OSZK webarchívumának újdonságai 2021</dc:title>
  <dc:creator>Drótos László</dc:creator>
  <cp:lastModifiedBy>DL</cp:lastModifiedBy>
  <cp:revision>269</cp:revision>
  <dcterms:created xsi:type="dcterms:W3CDTF">2019-10-26T07:37:27Z</dcterms:created>
  <dcterms:modified xsi:type="dcterms:W3CDTF">2021-11-07T15:44:18Z</dcterms:modified>
</cp:coreProperties>
</file>