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0" y="3962400"/>
            <a:ext cx="86820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24000"/>
            <a:ext cx="1016476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hu-HU" altLang="en-US"/>
              <a:t>Mintacím szerkesztése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u-HU" altLang="en-US"/>
              <a:t>Alcím mintájának szerkesztése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751A-DCD3-4832-BFEC-D03D6D00945D}" type="datetimeFigureOut">
              <a:rPr lang="hu-HU"/>
              <a:pPr>
                <a:defRPr/>
              </a:pPr>
              <a:t>2021. 11. 23.</a:t>
            </a:fld>
            <a:endParaRPr lang="hu-H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E1C3-6B32-4732-9E08-2C6FB0D9546D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96A85-DFB8-4891-A832-03F85499A39B}" type="datetimeFigureOut">
              <a:rPr lang="hu-HU"/>
              <a:pPr>
                <a:defRPr/>
              </a:pPr>
              <a:t>2021. 11. 23.</a:t>
            </a:fld>
            <a:endParaRPr lang="hu-H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3CD57-7E84-46BB-8D66-AEF13D8246A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772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71D0-064A-436F-B293-CD6EBC7DD0DB}" type="datetimeFigureOut">
              <a:rPr lang="hu-HU"/>
              <a:pPr>
                <a:defRPr/>
              </a:pPr>
              <a:t>2021. 11. 23.</a:t>
            </a:fld>
            <a:endParaRPr lang="hu-H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E5A2C-2568-4710-803E-1DF104D6DC5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1933F-FCEF-41F6-8B14-27E83E11DEB3}" type="datetimeFigureOut">
              <a:rPr lang="hu-HU"/>
              <a:pPr>
                <a:defRPr/>
              </a:pPr>
              <a:t>2021. 11. 23.</a:t>
            </a:fld>
            <a:endParaRPr lang="hu-H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A9E3B-223C-4DB5-87AF-266B9646AD9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991CE-ECC8-4E30-9F56-2B7B6379384F}" type="datetimeFigureOut">
              <a:rPr lang="hu-HU"/>
              <a:pPr>
                <a:defRPr/>
              </a:pPr>
              <a:t>2021. 11. 23.</a:t>
            </a:fld>
            <a:endParaRPr lang="hu-H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EE532-347C-46D3-BB7A-C2F63CE157B2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CDD88-19B9-441C-8D27-94A7F26CCBFB}" type="datetimeFigureOut">
              <a:rPr lang="hu-HU"/>
              <a:pPr>
                <a:defRPr/>
              </a:pPr>
              <a:t>2021. 11. 23.</a:t>
            </a:fld>
            <a:endParaRPr lang="hu-H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12B0-785B-4EB3-A87B-53169C339CA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60ED9-53C9-4150-A95C-2293F2C377F7}" type="datetimeFigureOut">
              <a:rPr lang="hu-HU"/>
              <a:pPr>
                <a:defRPr/>
              </a:pPr>
              <a:t>2021. 11. 23.</a:t>
            </a:fld>
            <a:endParaRPr lang="hu-H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05E50-DE20-4420-A0F3-33E8D32BBA1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0AC4-436E-441A-B286-DE5FE9819D52}" type="datetimeFigureOut">
              <a:rPr lang="hu-HU"/>
              <a:pPr>
                <a:defRPr/>
              </a:pPr>
              <a:t>2021. 11. 23.</a:t>
            </a:fld>
            <a:endParaRPr lang="hu-H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BD3D-FBA1-40D8-B5DC-A3796AC1876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D6BE9-C1E1-4776-A570-2350671CD31B}" type="datetimeFigureOut">
              <a:rPr lang="hu-HU"/>
              <a:pPr>
                <a:defRPr/>
              </a:pPr>
              <a:t>2021. 11. 23.</a:t>
            </a:fld>
            <a:endParaRPr lang="hu-H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3CBFA-DED3-4FF2-9317-D3DAC34F4871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063AD-84F8-42AF-8435-2DC60A7352AE}" type="datetimeFigureOut">
              <a:rPr lang="hu-HU"/>
              <a:pPr>
                <a:defRPr/>
              </a:pPr>
              <a:t>2021. 11. 23.</a:t>
            </a:fld>
            <a:endParaRPr lang="hu-H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E6A5-D813-4724-B216-55CED3353A0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4F7A-F4DB-465A-8690-B1D1E1C39E94}" type="datetimeFigureOut">
              <a:rPr lang="hu-HU"/>
              <a:pPr>
                <a:defRPr/>
              </a:pPr>
              <a:t>2021. 11. 23.</a:t>
            </a:fld>
            <a:endParaRPr lang="hu-H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F505F-9EA9-4E80-98BF-20A22945D27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447394C5-07DA-4B0A-BFFB-16D78DF71374}" type="datetimeFigureOut">
              <a:rPr lang="hu-HU"/>
              <a:pPr>
                <a:defRPr/>
              </a:pPr>
              <a:t>2021. 11. 23.</a:t>
            </a:fld>
            <a:endParaRPr lang="hu-HU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87C88659-6D9B-4EAE-89E8-F1D1472E5F2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  <p:sp>
        <p:nvSpPr>
          <p:cNvPr id="25607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ata_Mining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arcnet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etpreserveblog.wordpress.com/2021/11/02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emeth.marton@oszk.hu" TargetMode="External"/><Relationship Id="rId2" Type="http://schemas.openxmlformats.org/officeDocument/2006/relationships/hyperlink" Target="http://webarchivum.oszk.h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687388" y="292100"/>
            <a:ext cx="10750550" cy="3217863"/>
          </a:xfrm>
        </p:spPr>
        <p:txBody>
          <a:bodyPr anchor="b">
            <a:spAutoFit/>
          </a:bodyPr>
          <a:lstStyle/>
          <a:p>
            <a:pPr algn="ctr" eaLnBrk="1" hangingPunct="1">
              <a:defRPr/>
            </a:pPr>
            <a:r>
              <a:rPr lang="hu-HU" sz="4600"/>
              <a:t>Németh Márton</a:t>
            </a:r>
            <a:br>
              <a:rPr lang="hu-HU" sz="4600"/>
            </a:br>
            <a:r>
              <a:rPr lang="hu-HU" sz="5300">
                <a:effectLst>
                  <a:outerShdw blurRad="38100" dist="38100" dir="2700000" algn="tl">
                    <a:srgbClr val="C0C0C0"/>
                  </a:outerShdw>
                </a:effectLst>
              </a:rPr>
              <a:t>Webarchívumokra irányuló kutatási tevékenységek a WARCNET-projekt tükrében</a:t>
            </a:r>
          </a:p>
        </p:txBody>
      </p:sp>
      <p:pic>
        <p:nvPicPr>
          <p:cNvPr id="13314" name="Picture 9" descr="http://mek.oszk.hu/html/kepek/osz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6225" y="4559300"/>
            <a:ext cx="26209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11213" y="4005263"/>
            <a:ext cx="921702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60000"/>
              </a:spcAft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hu-HU" sz="2800">
                <a:solidFill>
                  <a:schemeClr val="accent2"/>
                </a:solidFill>
              </a:rPr>
              <a:t>„404 Not Found – Ki őrzi meg az internetet?” </a:t>
            </a:r>
            <a:br>
              <a:rPr lang="hu-HU" sz="2800">
                <a:solidFill>
                  <a:schemeClr val="accent2"/>
                </a:solidFill>
              </a:rPr>
            </a:br>
            <a:r>
              <a:rPr lang="hu-HU" sz="2800">
                <a:solidFill>
                  <a:schemeClr val="accent2"/>
                </a:solidFill>
              </a:rPr>
              <a:t>konferencia és workshop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hu-HU" sz="2400">
                <a:solidFill>
                  <a:schemeClr val="accent2"/>
                </a:solidFill>
              </a:rPr>
              <a:t>Országos Széchényi Könyvtár</a:t>
            </a:r>
            <a:br>
              <a:rPr lang="hu-HU" sz="2400">
                <a:solidFill>
                  <a:schemeClr val="accent2"/>
                </a:solidFill>
              </a:rPr>
            </a:br>
            <a:r>
              <a:rPr lang="hu-HU" sz="2400">
                <a:solidFill>
                  <a:schemeClr val="accent2"/>
                </a:solidFill>
              </a:rPr>
              <a:t>Budapest, 2021. november 23-24.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2692400"/>
            <a:ext cx="442595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Cím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hu-HU" smtClean="0"/>
              <a:t>A webarchívum, mint a kutatások tárgya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4294967295"/>
          </p:nvPr>
        </p:nvSpPr>
        <p:spPr>
          <a:xfrm>
            <a:off x="523875" y="1276350"/>
            <a:ext cx="10972800" cy="4826000"/>
          </a:xfrm>
        </p:spPr>
        <p:txBody>
          <a:bodyPr/>
          <a:lstStyle/>
          <a:p>
            <a:pPr eaLnBrk="1" hangingPunct="1"/>
            <a:r>
              <a:rPr lang="hu-HU" smtClean="0"/>
              <a:t>Történeti kutatások – webtörténetírás, történeti célú kutatási elemzések</a:t>
            </a:r>
          </a:p>
          <a:p>
            <a:pPr eaLnBrk="1" hangingPunct="1"/>
            <a:r>
              <a:rPr lang="hu-HU" smtClean="0"/>
              <a:t>A webarchívum, mint big data adatkincs</a:t>
            </a:r>
          </a:p>
          <a:p>
            <a:pPr eaLnBrk="1" hangingPunct="1"/>
            <a:r>
              <a:rPr lang="hu-HU" smtClean="0"/>
              <a:t>Adatbányászati tevékenységek</a:t>
            </a:r>
          </a:p>
          <a:p>
            <a:pPr eaLnBrk="1" hangingPunct="1"/>
            <a:r>
              <a:rPr lang="hu-HU" smtClean="0"/>
              <a:t>Adatvizualizáció</a:t>
            </a:r>
          </a:p>
          <a:p>
            <a:pPr eaLnBrk="1" hangingPunct="1"/>
            <a:r>
              <a:rPr lang="hu-HU" smtClean="0"/>
              <a:t>Interdiszciplináris kapcsolódási pontok</a:t>
            </a:r>
          </a:p>
          <a:p>
            <a:pPr eaLnBrk="1" hangingPunct="1"/>
            <a:r>
              <a:rPr lang="hu-HU" smtClean="0"/>
              <a:t>Kutatói igények a webarchívum felé</a:t>
            </a:r>
          </a:p>
          <a:p>
            <a:pPr eaLnBrk="1" hangingPunct="1"/>
            <a:r>
              <a:rPr lang="hu-HU" smtClean="0"/>
              <a:t>Hiteles webarchívum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042150" y="5842000"/>
            <a:ext cx="4659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100"/>
              <a:t>A kép forrása: </a:t>
            </a:r>
            <a:r>
              <a:rPr lang="hu-HU" sz="1100">
                <a:hlinkClick r:id="rId3"/>
              </a:rPr>
              <a:t>https://commons.wikimedia.org/wiki/File:Data_Mining.svg</a:t>
            </a:r>
            <a:r>
              <a:rPr lang="hu-HU" sz="1100"/>
              <a:t> </a:t>
            </a:r>
          </a:p>
        </p:txBody>
      </p:sp>
      <p:pic>
        <p:nvPicPr>
          <p:cNvPr id="14341" name="Picture 9" descr="http://mek.oszk.hu/html/kepek/osz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1375" y="6197600"/>
            <a:ext cx="1152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hu-HU" smtClean="0"/>
              <a:t>A WARCNET hálózat </a:t>
            </a:r>
          </a:p>
        </p:txBody>
      </p:sp>
      <p:sp>
        <p:nvSpPr>
          <p:cNvPr id="15362" name="Tartalom helye 2"/>
          <p:cNvSpPr>
            <a:spLocks noGrp="1"/>
          </p:cNvSpPr>
          <p:nvPr>
            <p:ph idx="4294967295"/>
          </p:nvPr>
        </p:nvSpPr>
        <p:spPr>
          <a:xfrm>
            <a:off x="609600" y="1536700"/>
            <a:ext cx="10950575" cy="4667250"/>
          </a:xfrm>
        </p:spPr>
        <p:txBody>
          <a:bodyPr>
            <a:spAutoFit/>
          </a:bodyPr>
          <a:lstStyle/>
          <a:p>
            <a:pPr eaLnBrk="1" hangingPunct="1"/>
            <a:r>
              <a:rPr lang="hu-HU" smtClean="0"/>
              <a:t>Kutatók, könyvtárosok, levéltárosok egy platformon</a:t>
            </a:r>
          </a:p>
          <a:p>
            <a:pPr eaLnBrk="1" hangingPunct="1"/>
            <a:r>
              <a:rPr lang="hu-HU" smtClean="0"/>
              <a:t>Niels Brügger kezdeményezése, a Dán Kutatási Tanács finanszírozza</a:t>
            </a:r>
          </a:p>
          <a:p>
            <a:pPr eaLnBrk="1" hangingPunct="1"/>
            <a:r>
              <a:rPr lang="hu-HU" smtClean="0"/>
              <a:t>Összehasonlító kutatások (nemzetközi TLD domainek sajátosságai, nemzeti domainek összehasonlítása)</a:t>
            </a:r>
          </a:p>
          <a:p>
            <a:pPr eaLnBrk="1" hangingPunct="1"/>
            <a:r>
              <a:rPr lang="hu-HU" smtClean="0"/>
              <a:t>Adott eseményekhez kötődő nemzetközi gyűjtemények vizsgálata, nemzeti gyűjtések összehasonlítása</a:t>
            </a:r>
          </a:p>
          <a:p>
            <a:pPr eaLnBrk="1" hangingPunct="1"/>
            <a:r>
              <a:rPr lang="hu-HU" smtClean="0"/>
              <a:t>2019-ben indult, meghosszabbítva 2023 tavaszáig</a:t>
            </a:r>
          </a:p>
          <a:p>
            <a:pPr eaLnBrk="1" hangingPunct="1"/>
            <a:r>
              <a:rPr lang="hu-HU" smtClean="0"/>
              <a:t>Közös kutatások, munkaértekezletek és tanulmányutak</a:t>
            </a:r>
          </a:p>
        </p:txBody>
      </p:sp>
      <p:pic>
        <p:nvPicPr>
          <p:cNvPr id="15363" name="Picture 9" descr="http://mek.oszk.hu/html/kepek/osz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375" y="6197600"/>
            <a:ext cx="1152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WARCnet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0688" y="4476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7646988" y="1068388"/>
            <a:ext cx="394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 projekt honlapja: </a:t>
            </a:r>
            <a:r>
              <a:rPr lang="hu-HU">
                <a:hlinkClick r:id="rId4"/>
              </a:rPr>
              <a:t>https://warcnet.eu</a:t>
            </a:r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WG1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8775" y="360363"/>
            <a:ext cx="24622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hu-HU" smtClean="0"/>
              <a:t>Munkacsoportok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10972800" cy="4445000"/>
          </a:xfrm>
        </p:spPr>
        <p:txBody>
          <a:bodyPr>
            <a:spAutoFit/>
          </a:bodyPr>
          <a:lstStyle/>
          <a:p>
            <a:pPr eaLnBrk="1" hangingPunct="1"/>
            <a:r>
              <a:rPr lang="hu-HU" sz="2200" b="1" smtClean="0"/>
              <a:t>WG1: </a:t>
            </a:r>
            <a:r>
              <a:rPr lang="hu-HU" sz="2200" smtClean="0"/>
              <a:t>Nemzeti domainek összehasonlító vizsgálata, összevetése </a:t>
            </a:r>
            <a:br>
              <a:rPr lang="hu-HU" sz="2200" smtClean="0"/>
            </a:br>
            <a:r>
              <a:rPr lang="hu-HU" sz="2200" smtClean="0"/>
              <a:t>nemzetközi domainekkel</a:t>
            </a:r>
          </a:p>
          <a:p>
            <a:pPr eaLnBrk="1" hangingPunct="1"/>
            <a:r>
              <a:rPr lang="hu-HU" sz="2200" b="1" smtClean="0"/>
              <a:t>WG2: </a:t>
            </a:r>
            <a:r>
              <a:rPr lang="hu-HU" sz="2200" smtClean="0"/>
              <a:t>Nemzetközi események archiválási gyakorlatának, illetve </a:t>
            </a:r>
            <a:br>
              <a:rPr lang="hu-HU" sz="2200" smtClean="0"/>
            </a:br>
            <a:r>
              <a:rPr lang="hu-HU" sz="2200" smtClean="0"/>
              <a:t>azokra épülő gyűjteményeknek az elemzése</a:t>
            </a:r>
          </a:p>
          <a:p>
            <a:pPr eaLnBrk="1" hangingPunct="1"/>
            <a:r>
              <a:rPr lang="hu-HU" sz="2200" b="1" smtClean="0"/>
              <a:t>WG3: </a:t>
            </a:r>
            <a:r>
              <a:rPr lang="hu-HU" sz="2200" smtClean="0"/>
              <a:t>Digitális eszközök és módszerek a webarchívumokat érintő kutatások és a webarchiválás segítésére</a:t>
            </a:r>
          </a:p>
          <a:p>
            <a:pPr eaLnBrk="1" hangingPunct="1"/>
            <a:r>
              <a:rPr lang="hu-HU" sz="2200" b="1" smtClean="0"/>
              <a:t>WG4: </a:t>
            </a:r>
            <a:r>
              <a:rPr lang="hu-HU" sz="2200" smtClean="0"/>
              <a:t>Webarchívumok beillesztése a Research Data Management környezetébe (archiválási gyakorlat, szabványok implementálása, kutatási támogatás)</a:t>
            </a:r>
          </a:p>
          <a:p>
            <a:pPr eaLnBrk="1" hangingPunct="1"/>
            <a:r>
              <a:rPr lang="hu-HU" sz="2200" b="1" smtClean="0"/>
              <a:t>WG5: </a:t>
            </a:r>
            <a:r>
              <a:rPr lang="hu-HU" sz="2200" smtClean="0"/>
              <a:t>WEB Archive Code Book készítése a webarchívumokban használt, illetve használandó adatformátumok és azok kapcsolatainak feltárásával (Linked Open Data, szemantikus web, RDA)</a:t>
            </a:r>
          </a:p>
          <a:p>
            <a:pPr eaLnBrk="1" hangingPunct="1"/>
            <a:r>
              <a:rPr lang="hu-HU" sz="2200" b="1" smtClean="0"/>
              <a:t>WG6: </a:t>
            </a:r>
            <a:r>
              <a:rPr lang="hu-HU" sz="2200" smtClean="0"/>
              <a:t>A munka folytatásának lehetőségei a projekt lejárta után</a:t>
            </a:r>
          </a:p>
        </p:txBody>
      </p:sp>
      <p:pic>
        <p:nvPicPr>
          <p:cNvPr id="16388" name="Picture 9" descr="http://mek.oszk.hu/html/kepek/osz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1375" y="6197600"/>
            <a:ext cx="1152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hu-HU" smtClean="0"/>
              <a:t>WARCNET Papers</a:t>
            </a:r>
          </a:p>
        </p:txBody>
      </p:sp>
      <p:sp>
        <p:nvSpPr>
          <p:cNvPr id="17410" name="Tartalom helye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7875588" cy="4483100"/>
          </a:xfrm>
        </p:spPr>
        <p:txBody>
          <a:bodyPr>
            <a:spAutoFit/>
          </a:bodyPr>
          <a:lstStyle/>
          <a:p>
            <a:pPr eaLnBrk="1" hangingPunct="1"/>
            <a:r>
              <a:rPr lang="hu-HU" smtClean="0"/>
              <a:t>Általános elméleti összefoglalók a webarchívumok kutatási lehetőségeiről</a:t>
            </a:r>
          </a:p>
          <a:p>
            <a:pPr eaLnBrk="1" hangingPunct="1"/>
            <a:r>
              <a:rPr lang="hu-HU" smtClean="0"/>
              <a:t>A COVID 19 járvánnyal kapcsolatos archiválási tevékenység intézményi gyakorlatainak bemutatása. </a:t>
            </a:r>
          </a:p>
          <a:p>
            <a:pPr eaLnBrk="1" hangingPunct="1"/>
            <a:r>
              <a:rPr lang="hu-HU" smtClean="0"/>
              <a:t>Tudományos publikáció, de interjú forma</a:t>
            </a:r>
          </a:p>
          <a:p>
            <a:pPr eaLnBrk="1" hangingPunct="1"/>
            <a:r>
              <a:rPr lang="hu-HU" smtClean="0"/>
              <a:t>Először válik közvetlenül összevethetővé az egyes országok esemény-alapú archiválási gyakorlata</a:t>
            </a:r>
          </a:p>
        </p:txBody>
      </p:sp>
      <p:pic>
        <p:nvPicPr>
          <p:cNvPr id="17411" name="Picture 9" descr="http://mek.oszk.hu/html/kepek/osz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375" y="6197600"/>
            <a:ext cx="1152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5150" y="939800"/>
            <a:ext cx="366395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csm_EWA-Blurb-Image_08b9f468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8688" y="608013"/>
            <a:ext cx="4633912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Cím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hu-HU" smtClean="0"/>
              <a:t>Publikációk, tudásmegosztás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10971213" cy="4117975"/>
          </a:xfrm>
        </p:spPr>
        <p:txBody>
          <a:bodyPr>
            <a:spAutoFit/>
          </a:bodyPr>
          <a:lstStyle/>
          <a:p>
            <a:pPr eaLnBrk="1" hangingPunct="1"/>
            <a:r>
              <a:rPr lang="hu-HU" smtClean="0"/>
              <a:t>Rendezvények, előadások</a:t>
            </a:r>
          </a:p>
          <a:p>
            <a:pPr eaLnBrk="1" hangingPunct="1"/>
            <a:r>
              <a:rPr lang="hu-HU" smtClean="0"/>
              <a:t>Szakbibliográfia összeállítása</a:t>
            </a:r>
            <a:br>
              <a:rPr lang="hu-HU" smtClean="0"/>
            </a:br>
            <a:r>
              <a:rPr lang="hu-HU" smtClean="0"/>
              <a:t>(folyamatban)</a:t>
            </a:r>
          </a:p>
          <a:p>
            <a:pPr eaLnBrk="1" hangingPunct="1"/>
            <a:r>
              <a:rPr lang="hu-HU" smtClean="0"/>
              <a:t>Könyv formájú összegzése a </a:t>
            </a:r>
            <a:br>
              <a:rPr lang="hu-HU" smtClean="0"/>
            </a:br>
            <a:r>
              <a:rPr lang="hu-HU" smtClean="0"/>
              <a:t>jelenlegi kutatásoknak (2023-ban)</a:t>
            </a:r>
          </a:p>
          <a:p>
            <a:pPr eaLnBrk="1" hangingPunct="1"/>
            <a:r>
              <a:rPr lang="hu-HU" smtClean="0"/>
              <a:t>Néhány napos szakmai tanulmányutak (kutatók ismerkedése webarchívumokkal, webarchívumok közötti tapasztalatcsere)</a:t>
            </a:r>
          </a:p>
          <a:p>
            <a:pPr eaLnBrk="1" hangingPunct="1"/>
            <a:r>
              <a:rPr lang="hu-HU" smtClean="0"/>
              <a:t>Kutatói közösségek megszólítása</a:t>
            </a:r>
          </a:p>
        </p:txBody>
      </p:sp>
      <p:pic>
        <p:nvPicPr>
          <p:cNvPr id="18436" name="Picture 9" descr="http://mek.oszk.hu/html/kepek/osz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1375" y="6197600"/>
            <a:ext cx="1152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hu-HU" smtClean="0"/>
              <a:t>A 2021 novemberi munkaértekezlet Dániában</a:t>
            </a:r>
          </a:p>
        </p:txBody>
      </p:sp>
      <p:sp>
        <p:nvSpPr>
          <p:cNvPr id="19458" name="Tartalom helye 2"/>
          <p:cNvSpPr>
            <a:spLocks noGrp="1"/>
          </p:cNvSpPr>
          <p:nvPr>
            <p:ph idx="4294967295"/>
          </p:nvPr>
        </p:nvSpPr>
        <p:spPr>
          <a:xfrm>
            <a:off x="706438" y="1168400"/>
            <a:ext cx="7500937" cy="5026025"/>
          </a:xfrm>
        </p:spPr>
        <p:txBody>
          <a:bodyPr>
            <a:spAutoFit/>
          </a:bodyPr>
          <a:lstStyle/>
          <a:p>
            <a:pPr eaLnBrk="1" hangingPunct="1"/>
            <a:r>
              <a:rPr lang="hu-HU" sz="2000" smtClean="0"/>
              <a:t>Bővíthető-e globális irányba ez a kutatási tevékenység (keynote a távol-keleti internet történetéről, jelenlegi </a:t>
            </a:r>
            <a:br>
              <a:rPr lang="hu-HU" sz="2000" smtClean="0"/>
            </a:br>
            <a:r>
              <a:rPr lang="hu-HU" sz="2000" smtClean="0"/>
              <a:t>fejlődési trendjeiről)</a:t>
            </a:r>
          </a:p>
          <a:p>
            <a:pPr eaLnBrk="1" hangingPunct="1"/>
            <a:r>
              <a:rPr lang="hu-HU" sz="2000" smtClean="0"/>
              <a:t>Szerzői jogi és adatvédelmi dilemmák, illetve jó gyakorlatok az archívumokhoz való kutatási célú hozzáférés kapcsán</a:t>
            </a:r>
          </a:p>
          <a:p>
            <a:pPr eaLnBrk="1" hangingPunct="1"/>
            <a:r>
              <a:rPr lang="hu-HU" sz="2000" smtClean="0"/>
              <a:t>Miként lehet becsatornázni a kutatói igényeket a webarchívumok szolgáltatási környezetébe? </a:t>
            </a:r>
          </a:p>
          <a:p>
            <a:pPr eaLnBrk="1" hangingPunct="1"/>
            <a:r>
              <a:rPr lang="hu-HU" sz="2000" smtClean="0"/>
              <a:t>Kutatási igényekkel megtámogatni új webarchívumok indítását</a:t>
            </a:r>
          </a:p>
          <a:p>
            <a:pPr eaLnBrk="1" hangingPunct="1"/>
            <a:r>
              <a:rPr lang="hu-HU" sz="2000" smtClean="0"/>
              <a:t>Webarchiválási tevékenység, illetve azokra épülő kutatások </a:t>
            </a:r>
            <a:br>
              <a:rPr lang="hu-HU" sz="2000" smtClean="0"/>
            </a:br>
            <a:r>
              <a:rPr lang="hu-HU" sz="2000" smtClean="0"/>
              <a:t>a felsőoktatásban</a:t>
            </a:r>
          </a:p>
          <a:p>
            <a:pPr eaLnBrk="1" hangingPunct="1"/>
            <a:r>
              <a:rPr lang="hu-HU" sz="2000" smtClean="0"/>
              <a:t>Milyen adatformátumokra van szüksége a kutatóknak, </a:t>
            </a:r>
            <a:br>
              <a:rPr lang="hu-HU" sz="2000" smtClean="0"/>
            </a:br>
            <a:r>
              <a:rPr lang="hu-HU" sz="2000" smtClean="0"/>
              <a:t>meg tudják-e fogalmazni az igényeiket?</a:t>
            </a:r>
          </a:p>
          <a:p>
            <a:pPr eaLnBrk="1" hangingPunct="1"/>
            <a:r>
              <a:rPr lang="hu-HU" sz="2000" smtClean="0"/>
              <a:t>A Covid-19 gyűjtemény elemzés első eredményei: </a:t>
            </a:r>
            <a:r>
              <a:rPr lang="en-US" sz="2000" smtClean="0">
                <a:hlinkClick r:id="rId2"/>
              </a:rPr>
              <a:t>https://netpreserveblog.wordpress.com/2021/11/02/</a:t>
            </a:r>
            <a:r>
              <a:rPr lang="hu-HU" sz="2000" smtClean="0"/>
              <a:t> </a:t>
            </a:r>
          </a:p>
        </p:txBody>
      </p:sp>
      <p:pic>
        <p:nvPicPr>
          <p:cNvPr id="19459" name="Picture 9" descr="http://mek.oszk.hu/html/kepek/osz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1375" y="6197600"/>
            <a:ext cx="1152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7663" y="1581150"/>
            <a:ext cx="4224337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5029200"/>
          </a:xfrm>
        </p:spPr>
        <p:txBody>
          <a:bodyPr/>
          <a:lstStyle/>
          <a:p>
            <a:pPr algn="ctr"/>
            <a:r>
              <a:rPr lang="hu-HU" sz="8000" smtClean="0"/>
              <a:t>Köszönöm a figyelmüket!</a:t>
            </a:r>
            <a:br>
              <a:rPr lang="hu-HU" sz="8000" smtClean="0"/>
            </a:br>
            <a:r>
              <a:rPr lang="hu-HU" sz="8000" smtClean="0"/>
              <a:t/>
            </a:r>
            <a:br>
              <a:rPr lang="hu-HU" sz="8000" smtClean="0"/>
            </a:br>
            <a:r>
              <a:rPr lang="hu-HU" sz="8000" smtClean="0"/>
              <a:t/>
            </a:r>
            <a:br>
              <a:rPr lang="hu-HU" sz="8000" smtClean="0"/>
            </a:br>
            <a:endParaRPr lang="hu-HU" sz="8000" smtClean="0"/>
          </a:p>
        </p:txBody>
      </p:sp>
      <p:sp>
        <p:nvSpPr>
          <p:cNvPr id="20482" name="Szövegdoboz 2"/>
          <p:cNvSpPr txBox="1">
            <a:spLocks noChangeArrowheads="1"/>
          </p:cNvSpPr>
          <p:nvPr/>
        </p:nvSpPr>
        <p:spPr bwMode="auto">
          <a:xfrm>
            <a:off x="517525" y="5292725"/>
            <a:ext cx="3881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hlinkClick r:id="rId2"/>
              </a:rPr>
              <a:t>http://webarchivum.oszk.hu/</a:t>
            </a:r>
            <a:r>
              <a:rPr lang="hu-HU"/>
              <a:t> </a:t>
            </a:r>
          </a:p>
          <a:p>
            <a:r>
              <a:rPr lang="hu-HU">
                <a:hlinkClick r:id="rId3"/>
              </a:rPr>
              <a:t>nemeth.marton@oszk.hu</a:t>
            </a:r>
            <a:endParaRPr lang="hu-HU"/>
          </a:p>
        </p:txBody>
      </p:sp>
      <p:pic>
        <p:nvPicPr>
          <p:cNvPr id="20485" name="Picture 9" descr="http://mek.oszk.hu/html/kepek/osz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1375" y="6197600"/>
            <a:ext cx="1152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rkos">
  <a:themeElements>
    <a:clrScheme name="Sarkos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arkos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2" ma:contentTypeDescription="Új dokumentum létrehozása." ma:contentTypeScope="" ma:versionID="40ea4d5ef826002744699c2a0a4bd0fa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b2b55325cf6a65ed4462a7b9d789dfcc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F55A6C-4CF8-484A-A248-CAAA8B70A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a430e-bca0-4211-b156-10f6297b6da3"/>
    <ds:schemaRef ds:uri="a1cf89ef-f0b4-455b-9f6b-70e19379c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DB4824-9205-42C8-AF8C-2891127C15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F4B2CC-7F50-4A44-ABA2-3E26279C8C4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274</TotalTime>
  <Words>336</Words>
  <Application>Microsoft Office PowerPoint</Application>
  <PresentationFormat>Custom</PresentationFormat>
  <Paragraphs>49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Garamond</vt:lpstr>
      <vt:lpstr>Wingdings</vt:lpstr>
      <vt:lpstr>Calibri</vt:lpstr>
      <vt:lpstr>Sarkos</vt:lpstr>
      <vt:lpstr>Sarkos</vt:lpstr>
      <vt:lpstr>Németh Márton Webarchívumokra irányuló kutatási tevékenységek a WARCNET-projekt tükrében</vt:lpstr>
      <vt:lpstr>A webarchívum, mint a kutatások tárgya</vt:lpstr>
      <vt:lpstr>A WARCNET hálózat </vt:lpstr>
      <vt:lpstr>Munkacsoportok</vt:lpstr>
      <vt:lpstr>WARCNET Papers</vt:lpstr>
      <vt:lpstr>Publikációk, tudásmegosztás</vt:lpstr>
      <vt:lpstr>A 2021 novemberi munkaértekezlet Dániában</vt:lpstr>
      <vt:lpstr>Köszönöm a figyelmüket!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Webarchívumokra irányuló kutatási tevékenységek a WARCNET-projekt tükrében</dc:title>
  <dc:creator>Németh Márton</dc:creator>
  <cp:lastModifiedBy>DL</cp:lastModifiedBy>
  <cp:revision>27</cp:revision>
  <dcterms:created xsi:type="dcterms:W3CDTF">2021-11-18T13:12:51Z</dcterms:created>
  <dcterms:modified xsi:type="dcterms:W3CDTF">2021-11-23T17:53:48Z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</Properties>
</file>