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88" r:id="rId5"/>
    <p:sldId id="257" r:id="rId6"/>
    <p:sldId id="259" r:id="rId7"/>
    <p:sldId id="260" r:id="rId8"/>
    <p:sldId id="261" r:id="rId9"/>
    <p:sldId id="262" r:id="rId10"/>
    <p:sldId id="268" r:id="rId11"/>
    <p:sldId id="269" r:id="rId12"/>
    <p:sldId id="272" r:id="rId13"/>
    <p:sldId id="273" r:id="rId14"/>
    <p:sldId id="275" r:id="rId15"/>
    <p:sldId id="276" r:id="rId16"/>
    <p:sldId id="289" r:id="rId17"/>
    <p:sldId id="290" r:id="rId18"/>
    <p:sldId id="277" r:id="rId19"/>
    <p:sldId id="304" r:id="rId20"/>
    <p:sldId id="305" r:id="rId21"/>
    <p:sldId id="278" r:id="rId22"/>
    <p:sldId id="280" r:id="rId23"/>
    <p:sldId id="281" r:id="rId24"/>
    <p:sldId id="296" r:id="rId25"/>
    <p:sldId id="285" r:id="rId26"/>
    <p:sldId id="303" r:id="rId27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30CF70-7EA3-4681-9D53-E07E66E947B1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2D7413-00C7-490F-BC44-D0C92FED01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8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2530" name="Shape 18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7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0722" name="Shape 27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E559-7F9E-42AF-8F02-74A506E13E08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2B1D-B620-44AC-8A7A-4D79D75079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A424-CE92-4B0B-BC44-820F43717616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B2F9-426C-417B-8B03-2D156BCA4F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9A9-B912-4D2D-A667-D948418886DB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B753-B9D1-4C2B-8595-CA2796B52E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0B5D-189E-42B7-890C-CA29B06C8E12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49B4-FBA7-43C6-B896-F6C75D9F88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AE33-9EA6-4691-89BE-BB84C5CC65BE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8002-F866-4B06-94EC-D642A55B9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C171-B88D-4A33-A86F-BBDC6D80492C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C42E-238D-4451-89DB-584B61AEF8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2494-F74F-4B3B-9D3B-110B00D0E0A5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3645-BC87-4365-BFE9-9E2A26A318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FE22-A2A1-4C64-A86A-ACA74E3E4073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9274-CF06-4655-B810-6A11CF3B47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2C64-8BA5-4DED-AF46-9D95ABB7E4B6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7664-6C02-46BE-8D45-970C423278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B639-3D41-4018-9232-6F5465C2D01A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0C86-6076-48B9-81A0-BA1410B67E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AB27-A53F-44FC-97DF-20EC2CDECFD4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45C7-E724-4B5F-94A0-7DA2CA8364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8645-F21C-4473-B8E0-480DE8FB524B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EC6D-D89A-4829-A916-B6562C7A49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C30E-8A54-48C3-AE30-6D3320C8A7AC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1CD1-87F7-4FD4-9173-855BC6650B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AE1B-B28F-4A71-ADD2-D3230D17B933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0E0D-74CA-40BB-95C2-8D57151C19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6027-9010-495C-95BC-C9BAB0167C81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A322-BAAD-4FF4-87C3-0B4D9206FC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8E14-6B77-485A-8379-66396D15F1E7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8DF3-4046-4E5B-BE40-09919603A3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61B85-283E-45F5-90FD-81E8ED5565A7}" type="datetimeFigureOut">
              <a:rPr lang="hu-HU"/>
              <a:pPr>
                <a:defRPr/>
              </a:pPr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2F147-C461-4CA3-B4A7-061CC9E6AA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ptr.digipres.org/NetarchiveSuite" TargetMode="External"/><Relationship Id="rId3" Type="http://schemas.openxmlformats.org/officeDocument/2006/relationships/hyperlink" Target="http://www.netpreserve.org/" TargetMode="External"/><Relationship Id="rId7" Type="http://schemas.openxmlformats.org/officeDocument/2006/relationships/hyperlink" Target="http://dia-nz.github.io/webcurat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ve-access.sourceforge.net/projects/nutchwax/" TargetMode="External"/><Relationship Id="rId5" Type="http://schemas.openxmlformats.org/officeDocument/2006/relationships/hyperlink" Target="https://github.com/iipc/openwayback" TargetMode="External"/><Relationship Id="rId4" Type="http://schemas.openxmlformats.org/officeDocument/2006/relationships/hyperlink" Target="http://crawler.archive.org/" TargetMode="External"/><Relationship Id="rId9" Type="http://schemas.openxmlformats.org/officeDocument/2006/relationships/hyperlink" Target="https://en.wikipedia.org/wiki/Web_ARChiv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ekosztaly.oszk.hu/mediawiki/index.php/Webrecorder" TargetMode="External"/><Relationship Id="rId13" Type="http://schemas.openxmlformats.org/officeDocument/2006/relationships/hyperlink" Target="http://mekosztaly.oszk.hu/mediawiki/index.php/Web_ScrapBook" TargetMode="External"/><Relationship Id="rId18" Type="http://schemas.openxmlformats.org/officeDocument/2006/relationships/hyperlink" Target="http://mekosztaly.oszk.hu/mediawiki/index.php/Nimbus_Screen_Capture" TargetMode="External"/><Relationship Id="rId3" Type="http://schemas.openxmlformats.org/officeDocument/2006/relationships/hyperlink" Target="http://mekosztaly.oszk.hu/mediawiki/index.php/Heritrix" TargetMode="External"/><Relationship Id="rId21" Type="http://schemas.openxmlformats.org/officeDocument/2006/relationships/hyperlink" Target="https://archiveweb.page/" TargetMode="External"/><Relationship Id="rId7" Type="http://schemas.openxmlformats.org/officeDocument/2006/relationships/hyperlink" Target="http://mekosztaly.oszk.hu/mediawiki/index.php/Brozzler" TargetMode="External"/><Relationship Id="rId12" Type="http://schemas.openxmlformats.org/officeDocument/2006/relationships/hyperlink" Target="http://mekosztaly.oszk.hu/mediawiki/index.php/HTTrack" TargetMode="External"/><Relationship Id="rId17" Type="http://schemas.openxmlformats.org/officeDocument/2006/relationships/hyperlink" Target="http://mekosztaly.oszk.hu/mediawiki/index.php/Webrecorder_Player" TargetMode="External"/><Relationship Id="rId2" Type="http://schemas.openxmlformats.org/officeDocument/2006/relationships/hyperlink" Target="http://www.oszk.hu/okr-projekt" TargetMode="External"/><Relationship Id="rId16" Type="http://schemas.openxmlformats.org/officeDocument/2006/relationships/hyperlink" Target="http://mekosztaly.oszk.hu/mediawiki/index.php/SolrWayback" TargetMode="External"/><Relationship Id="rId20" Type="http://schemas.openxmlformats.org/officeDocument/2006/relationships/hyperlink" Target="https://developers.google.com/web/tools/puppete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kosztaly.oszk.hu/mediawiki/index.php/NetarchiveSuite" TargetMode="External"/><Relationship Id="rId11" Type="http://schemas.openxmlformats.org/officeDocument/2006/relationships/hyperlink" Target="http://mekosztaly.oszk.hu/mediawiki/index.php/Wget" TargetMode="External"/><Relationship Id="rId5" Type="http://schemas.openxmlformats.org/officeDocument/2006/relationships/hyperlink" Target="http://mekosztaly.oszk.hu/mediawiki/index.php/WCT" TargetMode="External"/><Relationship Id="rId15" Type="http://schemas.openxmlformats.org/officeDocument/2006/relationships/hyperlink" Target="http://mekosztaly.oszk.hu/mediawiki/index.php/Wayback" TargetMode="External"/><Relationship Id="rId10" Type="http://schemas.openxmlformats.org/officeDocument/2006/relationships/hyperlink" Target="http://mekosztaly.oszk.hu/mediawiki/index.php/Warcit" TargetMode="External"/><Relationship Id="rId19" Type="http://schemas.openxmlformats.org/officeDocument/2006/relationships/hyperlink" Target="http://mekosztaly.oszk.hu/mediawiki/index.php/Grab_Them_All" TargetMode="External"/><Relationship Id="rId4" Type="http://schemas.openxmlformats.org/officeDocument/2006/relationships/hyperlink" Target="http://mekosztaly.oszk.hu/mediawiki/index.php/WAIL" TargetMode="External"/><Relationship Id="rId9" Type="http://schemas.openxmlformats.org/officeDocument/2006/relationships/hyperlink" Target="http://mekosztaly.oszk.hu/mediawiki/index.php/WARCreate" TargetMode="External"/><Relationship Id="rId14" Type="http://schemas.openxmlformats.org/officeDocument/2006/relationships/hyperlink" Target="http://mekosztaly.oszk.hu/mediawiki/index.php/PyWb" TargetMode="External"/><Relationship Id="rId22" Type="http://schemas.openxmlformats.org/officeDocument/2006/relationships/hyperlink" Target="https://webarchivum.oszk.hu/mediawiki/index.php?title=ArchiveBo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szakembereknek/tanfolyam-es-e-learning/" TargetMode="External"/><Relationship Id="rId3" Type="http://schemas.openxmlformats.org/officeDocument/2006/relationships/hyperlink" Target="https://forms.office.com/r/Cz3GsHSQEd" TargetMode="External"/><Relationship Id="rId7" Type="http://schemas.openxmlformats.org/officeDocument/2006/relationships/hyperlink" Target="https://webarchivum.oszk.hu/szakembereknek/ajanlott_webhelyek/" TargetMode="External"/><Relationship Id="rId2" Type="http://schemas.openxmlformats.org/officeDocument/2006/relationships/hyperlink" Target="https://webarchivum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szakembereknek/szakirodalmi-bibliografia/" TargetMode="External"/><Relationship Id="rId5" Type="http://schemas.openxmlformats.org/officeDocument/2006/relationships/hyperlink" Target="https://webarchivum.oszk.hu/szakembereknek/mia-wiki/" TargetMode="External"/><Relationship Id="rId10" Type="http://schemas.openxmlformats.org/officeDocument/2006/relationships/hyperlink" Target="https://webarchivum.oszk.hu/a-projektrol/eloadasok-prezentaciok-publikaciok/" TargetMode="External"/><Relationship Id="rId4" Type="http://schemas.openxmlformats.org/officeDocument/2006/relationships/hyperlink" Target="http://mekosztaly.oszk.hu/cgi-bin/mailman/listinfo/mia-l" TargetMode="External"/><Relationship Id="rId9" Type="http://schemas.openxmlformats.org/officeDocument/2006/relationships/hyperlink" Target="https://webarchivum.oszk.hu/szakembereknek/404-not-found-workshop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downloadwww.htm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.arch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mekosztaly.oszk.hu/miawik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re.au.dk/porta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ora.nla.gov.au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boon.hu/kozelet/helyi-kozelet/uj-gazdara-talalhatnak-a-lomjaink-387575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ctrTitle"/>
          </p:nvPr>
        </p:nvSpPr>
        <p:spPr>
          <a:xfrm>
            <a:off x="2762250" y="1847850"/>
            <a:ext cx="8915400" cy="2262188"/>
          </a:xfrm>
        </p:spPr>
        <p:txBody>
          <a:bodyPr/>
          <a:lstStyle/>
          <a:p>
            <a:pPr eaLnBrk="1" hangingPunct="1"/>
            <a:r>
              <a:rPr lang="hu-HU" smtClean="0"/>
              <a:t>Bevezetés a webarchiválásba</a:t>
            </a:r>
          </a:p>
        </p:txBody>
      </p:sp>
      <p:sp>
        <p:nvSpPr>
          <p:cNvPr id="19458" name="Szövegdoboz 3"/>
          <p:cNvSpPr txBox="1">
            <a:spLocks noChangeArrowheads="1"/>
          </p:cNvSpPr>
          <p:nvPr/>
        </p:nvSpPr>
        <p:spPr bwMode="auto">
          <a:xfrm>
            <a:off x="1446213" y="5583238"/>
            <a:ext cx="25812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Németh Márton</a:t>
            </a:r>
          </a:p>
          <a:p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Digitális Bölcsészeti Központ </a:t>
            </a:r>
          </a:p>
          <a:p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Könyvtár</a:t>
            </a:r>
            <a:r>
              <a:rPr lang="hu-HU" sz="1400">
                <a:solidFill>
                  <a:srgbClr val="000000"/>
                </a:solidFill>
              </a:rPr>
              <a:t>,</a:t>
            </a:r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 ami összeköt</a:t>
            </a:r>
          </a:p>
          <a:p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2022.10.10</a:t>
            </a:r>
          </a:p>
        </p:txBody>
      </p:sp>
      <p:pic>
        <p:nvPicPr>
          <p:cNvPr id="19459" name="Kép 6" descr="A képen szöveg látható&#10;&#10;Automatikusan generált leírá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83713" y="520700"/>
            <a:ext cx="23685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275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lIns="91425" tIns="45700" rIns="91425" bIns="45700" anchor="ctr"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4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Szoftver háttér</a:t>
            </a:r>
          </a:p>
        </p:txBody>
      </p:sp>
      <p:sp>
        <p:nvSpPr>
          <p:cNvPr id="29698" name="Shape 276"/>
          <p:cNvSpPr>
            <a:spLocks noGrp="1"/>
          </p:cNvSpPr>
          <p:nvPr>
            <p:ph idx="1"/>
          </p:nvPr>
        </p:nvSpPr>
        <p:spPr>
          <a:xfrm>
            <a:off x="838200" y="1825625"/>
            <a:ext cx="10974388" cy="4351338"/>
          </a:xfrm>
        </p:spPr>
        <p:txBody>
          <a:bodyPr lIns="91425" tIns="45700" rIns="91425" bIns="45700"/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Nagy méretű automatizált webarchívumoknál ma már többnyire az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IIPC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(International Internet Preservation Consortium) által támogatott megoldásokat használják  (pl. egy vagy több összekapcsolt Linux szerveren):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4"/>
              </a:rPr>
              <a:t>Heritrix 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aratószoftver (crawler, spider, web robot)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5"/>
              </a:rPr>
              <a:t>OpenWayback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megjelenítő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6"/>
              </a:rPr>
              <a:t>NutchWAX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kereső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7"/>
              </a:rPr>
              <a:t>Web Curator Tool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vagy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8"/>
              </a:rPr>
              <a:t>NetarchiveSuite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keretrendszer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</a:pP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400" u="sng" smtClean="0">
                <a:solidFill>
                  <a:schemeClr val="hlink"/>
                </a:solidFill>
                <a:latin typeface="Arial" charset="0"/>
                <a:cs typeface="Arial" charset="0"/>
                <a:sym typeface="Arial" charset="0"/>
                <a:hlinkClick r:id="rId9"/>
              </a:rPr>
              <a:t>WARC</a:t>
            </a:r>
            <a:r>
              <a:rPr lang="hu-HU" sz="2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tárolási formátum</a:t>
            </a:r>
          </a:p>
          <a:p>
            <a:pPr marL="0" indent="0" eaLnBrk="1" hangingPunct="1">
              <a:spcAft>
                <a:spcPts val="1000"/>
              </a:spcAft>
              <a:buClr>
                <a:srgbClr val="000000"/>
              </a:buClr>
              <a:buSzPct val="117000"/>
              <a:buFont typeface="Arial" charset="0"/>
              <a:buNone/>
            </a:pPr>
            <a:endParaRPr lang="hu-HU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hu-HU" smtClean="0"/>
              <a:t>A webarchiválás az OSZK-ban</a:t>
            </a: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hu-HU" smtClean="0"/>
              <a:t>A Kormány 1605/2016. (XI. 8.) határozata </a:t>
            </a:r>
            <a:br>
              <a:rPr lang="hu-HU" smtClean="0"/>
            </a:br>
            <a:r>
              <a:rPr lang="hu-HU" smtClean="0"/>
              <a:t>(az Országos Széchényi Könyvtár informatikai fejlesztéséhez szükséges források biztosításáról)</a:t>
            </a:r>
          </a:p>
          <a:p>
            <a:pPr eaLnBrk="1" hangingPunct="1"/>
            <a:r>
              <a:rPr lang="hu-HU" smtClean="0"/>
              <a:t> http://www.kozlonyok.hu/nkonline/MKPDF/hiteles/MK16172.pdf   </a:t>
            </a:r>
          </a:p>
          <a:p>
            <a:pPr eaLnBrk="1" hangingPunct="1"/>
            <a:r>
              <a:rPr lang="hu-HU" smtClean="0"/>
              <a:t> Közel 10 milliárd Ft.</a:t>
            </a:r>
          </a:p>
          <a:p>
            <a:pPr eaLnBrk="1" hangingPunct="1"/>
            <a:r>
              <a:rPr lang="hu-HU" smtClean="0"/>
              <a:t> A projektet a Kormányzati Informatikai Fejlesztési Ügynökség (KIFÜ) és az OSZK konzorciuma valósítja meg. </a:t>
            </a:r>
          </a:p>
          <a:p>
            <a:pPr eaLnBrk="1" hangingPunct="1"/>
            <a:r>
              <a:rPr lang="hu-HU" smtClean="0"/>
              <a:t>2 éves pilot projekt az üzemszerű webarchiválás feltételeinek megteremtése céljából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14475" y="1444625"/>
            <a:ext cx="50403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hu-H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cs typeface="+mn-cs"/>
              </a:rPr>
              <a:t> önálló osztály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hu-H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cs typeface="+mn-cs"/>
              </a:rPr>
              <a:t> jogszabályok és költségvetés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cs typeface="+mn-cs"/>
              </a:rPr>
              <a:t> 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0272713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31FB7784-3A6B-4948-AC88-EF3BF5FCBC55}" type="slidenum">
              <a:rPr lang="hu-HU" sz="1200">
                <a:solidFill>
                  <a:srgbClr val="FB9318"/>
                </a:solidFill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12</a:t>
            </a:fld>
            <a:endParaRPr lang="hu-HU" sz="1200">
              <a:solidFill>
                <a:srgbClr val="FB9318"/>
              </a:solidFill>
              <a:latin typeface="Century Gothic" pitchFamily="34" charset="0"/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 t="12149"/>
          <a:stretch>
            <a:fillRect/>
          </a:stretch>
        </p:blipFill>
        <p:spPr bwMode="auto">
          <a:xfrm>
            <a:off x="3505200" y="2636838"/>
            <a:ext cx="7165975" cy="3367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74813" y="1316038"/>
            <a:ext cx="9885362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A webarchiválási tevékenység jelenleg a Digitális Bölcsészeti Központ keretei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között zajlik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Jó alkalmat kínál ez a felállás a digitális bölcsész kutatókkal történő együttműködésre.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+mn-lt"/>
                <a:cs typeface="+mn-cs"/>
              </a:rPr>
              <a:t>Első kísérleti projekt: Az ukrán háború online sajtóvisszhangjának gyűjtése és elemzése.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675" y="109538"/>
            <a:ext cx="7038975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489075" y="333375"/>
            <a:ext cx="2951163" cy="369888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Az OSZK webarchívuma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41463" y="890588"/>
            <a:ext cx="10650537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indulás 2017-ben az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2"/>
              </a:rPr>
              <a:t>Országos Könyvtári Rendszer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projekt keretében;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szerverek a KIFÜ-nél (zárt archívum és nyilvános demó);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használt/tesztelt szoftverek: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3"/>
              </a:rPr>
              <a:t>Heritrix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4"/>
              </a:rPr>
              <a:t>WAIL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5"/>
              </a:rPr>
              <a:t>WCT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6"/>
              </a:rPr>
              <a:t>NAS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7"/>
              </a:rPr>
              <a:t>Brozzler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8"/>
              </a:rPr>
              <a:t>Webrecorder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9"/>
              </a:rPr>
              <a:t>WARCreate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0"/>
              </a:rPr>
              <a:t>Warcit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1"/>
              </a:rPr>
              <a:t>Wget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2"/>
              </a:rPr>
              <a:t>HTTrack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3"/>
              </a:rPr>
              <a:t>Web ScrapBook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4"/>
              </a:rPr>
              <a:t>PyWb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5"/>
              </a:rPr>
              <a:t>OpenWayback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6"/>
              </a:rPr>
              <a:t>SolrWayback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7"/>
              </a:rPr>
              <a:t>Webrecorder Player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8"/>
              </a:rPr>
              <a:t>Nimbus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19"/>
              </a:rPr>
              <a:t>Grab Them All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20"/>
              </a:rPr>
              <a:t>Puppeteer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21"/>
              </a:rPr>
              <a:t>ArchiveWeb.page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  <a:hlinkClick r:id="rId22"/>
              </a:rPr>
              <a:t>ArchiveBox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...;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2017-2022 közötti aratások 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téma szerint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közgyűjtemény, felsőoktatás, kutatás/tudomány, kormányzat/önkormányzat, vallás/egyház, közművelődés/kultúra általában, szépirodalom, egyéb művészetek 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könyvkiadás/könyvkereskedelem, történelem, sport, turizmus;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esemény szerint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olimpia, országgyűlési/EP/önkormányzati választás, Rákóczi-emlékév, COVID 19, Trianon; orosz-ukrán háború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intézmény szerint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az Országos Széchényi Könyvtár online szolgáltatásai;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műfaj szerint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elektronikus periodikák; Facebook, Instagram, Twitter, podkaszt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webtér szinten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az első 2018 szeptemberében, az utolsó 2021 januárjában (250 ezer seed, 48 millió letöltött fájl)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zárt gyűjtemény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válogatott webhelyek száma: kb. 35 ezer, az archívum összmérete: 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42 terabájt;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 u="sng">
                <a:solidFill>
                  <a:srgbClr val="000000"/>
                </a:solidFill>
                <a:latin typeface="Century Gothic" pitchFamily="34" charset="0"/>
              </a:rPr>
              <a:t>nyilvános gyűjtemény</a:t>
            </a: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: 218 honlap, blog és időszaki kiadvány + 85 OSZK-s webhely </a:t>
            </a:r>
            <a:br>
              <a:rPr lang="hu-HU">
                <a:solidFill>
                  <a:srgbClr val="000000"/>
                </a:solidFill>
                <a:latin typeface="Century Gothic" pitchFamily="34" charset="0"/>
              </a:rPr>
            </a:b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(teljes szövegű keresővel).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zövegdoboz 1"/>
          <p:cNvSpPr txBox="1">
            <a:spLocks noChangeArrowheads="1"/>
          </p:cNvSpPr>
          <p:nvPr/>
        </p:nvSpPr>
        <p:spPr bwMode="auto">
          <a:xfrm>
            <a:off x="3292475" y="757238"/>
            <a:ext cx="607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latin typeface="Century Gothic" pitchFamily="34" charset="0"/>
              </a:rPr>
              <a:t>Határontúli magyar tartalmak</a:t>
            </a:r>
          </a:p>
        </p:txBody>
      </p:sp>
      <p:sp>
        <p:nvSpPr>
          <p:cNvPr id="36866" name="Szövegdoboz 2"/>
          <p:cNvSpPr txBox="1">
            <a:spLocks noChangeArrowheads="1"/>
          </p:cNvSpPr>
          <p:nvPr/>
        </p:nvSpPr>
        <p:spPr bwMode="auto">
          <a:xfrm>
            <a:off x="1720850" y="1862138"/>
            <a:ext cx="9866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Határontúli magyar források gyűjtése kiemelt cél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Célzott gyűjtések (oktatás, kultúra média, önkormányzat)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Vajdaság – önkéntes segítség két kollégától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Kárpátaljai magyar honlapok és blogok gyűjteménye (crowdsourcing, rendszeres archiválás)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Cél: helyi kapcsolatok kiépítése és bevonása a gyűjtésbe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zövegdoboz 1"/>
          <p:cNvSpPr txBox="1">
            <a:spLocks noChangeArrowheads="1"/>
          </p:cNvSpPr>
          <p:nvPr/>
        </p:nvSpPr>
        <p:spPr bwMode="auto">
          <a:xfrm>
            <a:off x="3349625" y="714375"/>
            <a:ext cx="4976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latin typeface="Century Gothic" pitchFamily="34" charset="0"/>
              </a:rPr>
              <a:t>Hazai együttműködések</a:t>
            </a:r>
          </a:p>
        </p:txBody>
      </p:sp>
      <p:sp>
        <p:nvSpPr>
          <p:cNvPr id="37890" name="Szövegdoboz 2"/>
          <p:cNvSpPr txBox="1">
            <a:spLocks noChangeArrowheads="1"/>
          </p:cNvSpPr>
          <p:nvPr/>
        </p:nvSpPr>
        <p:spPr bwMode="auto">
          <a:xfrm>
            <a:off x="2817813" y="2609850"/>
            <a:ext cx="7418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Cél: Közintézmények bevonása a webarchiválásba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Megyei hatókörű városi könyvtárak (regionális) – hálózatépítés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Egyetemi és szakkönyvtári partnerek (tematikus)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Oktatás (webarchiválás a könyvtárosképzésben)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Century Gothic" pitchFamily="34" charset="0"/>
              </a:rPr>
              <a:t>Kutatói kapcsolatok</a:t>
            </a:r>
          </a:p>
          <a:p>
            <a:pPr marL="285750" indent="-285750">
              <a:buFont typeface="Arial" charset="0"/>
              <a:buChar char="•"/>
            </a:pPr>
            <a:endParaRPr lang="hu-HU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392238" y="6021388"/>
            <a:ext cx="948848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cs typeface="+mn-cs"/>
            </a:endParaRPr>
          </a:p>
        </p:txBody>
      </p:sp>
      <p:pic>
        <p:nvPicPr>
          <p:cNvPr id="39938" name="Picture 7"/>
          <p:cNvPicPr>
            <a:picLocks noChangeArrowheads="1"/>
          </p:cNvPicPr>
          <p:nvPr/>
        </p:nvPicPr>
        <p:blipFill>
          <a:blip r:embed="rId2"/>
          <a:srcRect b="3020"/>
          <a:stretch>
            <a:fillRect/>
          </a:stretch>
        </p:blipFill>
        <p:spPr bwMode="auto">
          <a:xfrm>
            <a:off x="1992313" y="836613"/>
            <a:ext cx="7723187" cy="596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3308350" y="236538"/>
            <a:ext cx="4879975" cy="368300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Rákóczi-emlékév webarchívum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hu-HU" smtClean="0"/>
              <a:t>Célok, alapfogalmak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Cél: A magyar webtérben nyilvánosan elérhető – kiemelten a kulturális, </a:t>
            </a:r>
            <a:b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tudományos, az oktatási és a közéleti jellegű – digitális tartalmak rendszeres mentése és hosszú távú megőrzése kutatási, oktatási, hivatkozhatósági, bizonyíthatósági, helyreállíthatósági és egyéb célokra.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Magyar webtér: A magyar doménregisztrálók által magyarországi domén alá bejegyzett címeken lévő webhelyek, valamint a külföldi doméneken magyar természetes vagy jogi személyek által létrehozott webhelyek összessége a jelenben, továbbá minden olyan egyéb weboldal az élő weben, amelyet magyar célközönségnek szánnak.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Magyar webtartalom: A magyar webtérben létező vagy valaha létezett digitális tartalmak összessége, beleértve tehát azokat is, amelyek már az élő weben nem elérhetők, de valahol (pl. egy webarchívumban vagy egy tárolóeszközön)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megőrződtek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92238" y="6021388"/>
            <a:ext cx="948848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cs typeface="+mn-cs"/>
            </a:endParaRPr>
          </a:p>
        </p:txBody>
      </p:sp>
      <p:pic>
        <p:nvPicPr>
          <p:cNvPr id="40962" name="Picture 4"/>
          <p:cNvPicPr>
            <a:picLocks noChangeArrowheads="1"/>
          </p:cNvPicPr>
          <p:nvPr/>
        </p:nvPicPr>
        <p:blipFill>
          <a:blip r:embed="rId2"/>
          <a:srcRect b="1471"/>
          <a:stretch>
            <a:fillRect/>
          </a:stretch>
        </p:blipFill>
        <p:spPr bwMode="auto">
          <a:xfrm>
            <a:off x="1776413" y="847725"/>
            <a:ext cx="7788275" cy="589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3736975" y="268288"/>
            <a:ext cx="4073525" cy="369887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Rákóczi-emlékév webarchívum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0" y="6597650"/>
            <a:ext cx="355600" cy="1524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E80A9-AD63-471D-8F70-5364D9952333}" type="slidenum">
              <a:rPr lang="hu-HU" altLang="hu-HU" sz="1000" b="1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 altLang="hu-HU" sz="1000" b="1">
              <a:cs typeface="Arial" charset="0"/>
            </a:endParaRPr>
          </a:p>
        </p:txBody>
      </p:sp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hu-HU" smtClean="0"/>
              <a:t>Fő kutatási témakörök a webarchiválás kapcsán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 </a:t>
            </a:r>
            <a:r>
              <a:rPr lang="hu-HU" smtClean="0"/>
              <a:t>történelem és w</a:t>
            </a:r>
            <a:r>
              <a:rPr lang="en-US" smtClean="0"/>
              <a:t>eb </a:t>
            </a:r>
            <a:r>
              <a:rPr lang="hu-HU" smtClean="0"/>
              <a:t>h</a:t>
            </a:r>
            <a:r>
              <a:rPr lang="en-US" smtClean="0"/>
              <a:t>istoriogr</a:t>
            </a:r>
            <a:r>
              <a:rPr lang="hu-HU" smtClean="0"/>
              <a:t>áfia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 és nagymennyiségű adatok (big data)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en-US" smtClean="0"/>
              <a:t>Web</a:t>
            </a:r>
            <a:r>
              <a:rPr lang="hu-HU" smtClean="0"/>
              <a:t>archívumok és a szemantikus világháló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hu-HU" smtClean="0"/>
              <a:t>Információforrások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Honlap: A szolgáltatáshoz kötődő alapinformációkkal: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https://webarchivum.oszk.hu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Ajánló Űrlap: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https://forms.office.com/r/Cz3GsHSQEd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MIA-L levelezőcsoport (jelenleg 56 taggal), néhány hetente helyzetjelentések a projekt aktuális fejleményeiről: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lista honlapja: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http://mekosztaly.oszk.hu/cgi-bin/mailman/listinfo/mia-l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Wiki: Közel 600 szócikk az internetes tartalmak megőrzésével kapcsolatos fogalmakról, projektekről, szoftverekről, szolgáltatásokról, szervezetekről, rendezvényekről stb. 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https://webarchivum.oszk.hu/szakembereknek/mia-wiki/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Bibliográfia: Több mint 450 tételes szakirodalmi gyűjtés absztraktokkal HTML, DOCX, PDF, RIS és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bookmark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formátumokban 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https://webarchivum.oszk.hu/szakembereknek/szakirodalmi-bibliografia/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Ajánlott webhelyek: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https://webarchivum.oszk.hu/szakembereknek/ajanlott_webhelyek/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Oktatás: Kevert típusú (nagyrészt e-learning) és hagyományos továbbképzési tanfolyam a Könyvtári Intézet szervezésében: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https://webarchivum.oszk.hu/szakembereknek/tanfolyam-es-e-learning/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Évente rendezett szakmai workshopok: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https://webarchivum.oszk.hu/szakembereknek/404-not-found-workshop/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Ismeretterjesztés: Előadások hazai és külföldi rendezvényeken, publikációk a szaklapokban: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https://webarchivum.oszk.hu/a-projektrol/eloadasok-prezentaciok-publikaciok/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1916113"/>
            <a:ext cx="59912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1847850" y="277813"/>
            <a:ext cx="86407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hu-HU" sz="2900"/>
              <a:t>Feladat: Töltsük le az internetet, amíg nem késő...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747963" y="5748338"/>
            <a:ext cx="6696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000">
                <a:solidFill>
                  <a:schemeClr val="tx2"/>
                </a:solidFill>
              </a:rPr>
              <a:t>Köszönöm a megtisztelő figyelmet!</a:t>
            </a:r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3538538" y="5241925"/>
            <a:ext cx="511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200"/>
              <a:t>A kép forrása: </a:t>
            </a:r>
            <a:r>
              <a:rPr lang="hu-HU" altLang="hu-HU" sz="1200">
                <a:hlinkClick r:id="rId3"/>
              </a:rPr>
              <a:t>https://www.w3schools.com/downloadwww.htm</a:t>
            </a:r>
            <a:endParaRPr lang="hu-HU" altLang="hu-H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9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435975" cy="823912"/>
          </a:xfrm>
        </p:spPr>
        <p:txBody>
          <a:bodyPr lIns="91425" tIns="45700" rIns="91425" bIns="45700" anchor="ctr"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hu-HU" sz="4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Általános </a:t>
            </a:r>
            <a:r>
              <a:rPr lang="hu-HU" sz="4400" smtClean="0">
                <a:latin typeface="Arial" charset="0"/>
                <a:cs typeface="Arial" charset="0"/>
                <a:sym typeface="Arial" charset="0"/>
              </a:rPr>
              <a:t>elvek</a:t>
            </a:r>
          </a:p>
        </p:txBody>
      </p:sp>
      <p:sp>
        <p:nvSpPr>
          <p:cNvPr id="21506" name="Shape 192"/>
          <p:cNvSpPr>
            <a:spLocks noGrp="1"/>
          </p:cNvSpPr>
          <p:nvPr>
            <p:ph idx="1"/>
          </p:nvPr>
        </p:nvSpPr>
        <p:spPr>
          <a:xfrm>
            <a:off x="938213" y="1447800"/>
            <a:ext cx="10515600" cy="5281613"/>
          </a:xfrm>
        </p:spPr>
        <p:txBody>
          <a:bodyPr lIns="91425" tIns="45700" rIns="91425" bIns="45700"/>
          <a:lstStyle/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Közgyűjtemények feladata: a saját gy</a:t>
            </a: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ű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jtőkörükbe tartozó digitálisan születő kultúra megőrzése az utókor számára és kutathatóvá tétele már a jelenben is (nemzeti, köz- és szakkönyvtárak, levéltárak, múzeumok, audiovizuális archívumok)</a:t>
            </a:r>
          </a:p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Válogatva (pl. intézménytípus, műfaj, téma, esemény, híres ember szerint).</a:t>
            </a:r>
          </a:p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Válogatás nélkül (pl. aldomén, országdomén, nemzeti webtér, globális webtér mentése).</a:t>
            </a:r>
          </a:p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Szabályozottan (pl. kötelespéldány törvény, szerzői jogi törvény, személyes és üzleti adatok védelme).</a:t>
            </a:r>
          </a:p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Szervezetten (pl. munkamegosztás a közgyűjtemények között, együttműködés a tartalomszolgáltatókkal, szabványos megoldások, összekapcsolt archívumok).</a:t>
            </a:r>
          </a:p>
          <a:p>
            <a:pPr marL="228600" indent="-214313" eaLnBrk="1" hangingPunct="1">
              <a:buClr>
                <a:srgbClr val="000000"/>
              </a:buClr>
              <a:buFont typeface="Arial" charset="0"/>
              <a:buChar char="•"/>
            </a:pP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Fenntarthatóan (pl. állami és EU-s költségvetés, </a:t>
            </a:r>
            <a:r>
              <a:rPr lang="hu-HU" sz="2200" smtClean="0">
                <a:latin typeface="Arial" charset="0"/>
                <a:cs typeface="Arial" charset="0"/>
                <a:sym typeface="Arial" charset="0"/>
              </a:rPr>
              <a:t>tudományos</a:t>
            </a:r>
            <a:r>
              <a:rPr lang="hu-HU" sz="2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kutatási alap, pályázatok, szponzorálás, fizetős szolgáltatások).</a:t>
            </a:r>
          </a:p>
          <a:p>
            <a:pPr marL="228600" indent="-214313" eaLnBrk="1" hangingPunct="1">
              <a:buClr>
                <a:srgbClr val="000000"/>
              </a:buClr>
              <a:buSzPct val="109000"/>
              <a:buFont typeface="Arial" charset="0"/>
              <a:buNone/>
            </a:pPr>
            <a:endParaRPr lang="hu-HU" sz="22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228600" indent="-214313" eaLnBrk="1" hangingPunct="1">
              <a:buClr>
                <a:srgbClr val="000000"/>
              </a:buClr>
              <a:buSzPct val="25000"/>
              <a:buFont typeface="Arial" charset="0"/>
              <a:buNone/>
            </a:pPr>
            <a:endParaRPr lang="hu-HU" sz="22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228600" indent="-214313" eaLnBrk="1" hangingPunct="1">
              <a:spcBef>
                <a:spcPts val="475"/>
              </a:spcBef>
              <a:buClr>
                <a:srgbClr val="000000"/>
              </a:buClr>
              <a:buSzPct val="109000"/>
              <a:buFont typeface="Arial" charset="0"/>
              <a:buNone/>
            </a:pPr>
            <a:endParaRPr lang="hu-HU" sz="2200" smtClean="0">
              <a:solidFill>
                <a:srgbClr val="CC3300"/>
              </a:solidFill>
              <a:latin typeface="Arial" charset="0"/>
              <a:cs typeface="Arial" charset="0"/>
              <a:sym typeface="Arial" charset="0"/>
            </a:endParaRPr>
          </a:p>
          <a:p>
            <a:pPr marL="228600" indent="-214313" eaLnBrk="1" hangingPunct="1">
              <a:buClr>
                <a:srgbClr val="000000"/>
              </a:buClr>
              <a:buSzPct val="118000"/>
              <a:buFont typeface="Arial" charset="0"/>
              <a:buNone/>
            </a:pPr>
            <a:endParaRPr lang="hu-HU" sz="22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hu-HU" smtClean="0"/>
              <a:t>A digitális tartalom fontossága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hu-HU" smtClean="0"/>
              <a:t>UNESCO charta a digitális örökség védelméről – </a:t>
            </a:r>
            <a:br>
              <a:rPr lang="hu-HU" smtClean="0"/>
            </a:br>
            <a:r>
              <a:rPr lang="hu-HU" smtClean="0"/>
              <a:t>2003. október 15.</a:t>
            </a:r>
          </a:p>
          <a:p>
            <a:pPr eaLnBrk="1" hangingPunct="1"/>
            <a:r>
              <a:rPr lang="hu-HU" smtClean="0"/>
              <a:t> http://www.unesco.hu/archivum-2009-vegeig/kommunikacio-informacio/charta-digitalis-orokseg</a:t>
            </a:r>
          </a:p>
          <a:p>
            <a:pPr eaLnBrk="1" hangingPunct="1"/>
            <a:r>
              <a:rPr lang="hu-HU" smtClean="0"/>
              <a:t> http://portal.unesco.org/en/ev.php-URL_ID=17721&amp;URL_DO=DO_TOPIC&amp;URL _SECTION=201.html  </a:t>
            </a:r>
          </a:p>
          <a:p>
            <a:pPr eaLnBrk="1" hangingPunct="1"/>
            <a:r>
              <a:rPr lang="hu-HU" smtClean="0"/>
              <a:t>„- elismerve, hogy az információ és a kreatív kifejezésmód ilyen forrásait egyre nagyobb mértékben gyártják, terjesztik, kezelik és érik el digitális formában, </a:t>
            </a:r>
            <a:br>
              <a:rPr lang="hu-HU" smtClean="0"/>
            </a:br>
            <a:r>
              <a:rPr lang="hu-HU" smtClean="0"/>
              <a:t>új örökséget teremtve ezzel - a digitális örökséget...”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hu-HU" smtClean="0"/>
              <a:t>Digitális tartalom veszélyeztetettsége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digitális tartalom veszélyeztetettsége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örökség elvesztése elleni védelem: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 Cikkely - Az eltűnés veszélye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„A világ digitális örökségét a végleges eltűnés veszélye fenyegeti. Ehhez hozzájárul az azt tartalmazó hardware és software gyors elavulása, bizonytalanság a forrásokkal, felelősségekkel, és a fenntartás és megőrzés módszereivel kapcsolatban, valamint a támogató jogi szabályozás hiánya.”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hu-HU" smtClean="0"/>
              <a:t>Webarchiválás a digitális tartalmak rendszerében</a:t>
            </a:r>
          </a:p>
        </p:txBody>
      </p:sp>
      <p:pic>
        <p:nvPicPr>
          <p:cNvPr id="25602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5313" y="2133600"/>
            <a:ext cx="5283200" cy="3778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4186238" cy="1139825"/>
          </a:xfrm>
        </p:spPr>
        <p:txBody>
          <a:bodyPr/>
          <a:lstStyle/>
          <a:p>
            <a:pPr eaLnBrk="1" hangingPunct="1"/>
            <a:r>
              <a:rPr lang="hu-HU" altLang="hu-HU" sz="2200" smtClean="0">
                <a:solidFill>
                  <a:schemeClr val="folHlink"/>
                </a:solidFill>
              </a:rPr>
              <a:t>1996</a:t>
            </a:r>
            <a:br>
              <a:rPr lang="hu-HU" altLang="hu-HU" sz="2200" smtClean="0">
                <a:solidFill>
                  <a:schemeClr val="folHlink"/>
                </a:solidFill>
              </a:rPr>
            </a:br>
            <a:r>
              <a:rPr lang="hu-HU" altLang="hu-HU" sz="2900" smtClean="0"/>
              <a:t>Internet Archive</a:t>
            </a:r>
            <a:r>
              <a:rPr lang="hu-HU" altLang="hu-HU" sz="2200" smtClean="0">
                <a:solidFill>
                  <a:schemeClr val="folHlink"/>
                </a:solidFill>
              </a:rPr>
              <a:t> </a:t>
            </a:r>
            <a:br>
              <a:rPr lang="hu-HU" altLang="hu-HU" sz="2200" smtClean="0">
                <a:solidFill>
                  <a:schemeClr val="folHlink"/>
                </a:solidFill>
              </a:rPr>
            </a:br>
            <a:r>
              <a:rPr lang="hu-HU" altLang="hu-HU" sz="1500" smtClean="0">
                <a:hlinkClick r:id="rId2"/>
              </a:rPr>
              <a:t>http://web.archive.org</a:t>
            </a:r>
            <a:endParaRPr lang="hu-HU" altLang="hu-HU" sz="15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44675"/>
            <a:ext cx="4043363" cy="4530725"/>
          </a:xfrm>
        </p:spPr>
        <p:txBody>
          <a:bodyPr/>
          <a:lstStyle/>
          <a:p>
            <a:pPr eaLnBrk="1" hangingPunct="1"/>
            <a:r>
              <a:rPr lang="hu-HU" altLang="hu-HU" sz="2000" smtClean="0"/>
              <a:t>2021 áprilisi adatok: 544 milliárd digitális objektum </a:t>
            </a:r>
          </a:p>
          <a:p>
            <a:pPr eaLnBrk="1" hangingPunct="1"/>
            <a:r>
              <a:rPr lang="hu-HU" altLang="hu-HU" sz="2000" smtClean="0"/>
              <a:t>Heti 1 milliárddal gyarapodik. </a:t>
            </a:r>
          </a:p>
          <a:p>
            <a:pPr eaLnBrk="1" hangingPunct="1"/>
            <a:r>
              <a:rPr lang="hu-HU" altLang="hu-HU" sz="2000" smtClean="0"/>
              <a:t>1996 óta több mint száz kisebb-nagyobb projekt indult.</a:t>
            </a:r>
          </a:p>
          <a:p>
            <a:pPr eaLnBrk="1" hangingPunct="1"/>
            <a:r>
              <a:rPr lang="hu-HU" altLang="hu-HU" sz="2000" smtClean="0"/>
              <a:t>Ebből kb. negyven a működő vagy kísérleti fázisban levő nemzeti webarchívum, harmincegynéhány országban.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6167438" y="2044700"/>
            <a:ext cx="4344987" cy="4624388"/>
            <a:chOff x="2925" y="1288"/>
            <a:chExt cx="2737" cy="2913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288"/>
              <a:ext cx="2737" cy="26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3334" y="40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200">
                  <a:solidFill>
                    <a:srgbClr val="000000"/>
                  </a:solidFill>
                </a:rPr>
                <a:t>Forrás: </a:t>
              </a:r>
              <a:r>
                <a:rPr lang="hu-HU" altLang="hu-HU" sz="1200">
                  <a:solidFill>
                    <a:srgbClr val="000000"/>
                  </a:solidFill>
                  <a:hlinkClick r:id="rId4"/>
                </a:rPr>
                <a:t>http://mekosztaly.oszk.hu/miawiki</a:t>
              </a:r>
              <a:endParaRPr lang="hu-HU" altLang="hu-HU" sz="1200">
                <a:solidFill>
                  <a:srgbClr val="000000"/>
                </a:solidFill>
              </a:endParaRPr>
            </a:p>
          </p:txBody>
        </p:sp>
      </p:grp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9825" y="188913"/>
            <a:ext cx="16462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295275"/>
            <a:ext cx="8912225" cy="644525"/>
          </a:xfrm>
        </p:spPr>
        <p:txBody>
          <a:bodyPr/>
          <a:lstStyle/>
          <a:p>
            <a:pPr algn="ctr" eaLnBrk="1" hangingPunct="1"/>
            <a:r>
              <a:rPr lang="en-US" altLang="hu-HU" sz="2900" smtClean="0"/>
              <a:t>Webk</a:t>
            </a:r>
            <a:r>
              <a:rPr lang="hu-HU" altLang="hu-HU" sz="2900" smtClean="0"/>
              <a:t>önyvtár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879600" y="1046163"/>
            <a:ext cx="6080125" cy="5862637"/>
          </a:xfrm>
        </p:spPr>
        <p:txBody>
          <a:bodyPr>
            <a:spAutoFit/>
          </a:bodyPr>
          <a:lstStyle/>
          <a:p>
            <a:pPr eaLnBrk="1" hangingPunct="1"/>
            <a:r>
              <a:rPr lang="hu-HU" altLang="hu-HU" sz="2000" smtClean="0"/>
              <a:t>Web + Library </a:t>
            </a:r>
            <a:r>
              <a:rPr lang="en-US" altLang="hu-HU" sz="2000" smtClean="0"/>
              <a:t>= </a:t>
            </a:r>
            <a:r>
              <a:rPr lang="hu-HU" altLang="hu-HU" sz="2000" smtClean="0"/>
              <a:t>Webrary (Niels Brügger)</a:t>
            </a:r>
          </a:p>
          <a:p>
            <a:pPr eaLnBrk="1" hangingPunct="1"/>
            <a:r>
              <a:rPr lang="hu-HU" altLang="hu-HU" sz="2000" smtClean="0"/>
              <a:t>Lehetőleg a kötelespéldány törvény által szabályozott.</a:t>
            </a:r>
          </a:p>
          <a:p>
            <a:pPr eaLnBrk="1" hangingPunct="1"/>
            <a:r>
              <a:rPr lang="hu-HU" altLang="hu-HU" sz="2000" smtClean="0"/>
              <a:t>Gyűjtőköre alapvetően a közönségnek </a:t>
            </a:r>
            <a:br>
              <a:rPr lang="hu-HU" altLang="hu-HU" sz="2000" smtClean="0"/>
            </a:br>
            <a:r>
              <a:rPr lang="hu-HU" altLang="hu-HU" sz="2000" smtClean="0"/>
              <a:t>szánt, „publikált” webes tartalom.</a:t>
            </a:r>
          </a:p>
          <a:p>
            <a:pPr eaLnBrk="1" hangingPunct="1"/>
            <a:r>
              <a:rPr lang="hu-HU" altLang="hu-HU" sz="2000" smtClean="0"/>
              <a:t>Együttműködésben az AV archívummal.</a:t>
            </a:r>
          </a:p>
          <a:p>
            <a:pPr eaLnBrk="1" hangingPunct="1"/>
            <a:r>
              <a:rPr lang="hu-HU" altLang="hu-HU" sz="2000" smtClean="0"/>
              <a:t>Válogatott és metaadatolt.</a:t>
            </a:r>
          </a:p>
          <a:p>
            <a:pPr eaLnBrk="1" hangingPunct="1"/>
            <a:r>
              <a:rPr lang="hu-HU" altLang="hu-HU" sz="2000" smtClean="0"/>
              <a:t>Tematikus és esemény-alapú gyűjtések.</a:t>
            </a:r>
          </a:p>
          <a:p>
            <a:pPr eaLnBrk="1" hangingPunct="1"/>
            <a:r>
              <a:rPr lang="hu-HU" altLang="hu-HU" sz="2000" smtClean="0"/>
              <a:t>Nemzeti könyvtárak esetében a nemzeti webtér időnkénti (felületes) aratása is.</a:t>
            </a:r>
          </a:p>
          <a:p>
            <a:pPr eaLnBrk="1" hangingPunct="1"/>
            <a:r>
              <a:rPr lang="hu-HU" altLang="hu-HU" sz="2000" smtClean="0"/>
              <a:t>Katalógusba, sőt nemzeti bibliográfiába </a:t>
            </a:r>
            <a:br>
              <a:rPr lang="hu-HU" altLang="hu-HU" sz="2000" smtClean="0"/>
            </a:br>
            <a:r>
              <a:rPr lang="hu-HU" altLang="hu-HU" sz="2000" smtClean="0"/>
              <a:t>is bekerülhet.</a:t>
            </a:r>
          </a:p>
          <a:p>
            <a:pPr eaLnBrk="1" hangingPunct="1"/>
            <a:r>
              <a:rPr lang="hu-HU" altLang="hu-HU" sz="2000" smtClean="0"/>
              <a:t>Stabil hivatkozhatóságot biztosít.</a:t>
            </a:r>
          </a:p>
          <a:p>
            <a:pPr eaLnBrk="1" hangingPunct="1"/>
            <a:r>
              <a:rPr lang="hu-HU" altLang="hu-HU" sz="2000" smtClean="0"/>
              <a:t>Részben nyilvános, illetve könyvtári gépekről férhető hozzá.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8759825" y="188913"/>
            <a:ext cx="1908175" cy="2146300"/>
            <a:chOff x="4558" y="119"/>
            <a:chExt cx="1202" cy="1352"/>
          </a:xfrm>
        </p:grpSpPr>
        <p:pic>
          <p:nvPicPr>
            <p:cNvPr id="27655" name="Picture 6" descr="Niels Brügger"/>
            <p:cNvPicPr>
              <a:picLocks noChangeAspect="1" noChangeArrowheads="1"/>
            </p:cNvPicPr>
            <p:nvPr/>
          </p:nvPicPr>
          <p:blipFill>
            <a:blip r:embed="rId2"/>
            <a:srcRect l="-16151"/>
            <a:stretch>
              <a:fillRect/>
            </a:stretch>
          </p:blipFill>
          <p:spPr bwMode="auto">
            <a:xfrm>
              <a:off x="4558" y="119"/>
              <a:ext cx="97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4558" y="1298"/>
              <a:ext cx="12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altLang="hu-HU" sz="1200">
                  <a:solidFill>
                    <a:srgbClr val="000000"/>
                  </a:solidFill>
                </a:rPr>
                <a:t>Forrás: </a:t>
              </a:r>
              <a:r>
                <a:rPr lang="hu-HU" altLang="hu-HU" sz="1200">
                  <a:solidFill>
                    <a:srgbClr val="000000"/>
                  </a:solidFill>
                  <a:hlinkClick r:id="rId3"/>
                </a:rPr>
                <a:t>http://pure.au.dk</a:t>
              </a:r>
              <a:endParaRPr lang="hu-HU" altLang="hu-HU" sz="1200">
                <a:solidFill>
                  <a:srgbClr val="000000"/>
                </a:solidFill>
              </a:endParaRPr>
            </a:p>
          </p:txBody>
        </p:sp>
      </p:grp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2668588"/>
            <a:ext cx="3670300" cy="338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7751763" y="6381750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200">
                <a:solidFill>
                  <a:srgbClr val="000000"/>
                </a:solidFill>
              </a:rPr>
              <a:t>Forrás: </a:t>
            </a:r>
            <a:r>
              <a:rPr lang="hu-HU" altLang="hu-HU" sz="1200">
                <a:solidFill>
                  <a:srgbClr val="000000"/>
                </a:solidFill>
                <a:hlinkClick r:id="rId5"/>
              </a:rPr>
              <a:t>http://pandora.nla.gov.au</a:t>
            </a:r>
            <a:endParaRPr lang="hu-HU" altLang="hu-H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116263" y="293688"/>
            <a:ext cx="4846637" cy="368300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A web egy hipermédia dokumentum?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00150" y="5876925"/>
            <a:ext cx="957103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cs typeface="+mn-cs"/>
            </a:endParaRPr>
          </a:p>
        </p:txBody>
      </p:sp>
      <p:pic>
        <p:nvPicPr>
          <p:cNvPr id="26630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6813" y="404813"/>
            <a:ext cx="935037" cy="638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7675" y="404813"/>
            <a:ext cx="511175" cy="108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01788" y="944563"/>
            <a:ext cx="7199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000000"/>
                </a:solidFill>
                <a:latin typeface="Century Gothic" pitchFamily="34" charset="0"/>
                <a:hlinkClick r:id="rId4"/>
              </a:rPr>
              <a:t>https://boon.hu/kozelet/helyi-kozelet/uj-gazdara-talalhatnak-a-lomjaink-3875754/</a:t>
            </a:r>
            <a:r>
              <a:rPr lang="hu-HU" sz="140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2988" y="1628775"/>
            <a:ext cx="2457450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6050" y="1341438"/>
            <a:ext cx="5832475" cy="546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224338" y="4149725"/>
            <a:ext cx="3024187" cy="2376488"/>
          </a:xfrm>
          <a:prstGeom prst="rect">
            <a:avLst/>
          </a:prstGeom>
          <a:solidFill>
            <a:srgbClr val="DEE5A9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208 fájlkérés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29 doménről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15-féle fájlformátum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15 megabájt összméret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157 kimenő link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58 domén irányába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>
                <a:solidFill>
                  <a:srgbClr val="000000"/>
                </a:solidFill>
                <a:latin typeface="Century Gothic" pitchFamily="34" charset="0"/>
              </a:rPr>
              <a:t> 9-féle bitsüti </a:t>
            </a:r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10718800" y="115888"/>
            <a:ext cx="52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42DA0E-848C-4512-B619-16117B3DE0D0}" type="slidenum">
              <a:rPr lang="hu-HU" sz="1400">
                <a:solidFill>
                  <a:srgbClr val="808080"/>
                </a:solidFill>
                <a:latin typeface="Verdana" pitchFamily="34" charset="0"/>
              </a:rPr>
              <a:pPr>
                <a:spcBef>
                  <a:spcPct val="50000"/>
                </a:spcBef>
              </a:pPr>
              <a:t>9</a:t>
            </a:fld>
            <a:endParaRPr lang="hu-HU" sz="1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 flipV="1">
            <a:off x="9840913" y="1484313"/>
            <a:ext cx="2159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40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AE6349DFCD43C49BE9725ADC86B6A7B" ma:contentTypeVersion="14" ma:contentTypeDescription="Új dokumentum létrehozása." ma:contentTypeScope="" ma:versionID="395123c77ed03e8aaeb711b12a5cf9f8">
  <xsd:schema xmlns:xsd="http://www.w3.org/2001/XMLSchema" xmlns:xs="http://www.w3.org/2001/XMLSchema" xmlns:p="http://schemas.microsoft.com/office/2006/metadata/properties" xmlns:ns3="f646e20e-1b54-4319-add7-5df1c29b20e4" xmlns:ns4="4649602c-1d6a-443c-8e4e-726f2730cc91" targetNamespace="http://schemas.microsoft.com/office/2006/metadata/properties" ma:root="true" ma:fieldsID="46e64b57b6ea8ccd8f858ece19fcacff" ns3:_="" ns4:_="">
    <xsd:import namespace="f646e20e-1b54-4319-add7-5df1c29b20e4"/>
    <xsd:import namespace="4649602c-1d6a-443c-8e4e-726f2730cc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6e20e-1b54-4319-add7-5df1c29b20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9602c-1d6a-443c-8e4e-726f2730c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09871-E4CB-4DB0-992A-53EEDF087DA6}">
  <ds:schemaRefs>
    <ds:schemaRef ds:uri="http://purl.org/dc/terms/"/>
    <ds:schemaRef ds:uri="f646e20e-1b54-4319-add7-5df1c29b20e4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649602c-1d6a-443c-8e4e-726f2730cc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C9EC72-3302-4424-B034-D2EE017B7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DC2AA-06BF-4518-9676-141766821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6e20e-1b54-4319-add7-5df1c29b20e4"/>
    <ds:schemaRef ds:uri="4649602c-1d6a-443c-8e4e-726f2730c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918</Words>
  <Application>Microsoft Office PowerPoint</Application>
  <PresentationFormat>Custom</PresentationFormat>
  <Paragraphs>121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17</vt:i4>
      </vt:variant>
      <vt:variant>
        <vt:lpstr>Diacímek</vt:lpstr>
      </vt:variant>
      <vt:variant>
        <vt:i4>23</vt:i4>
      </vt:variant>
    </vt:vector>
  </HeadingPairs>
  <TitlesOfParts>
    <vt:vector size="45" baseType="lpstr">
      <vt:lpstr>Arial</vt:lpstr>
      <vt:lpstr>Century Gothic</vt:lpstr>
      <vt:lpstr>Wingdings 3</vt:lpstr>
      <vt:lpstr>Calibri</vt:lpstr>
      <vt:lpstr>Verdana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Szálak</vt:lpstr>
      <vt:lpstr>Bevezetés a webarchiválásba</vt:lpstr>
      <vt:lpstr>Célok, alapfogalmak</vt:lpstr>
      <vt:lpstr>Általános elvek</vt:lpstr>
      <vt:lpstr>A digitális tartalom fontossága</vt:lpstr>
      <vt:lpstr>Digitális tartalom veszélyeztetettsége</vt:lpstr>
      <vt:lpstr>Webarchiválás a digitális tartalmak rendszerében</vt:lpstr>
      <vt:lpstr>1996 Internet Archive  http://web.archive.org</vt:lpstr>
      <vt:lpstr>Webkönyvtár</vt:lpstr>
      <vt:lpstr>9. dia</vt:lpstr>
      <vt:lpstr>Szoftver háttér</vt:lpstr>
      <vt:lpstr>A webarchiválás az OSZK-ban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Fő kutatási témakörök a webarchiválás kapcsán</vt:lpstr>
      <vt:lpstr>Információforrások</vt:lpstr>
      <vt:lpstr>23. dia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Márton</dc:creator>
  <cp:lastModifiedBy>DL</cp:lastModifiedBy>
  <cp:revision>65</cp:revision>
  <dcterms:created xsi:type="dcterms:W3CDTF">2022-09-26T07:46:55Z</dcterms:created>
  <dcterms:modified xsi:type="dcterms:W3CDTF">2022-10-10T14:04:42Z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0x0101008AE6349DFCD43C49BE9725ADC86B6A7B</vt:lpwstr>
  </property>
</Properties>
</file>