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1" r:id="rId13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827"/>
    <a:srgbClr val="0F0F0F"/>
    <a:srgbClr val="1D1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A26859-22A5-4573-A371-A425725EFA9D}" type="datetimeFigureOut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332AE8-F77C-49A3-8863-586BACC03B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9AAA-2643-4131-921B-0924202D876F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4D68-AE3B-4122-A2F7-845D4CFE4B9B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2FAE-4577-4DF4-A907-630EE8F5D5EB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6D00-0749-4A0F-BAC7-901F186A6F4F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4910-B3B2-4191-848D-E0E75FA28D76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23B5-568E-4036-8A94-10C212C89CED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4439-AC6B-467D-86DF-E83580FC3CC8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DAE8-8AF8-4D89-B3F2-908FF0D1608D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9EDB-E720-41E9-AF1F-AA072E8CD7F6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3422-7D3F-486F-A838-9CC1CC0C19B5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3EAA-2050-4522-B2D6-B67FBA216FFC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B641C-2F3D-4DD1-A8A0-095D6B5EDFB4}" type="datetime1">
              <a:rPr lang="hu-HU"/>
              <a:pPr>
                <a:defRPr/>
              </a:pPr>
              <a:t>2022. 11. 30.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archivum.oszk.h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craiyo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szakembereknek/404-not-found-worksho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craiyo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facebook.com/photo/?fbid=18773600820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eb.archive.org/web/*/borndigital.com" TargetMode="External"/><Relationship Id="rId4" Type="http://schemas.openxmlformats.org/officeDocument/2006/relationships/hyperlink" Target="http://www.rafimetz.com/borndigit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craiyon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isualcapitalist.com/from-amazon-to-zoom-%0bwhat-happens-in-an-internet-minute-in-202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craiyon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" TargetMode="External"/><Relationship Id="rId3" Type="http://schemas.openxmlformats.org/officeDocument/2006/relationships/hyperlink" Target="https://mek.oszk.hu/" TargetMode="External"/><Relationship Id="rId7" Type="http://schemas.openxmlformats.org/officeDocument/2006/relationships/hyperlink" Target="http://mekosztaly.oszk.hu/mia/regi-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szkdk.oszk.hu/" TargetMode="External"/><Relationship Id="rId5" Type="http://schemas.openxmlformats.org/officeDocument/2006/relationships/hyperlink" Target="https://dka.oszk.hu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epa.oszk.hu/" TargetMode="External"/><Relationship Id="rId9" Type="http://schemas.openxmlformats.org/officeDocument/2006/relationships/hyperlink" Target="https://mek.oszk.hu/html/irattar/mek-rfc.t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ím 1"/>
          <p:cNvSpPr>
            <a:spLocks noGrp="1"/>
          </p:cNvSpPr>
          <p:nvPr>
            <p:ph type="ctrTitle"/>
          </p:nvPr>
        </p:nvSpPr>
        <p:spPr>
          <a:xfrm>
            <a:off x="1524000" y="3052763"/>
            <a:ext cx="9144000" cy="1298575"/>
          </a:xfrm>
          <a:solidFill>
            <a:schemeClr val="bg1">
              <a:alpha val="39999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hu-HU" sz="4400" smtClean="0">
                <a:latin typeface="Arial" charset="0"/>
              </a:rPr>
              <a:t>Digitálisan született tartalom megőrzése a nemzeti könyvtárban </a:t>
            </a:r>
          </a:p>
        </p:txBody>
      </p:sp>
      <p:sp>
        <p:nvSpPr>
          <p:cNvPr id="14339" name="Alcím 2"/>
          <p:cNvSpPr>
            <a:spLocks noGrp="1"/>
          </p:cNvSpPr>
          <p:nvPr>
            <p:ph type="subTitle" idx="1"/>
          </p:nvPr>
        </p:nvSpPr>
        <p:spPr>
          <a:xfrm>
            <a:off x="1524000" y="5624513"/>
            <a:ext cx="9144000" cy="1077912"/>
          </a:xfrm>
          <a:solidFill>
            <a:schemeClr val="bg1">
              <a:alpha val="39999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hu-HU" smtClean="0">
                <a:solidFill>
                  <a:schemeClr val="tx2"/>
                </a:solidFill>
                <a:latin typeface="Arial" charset="0"/>
              </a:rPr>
              <a:t>Országos Széchényi Könyvtár</a:t>
            </a:r>
            <a:br>
              <a:rPr lang="hu-HU" smtClean="0">
                <a:solidFill>
                  <a:schemeClr val="tx2"/>
                </a:solidFill>
                <a:latin typeface="Arial" charset="0"/>
              </a:rPr>
            </a:br>
            <a:r>
              <a:rPr lang="hu-HU" smtClean="0">
                <a:solidFill>
                  <a:schemeClr val="tx2"/>
                </a:solidFill>
                <a:latin typeface="Arial" charset="0"/>
              </a:rPr>
              <a:t>Belsős intézményi workshop</a:t>
            </a:r>
            <a:br>
              <a:rPr lang="hu-HU" smtClean="0">
                <a:solidFill>
                  <a:schemeClr val="tx2"/>
                </a:solidFill>
                <a:latin typeface="Arial" charset="0"/>
              </a:rPr>
            </a:br>
            <a:r>
              <a:rPr lang="hu-HU" smtClean="0">
                <a:solidFill>
                  <a:schemeClr val="tx2"/>
                </a:solidFill>
                <a:latin typeface="Arial" charset="0"/>
              </a:rPr>
              <a:t>2022. december 1.</a:t>
            </a:r>
          </a:p>
        </p:txBody>
      </p:sp>
      <p:sp>
        <p:nvSpPr>
          <p:cNvPr id="14340" name="Alcím 2"/>
          <p:cNvSpPr>
            <a:spLocks/>
          </p:cNvSpPr>
          <p:nvPr/>
        </p:nvSpPr>
        <p:spPr bwMode="auto">
          <a:xfrm>
            <a:off x="1524000" y="1433513"/>
            <a:ext cx="9144000" cy="12334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000">
                <a:solidFill>
                  <a:schemeClr val="tx2"/>
                </a:solidFill>
              </a:rPr>
              <a:t>Drótos László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2200">
                <a:solidFill>
                  <a:schemeClr val="tx2"/>
                </a:solidFill>
              </a:rPr>
              <a:t>OSZK, Digitális Bölcsészeti Központ,</a:t>
            </a:r>
            <a:br>
              <a:rPr lang="hu-HU" sz="2200">
                <a:solidFill>
                  <a:schemeClr val="tx2"/>
                </a:solidFill>
              </a:rPr>
            </a:br>
            <a:r>
              <a:rPr lang="hu-HU" sz="2200">
                <a:solidFill>
                  <a:schemeClr val="tx2"/>
                </a:solidFill>
              </a:rPr>
              <a:t>Digitális Filológiai és Webarchiválási Osztály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Eredmények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231775" y="1106488"/>
            <a:ext cx="54483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kiadványszinten korai reagálás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felzárkózás a webarchiválásban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szakértelem és ismeretterjesztés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széles kapcsolati háló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ismertség és elismertség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jogszabályok és belső szabályzatok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informatikai infrastruktúra</a:t>
            </a:r>
          </a:p>
        </p:txBody>
      </p: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5643563" y="706438"/>
            <a:ext cx="6357937" cy="5811837"/>
            <a:chOff x="3555" y="445"/>
            <a:chExt cx="4005" cy="3661"/>
          </a:xfrm>
        </p:grpSpPr>
        <p:pic>
          <p:nvPicPr>
            <p:cNvPr id="2355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5" y="445"/>
              <a:ext cx="4005" cy="31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59" name="Rectangle 11"/>
            <p:cNvSpPr>
              <a:spLocks noChangeArrowheads="1"/>
            </p:cNvSpPr>
            <p:nvPr/>
          </p:nvSpPr>
          <p:spPr bwMode="auto">
            <a:xfrm>
              <a:off x="4586" y="3740"/>
              <a:ext cx="2353" cy="36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600"/>
                <a:t>Az OSZK webarchívumának honlapja</a:t>
              </a:r>
              <a:br>
                <a:rPr lang="hu-HU" sz="1600"/>
              </a:br>
              <a:r>
                <a:rPr lang="hu-HU" sz="1600">
                  <a:hlinkClick r:id="rId4"/>
                </a:rPr>
                <a:t>https://webarchivum.oszk.hu/</a:t>
              </a:r>
              <a:r>
                <a:rPr lang="hu-HU" sz="1600"/>
                <a:t> </a:t>
              </a:r>
            </a:p>
          </p:txBody>
        </p:sp>
      </p:grp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Feladatok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231775" y="998538"/>
            <a:ext cx="62611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szervezeti átalakulás, új munkafolyamatok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metaadatolás újratervezése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MEK+EPA+DKA+OSZK DK megújítás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nyilvános webarchívum bővítése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új műfajok (pl. e-mail, digitális hagyaték)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közös kereső 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OSZK katalógusban való megjelenés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hosszú távú megőrzés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automatizálás és mesterséges intelligencia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együttműködések kiépítése 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tudományos hasznosítás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folyamatos tanulás …</a:t>
            </a:r>
          </a:p>
        </p:txBody>
      </p: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6551613" y="288925"/>
            <a:ext cx="5399087" cy="6173788"/>
            <a:chOff x="4279" y="270"/>
            <a:chExt cx="3401" cy="3889"/>
          </a:xfrm>
        </p:grpSpPr>
        <p:pic>
          <p:nvPicPr>
            <p:cNvPr id="24582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0" y="270"/>
              <a:ext cx="3289" cy="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83" name="Group 16"/>
            <p:cNvGrpSpPr>
              <a:grpSpLocks/>
            </p:cNvGrpSpPr>
            <p:nvPr/>
          </p:nvGrpSpPr>
          <p:grpSpPr bwMode="auto">
            <a:xfrm>
              <a:off x="4279" y="3635"/>
              <a:ext cx="3401" cy="524"/>
              <a:chOff x="4191" y="3699"/>
              <a:chExt cx="3401" cy="524"/>
            </a:xfrm>
          </p:grpSpPr>
          <p:sp>
            <p:nvSpPr>
              <p:cNvPr id="24584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24585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11920538" y="6573838"/>
            <a:ext cx="2682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lcím 2"/>
          <p:cNvSpPr txBox="1">
            <a:spLocks/>
          </p:cNvSpPr>
          <p:nvPr/>
        </p:nvSpPr>
        <p:spPr bwMode="auto">
          <a:xfrm>
            <a:off x="2876550" y="361950"/>
            <a:ext cx="6438900" cy="557213"/>
          </a:xfrm>
          <a:prstGeom prst="rect">
            <a:avLst/>
          </a:prstGeom>
          <a:solidFill>
            <a:schemeClr val="bg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400">
                <a:solidFill>
                  <a:schemeClr val="tx2"/>
                </a:solidFill>
              </a:rPr>
              <a:t>KÖSZÖNÖM A FIGYELMET!</a:t>
            </a:r>
          </a:p>
        </p:txBody>
      </p:sp>
      <p:pic>
        <p:nvPicPr>
          <p:cNvPr id="1741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306"/>
          <a:stretch>
            <a:fillRect/>
          </a:stretch>
        </p:blipFill>
        <p:spPr bwMode="auto">
          <a:xfrm>
            <a:off x="0" y="2298700"/>
            <a:ext cx="51752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24 -0.00463 C -0.20599 0.0882 -0.18971 0.21806 -0.13216 0.21597 C -0.04818 0.21597 -0.04193 -0.21805 0.05768 -0.21967 C 0.14779 -0.21967 0.09987 0.15996 0.18646 0.15834 C 0.27656 0.15834 0.22839 -0.11666 0.32539 -0.11666 C 0.41198 -0.11666 0.36393 0.06898 0.44115 0.06898 C 0.5151 0.06898 0.47656 -0.07291 0.54401 -0.07291 C 0.58255 -0.07291 0.58607 -0.03449 0.58906 -0.00463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838200" y="776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…</a:t>
            </a:r>
            <a:endParaRPr lang="hu-HU" sz="3000" b="1" smtClean="0">
              <a:latin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838200" y="1690688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eredete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fogalma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típusai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fontossága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jellemzői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megőrzése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az OSZK-ban</a:t>
            </a:r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450013" y="166688"/>
            <a:ext cx="5399087" cy="6359525"/>
            <a:chOff x="4191" y="217"/>
            <a:chExt cx="3401" cy="4006"/>
          </a:xfrm>
        </p:grpSpPr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" y="217"/>
              <a:ext cx="3401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7" name="Group 16"/>
            <p:cNvGrpSpPr>
              <a:grpSpLocks/>
            </p:cNvGrpSpPr>
            <p:nvPr/>
          </p:nvGrpSpPr>
          <p:grpSpPr bwMode="auto">
            <a:xfrm>
              <a:off x="4191" y="3699"/>
              <a:ext cx="3401" cy="524"/>
              <a:chOff x="4191" y="3699"/>
              <a:chExt cx="3401" cy="524"/>
            </a:xfrm>
          </p:grpSpPr>
          <p:sp>
            <p:nvSpPr>
              <p:cNvPr id="15368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5369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Tartalom helye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2617788"/>
            <a:ext cx="7356475" cy="4138612"/>
          </a:xfrm>
        </p:spPr>
      </p:pic>
      <p:sp>
        <p:nvSpPr>
          <p:cNvPr id="16387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eredete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330200" y="941388"/>
            <a:ext cx="6921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hu-HU" sz="2400"/>
              <a:t>A borndigital.com domént 1993-ban jegyezte be Randel (Rafi) Metz és 1994-től 2011-ig használta. 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hu-HU" sz="2400"/>
              <a:t>A jelenlegi honlapján még mindig elérhető és az Internet Archive is megőrizte 1999 novemberétől.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451725" y="6238875"/>
            <a:ext cx="3760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hlinkClick r:id="rId4"/>
              </a:rPr>
              <a:t>http://www.rafimetz.com/borndigital</a:t>
            </a:r>
            <a:r>
              <a:rPr lang="hu-HU" sz="1400"/>
              <a:t/>
            </a:r>
            <a:br>
              <a:rPr lang="hu-HU" sz="1400"/>
            </a:br>
            <a:r>
              <a:rPr lang="hu-HU" sz="1400">
                <a:hlinkClick r:id="rId5"/>
              </a:rPr>
              <a:t>https://web.archive.org/web/*/borndigital.com</a:t>
            </a:r>
            <a:r>
              <a:rPr lang="hu-HU" sz="1400"/>
              <a:t> </a:t>
            </a:r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7545388" y="152400"/>
            <a:ext cx="4608512" cy="5480050"/>
            <a:chOff x="4714" y="185"/>
            <a:chExt cx="2903" cy="3452"/>
          </a:xfrm>
        </p:grpSpPr>
        <p:pic>
          <p:nvPicPr>
            <p:cNvPr id="16392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4" y="185"/>
              <a:ext cx="2903" cy="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Rectangle 15"/>
            <p:cNvSpPr>
              <a:spLocks noChangeArrowheads="1"/>
            </p:cNvSpPr>
            <p:nvPr/>
          </p:nvSpPr>
          <p:spPr bwMode="auto">
            <a:xfrm>
              <a:off x="4740" y="3445"/>
              <a:ext cx="28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hlinkClick r:id="rId7"/>
                </a:rPr>
                <a:t>https://www.facebook.com/photo/?fbid=187736008206</a:t>
              </a:r>
              <a:r>
                <a:rPr lang="hu-HU" sz="1400"/>
                <a:t> </a:t>
              </a:r>
            </a:p>
          </p:txBody>
        </p:sp>
      </p:grp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fogalma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330200" y="1220788"/>
            <a:ext cx="63754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born digital (digitálisan született)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nondigitized (nem digitalizált)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exclusive digital (kizárólagosan digitális)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natively digital (eredendően digitális) 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digital-first (először digitális)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digital for print (nyomtatandó digitális)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mixed digital (kevert digitális)</a:t>
            </a:r>
          </a:p>
          <a:p>
            <a:pPr>
              <a:buFont typeface="Arial" charset="0"/>
              <a:buNone/>
            </a:pPr>
            <a:endParaRPr lang="hu-HU" sz="2400"/>
          </a:p>
          <a:p>
            <a:pPr>
              <a:buFont typeface="Arial" charset="0"/>
              <a:buNone/>
            </a:pPr>
            <a:r>
              <a:rPr lang="hu-HU" sz="2400"/>
              <a:t>Meghatározás: Digitális eszközzel készített, digitális formában (is) fogyasztható és felhasználható  médiatartalom.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6508750" y="139700"/>
            <a:ext cx="5422900" cy="6411913"/>
            <a:chOff x="4256" y="128"/>
            <a:chExt cx="3416" cy="4039"/>
          </a:xfrm>
        </p:grpSpPr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6" y="128"/>
              <a:ext cx="3296" cy="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5" name="Group 16"/>
            <p:cNvGrpSpPr>
              <a:grpSpLocks/>
            </p:cNvGrpSpPr>
            <p:nvPr/>
          </p:nvGrpSpPr>
          <p:grpSpPr bwMode="auto">
            <a:xfrm>
              <a:off x="4271" y="3643"/>
              <a:ext cx="3401" cy="524"/>
              <a:chOff x="4191" y="3699"/>
              <a:chExt cx="3401" cy="524"/>
            </a:xfrm>
          </p:grpSpPr>
          <p:sp>
            <p:nvSpPr>
              <p:cNvPr id="17416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7417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típusai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7945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írott kommunikáció</a:t>
            </a:r>
            <a:r>
              <a:rPr lang="hu-HU" sz="2000"/>
              <a:t>: elektronikus levél, azonnali üzenet, internetes fórum, tweet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írott dokumentum</a:t>
            </a:r>
            <a:r>
              <a:rPr lang="hu-HU" sz="2000"/>
              <a:t>: szövegfájl, e-könyv, e-folyóirat, blog, wiki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adathalmaz</a:t>
            </a:r>
            <a:r>
              <a:rPr lang="hu-HU" sz="2000"/>
              <a:t>: táblázat, adatbázis, strukturált szövegfájl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kép</a:t>
            </a:r>
            <a:r>
              <a:rPr lang="hu-HU" sz="2000"/>
              <a:t>: digitális fotó, számítógépes grafika, infografika, mém, térkép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videó</a:t>
            </a:r>
            <a:r>
              <a:rPr lang="hu-HU" sz="2000"/>
              <a:t>: rögzített felvétel (pl. vlog), élő közvetítés, videokonferencia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hang</a:t>
            </a:r>
            <a:r>
              <a:rPr lang="hu-HU" sz="2000"/>
              <a:t>: rögzített felvétel (pl. podcast), élő közvetítés (pl. online rádió)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térhatású</a:t>
            </a:r>
            <a:r>
              <a:rPr lang="hu-HU" sz="2000"/>
              <a:t>: 3D modell, VR játék, metaverzum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vegyes</a:t>
            </a:r>
            <a:r>
              <a:rPr lang="hu-HU" sz="2000"/>
              <a:t>: prezentáció, honlap, hírportál, virtuális kiállítás, közösségi média, digitális műalkotás 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egyéb</a:t>
            </a:r>
            <a:r>
              <a:rPr lang="hu-HU" sz="2000"/>
              <a:t>: szoftver, applikáció, számítógépes játék, betűkészlet …</a:t>
            </a:r>
          </a:p>
        </p:txBody>
      </p: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6742113" y="190500"/>
            <a:ext cx="5399087" cy="6284913"/>
            <a:chOff x="4279" y="208"/>
            <a:chExt cx="3401" cy="3959"/>
          </a:xfrm>
        </p:grpSpPr>
        <p:grpSp>
          <p:nvGrpSpPr>
            <p:cNvPr id="18438" name="Group 16"/>
            <p:cNvGrpSpPr>
              <a:grpSpLocks/>
            </p:cNvGrpSpPr>
            <p:nvPr/>
          </p:nvGrpSpPr>
          <p:grpSpPr bwMode="auto">
            <a:xfrm>
              <a:off x="4279" y="3643"/>
              <a:ext cx="3401" cy="524"/>
              <a:chOff x="4191" y="3699"/>
              <a:chExt cx="3401" cy="524"/>
            </a:xfrm>
          </p:grpSpPr>
          <p:sp>
            <p:nvSpPr>
              <p:cNvPr id="18440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8441" name="Picture 7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3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0" y="208"/>
              <a:ext cx="3350" cy="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fontossága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096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A hagyományos hordozókon megjelenő tartalom is már szinte minden esetben digitálisan születik.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Számos műfaj csak digitális formában létezik.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Az interneten a fizikai világunk folyamatos leképezése zajlik.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A felhasználó egyben előállító is lehet, a publikálás demokratizálódott.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Felfoghatatlan a percenként keletkező és fogyasztott digitális tartalom mennyisége.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Mivel eleve digitális, számítógéppel jól feldolgozható, kutatható.</a:t>
            </a:r>
          </a:p>
        </p:txBody>
      </p: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6337300" y="279400"/>
            <a:ext cx="5727700" cy="6399213"/>
            <a:chOff x="3992" y="176"/>
            <a:chExt cx="3608" cy="4031"/>
          </a:xfrm>
        </p:grpSpPr>
        <p:pic>
          <p:nvPicPr>
            <p:cNvPr id="1946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92" y="176"/>
              <a:ext cx="3608" cy="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Rectangle 11"/>
            <p:cNvSpPr>
              <a:spLocks noChangeArrowheads="1"/>
            </p:cNvSpPr>
            <p:nvPr/>
          </p:nvSpPr>
          <p:spPr bwMode="auto">
            <a:xfrm>
              <a:off x="4032" y="3881"/>
              <a:ext cx="285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hlinkClick r:id="rId4"/>
                </a:rPr>
                <a:t>https://www.visualcapitalist.com/from-amazon-to-zoom-</a:t>
              </a:r>
              <a:br>
                <a:rPr lang="hu-HU" sz="1400">
                  <a:hlinkClick r:id="rId4"/>
                </a:rPr>
              </a:br>
              <a:r>
                <a:rPr lang="hu-HU" sz="1400">
                  <a:hlinkClick r:id="rId4"/>
                </a:rPr>
                <a:t>what-happens-in-an-internet-minute-in-2021/</a:t>
              </a:r>
              <a:r>
                <a:rPr lang="hu-HU" sz="1400"/>
                <a:t> </a:t>
              </a:r>
            </a:p>
          </p:txBody>
        </p:sp>
      </p:grp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jellemzői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09600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Könnyen másolható és könnyen módosítható (kivéve DRM), nincs eredeti példány (kivéve NFT).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Sérülékeny, egyszerűen törölhető, könnyen értelmezhetetlenné válik.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Ha elveszett, nem lehet újradigitalizálni.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Technológia nélkül használhatatlan.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Kiterjedésben és/vagy időben sokszor nincs lezárva.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Nincs kapuőr, nincs kánon, sok a szemét (de egy szemétdomb is értékes forrás).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Nincs katalógus és nincs stabil lelőhely. 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A nyilvánossági szint és a szerzői jogi helyzet nem mindig egyértelmű.</a:t>
            </a: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6523038" y="225425"/>
            <a:ext cx="5402262" cy="6237288"/>
            <a:chOff x="4277" y="238"/>
            <a:chExt cx="3403" cy="3929"/>
          </a:xfrm>
        </p:grpSpPr>
        <p:pic>
          <p:nvPicPr>
            <p:cNvPr id="2048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7" y="238"/>
              <a:ext cx="328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7" name="Group 16"/>
            <p:cNvGrpSpPr>
              <a:grpSpLocks/>
            </p:cNvGrpSpPr>
            <p:nvPr/>
          </p:nvGrpSpPr>
          <p:grpSpPr bwMode="auto">
            <a:xfrm>
              <a:off x="4279" y="3643"/>
              <a:ext cx="3401" cy="524"/>
              <a:chOff x="4191" y="3699"/>
              <a:chExt cx="3401" cy="524"/>
            </a:xfrm>
          </p:grpSpPr>
          <p:sp>
            <p:nvSpPr>
              <p:cNvPr id="20488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20489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megőrzése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885825"/>
            <a:ext cx="6426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Gyűjtőkör definiálása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(téma, műfaj, formátum, minőség, nyilvánossági és veszélyeztetettségi szint)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Mit akarunk megőrizni?</a:t>
            </a:r>
            <a:r>
              <a:rPr lang="hu-HU" sz="2200"/>
              <a:t> </a:t>
            </a:r>
            <a:br>
              <a:rPr lang="hu-HU" sz="2200"/>
            </a:br>
            <a:r>
              <a:rPr lang="hu-HU" sz="2200"/>
              <a:t>(tartalom, forma, interaktivitás, időbeli változás)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Kontextus megőrzése 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(kommentek, lájkok, reklámok, ajánlott linkek)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Formátum megőrzése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(LIT, AZW?, DOC, Flash, Java applet, DjVu)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Futtató környezet megőrzése/emulálása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(operációs rendszer, böngésző, lejátszó vagy megjelenítő program, mobil applikáció)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Metaadatok megőrzése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(leíró, adminisztrációs, technikai adatok)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Szabályzatok, szabványok, technológia, munkafolyamatok, szakértelem, lépéstartás</a:t>
            </a:r>
          </a:p>
        </p:txBody>
      </p: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6538913" y="215900"/>
            <a:ext cx="5399087" cy="6310313"/>
            <a:chOff x="4279" y="184"/>
            <a:chExt cx="3401" cy="3975"/>
          </a:xfrm>
        </p:grpSpPr>
        <p:grpSp>
          <p:nvGrpSpPr>
            <p:cNvPr id="21510" name="Group 16"/>
            <p:cNvGrpSpPr>
              <a:grpSpLocks/>
            </p:cNvGrpSpPr>
            <p:nvPr/>
          </p:nvGrpSpPr>
          <p:grpSpPr bwMode="auto">
            <a:xfrm>
              <a:off x="4279" y="3635"/>
              <a:ext cx="3401" cy="524"/>
              <a:chOff x="4191" y="3699"/>
              <a:chExt cx="3401" cy="524"/>
            </a:xfrm>
          </p:grpSpPr>
          <p:sp>
            <p:nvSpPr>
              <p:cNvPr id="21512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21513" name="Picture 7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1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3" y="184"/>
              <a:ext cx="328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az OSZK-ban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231775" y="1144588"/>
            <a:ext cx="6096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3"/>
              </a:rPr>
              <a:t>Magyar Elektronikus Könyvtár</a:t>
            </a:r>
            <a:r>
              <a:rPr lang="hu-HU" sz="2400"/>
              <a:t> (1994)</a:t>
            </a:r>
            <a:br>
              <a:rPr lang="hu-HU" sz="2400"/>
            </a:br>
            <a:r>
              <a:rPr lang="hu-HU" sz="2400"/>
              <a:t>(1999-től az OSZK-ban)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4"/>
              </a:rPr>
              <a:t>Elektronikus Periodika Archívum </a:t>
            </a:r>
            <a:br>
              <a:rPr lang="hu-HU" sz="2400">
                <a:hlinkClick r:id="rId4"/>
              </a:rPr>
            </a:br>
            <a:r>
              <a:rPr lang="hu-HU" sz="2400">
                <a:hlinkClick r:id="rId4"/>
              </a:rPr>
              <a:t>és Adatbázis</a:t>
            </a:r>
            <a:r>
              <a:rPr lang="hu-HU" sz="2400"/>
              <a:t> (2004)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5"/>
              </a:rPr>
              <a:t>Digitális Képarchívum</a:t>
            </a:r>
            <a:r>
              <a:rPr lang="hu-HU" sz="2400"/>
              <a:t> (2007)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6"/>
              </a:rPr>
              <a:t>OSZK Digitális Könyvtár</a:t>
            </a:r>
            <a:r>
              <a:rPr lang="hu-HU" sz="2400"/>
              <a:t> (2007)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7"/>
              </a:rPr>
              <a:t>Magyar Internet Archívum</a:t>
            </a:r>
            <a:r>
              <a:rPr lang="hu-HU" sz="2400"/>
              <a:t> - teszt (2006)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8"/>
              </a:rPr>
              <a:t>OSZK Webarchívum</a:t>
            </a:r>
            <a:r>
              <a:rPr lang="hu-HU" sz="2400"/>
              <a:t> (2017)</a:t>
            </a:r>
            <a:br>
              <a:rPr lang="hu-HU" sz="2400"/>
            </a:br>
            <a:endParaRPr lang="hu-HU" sz="2400"/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Digitális Bölcsészeti Központ (2022)</a:t>
            </a:r>
          </a:p>
        </p:txBody>
      </p:sp>
      <p:grpSp>
        <p:nvGrpSpPr>
          <p:cNvPr id="22532" name="Group 13"/>
          <p:cNvGrpSpPr>
            <a:grpSpLocks/>
          </p:cNvGrpSpPr>
          <p:nvPr/>
        </p:nvGrpSpPr>
        <p:grpSpPr bwMode="auto">
          <a:xfrm>
            <a:off x="6689725" y="273050"/>
            <a:ext cx="5310188" cy="6267450"/>
            <a:chOff x="4214" y="172"/>
            <a:chExt cx="3345" cy="3948"/>
          </a:xfrm>
        </p:grpSpPr>
        <p:pic>
          <p:nvPicPr>
            <p:cNvPr id="22534" name="Picture 1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 l="3769" r="3546"/>
            <a:stretch>
              <a:fillRect/>
            </a:stretch>
          </p:blipFill>
          <p:spPr bwMode="auto">
            <a:xfrm>
              <a:off x="4214" y="172"/>
              <a:ext cx="3345" cy="366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5" name="Rectangle 11"/>
            <p:cNvSpPr>
              <a:spLocks noChangeArrowheads="1"/>
            </p:cNvSpPr>
            <p:nvPr/>
          </p:nvSpPr>
          <p:spPr bwMode="auto">
            <a:xfrm>
              <a:off x="4994" y="3908"/>
              <a:ext cx="1886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A MEK „alapítólevele” 1994-ből</a:t>
              </a:r>
            </a:p>
          </p:txBody>
        </p:sp>
      </p:grp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516</Words>
  <Application>Microsoft Office PowerPoint</Application>
  <PresentationFormat>Custom</PresentationFormat>
  <Paragraphs>110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Calibri</vt:lpstr>
      <vt:lpstr>Office-téma</vt:lpstr>
      <vt:lpstr>Digitálisan született tartalom megőrzése a nemzeti könyvtárban </vt:lpstr>
      <vt:lpstr>A „born digital” …</vt:lpstr>
      <vt:lpstr>A „born digital” eredete</vt:lpstr>
      <vt:lpstr>A „born digital” fogalma</vt:lpstr>
      <vt:lpstr>A „born digital” típusai</vt:lpstr>
      <vt:lpstr>A „born digital” fontossága</vt:lpstr>
      <vt:lpstr>A „born digital” jellemzői</vt:lpstr>
      <vt:lpstr>A „born digital” megőrzése</vt:lpstr>
      <vt:lpstr>A „born digital” az OSZK-ban</vt:lpstr>
      <vt:lpstr>Eredmények</vt:lpstr>
      <vt:lpstr>Feladatok</vt:lpstr>
      <vt:lpstr>12.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Digitálisan született tartalom megőrzése a nemzeti könyvtárban</dc:title>
  <dc:creator>Drótos László</dc:creator>
  <cp:lastModifiedBy>DL</cp:lastModifiedBy>
  <cp:revision>78</cp:revision>
  <dcterms:created xsi:type="dcterms:W3CDTF">2021-04-22T08:34:32Z</dcterms:created>
  <dcterms:modified xsi:type="dcterms:W3CDTF">2022-11-30T14:40:34Z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0x010100FE1845AA0062EF4580691E99FF268867</vt:lpwstr>
  </property>
</Properties>
</file>