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9" r:id="rId7"/>
    <p:sldId id="258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2B58A2-B76F-42C3-B1EF-F4CA2A734F75}" v="3" dt="2022-11-21T09:27:17.6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on Nemeth" userId="c7ec5b17-6f74-4425-8dd9-e605199d4e8f" providerId="ADAL" clId="{8D2B58A2-B76F-42C3-B1EF-F4CA2A734F75}"/>
    <pc:docChg chg="custSel modSld">
      <pc:chgData name="Marton Nemeth" userId="c7ec5b17-6f74-4425-8dd9-e605199d4e8f" providerId="ADAL" clId="{8D2B58A2-B76F-42C3-B1EF-F4CA2A734F75}" dt="2022-11-22T16:49:15.063" v="442" actId="20577"/>
      <pc:docMkLst>
        <pc:docMk/>
      </pc:docMkLst>
      <pc:sldChg chg="modSp mod">
        <pc:chgData name="Marton Nemeth" userId="c7ec5b17-6f74-4425-8dd9-e605199d4e8f" providerId="ADAL" clId="{8D2B58A2-B76F-42C3-B1EF-F4CA2A734F75}" dt="2022-11-21T09:17:23.646" v="58" actId="20577"/>
        <pc:sldMkLst>
          <pc:docMk/>
          <pc:sldMk cId="4065617963" sldId="256"/>
        </pc:sldMkLst>
        <pc:spChg chg="mod">
          <ac:chgData name="Marton Nemeth" userId="c7ec5b17-6f74-4425-8dd9-e605199d4e8f" providerId="ADAL" clId="{8D2B58A2-B76F-42C3-B1EF-F4CA2A734F75}" dt="2022-11-21T09:17:23.646" v="58" actId="20577"/>
          <ac:spMkLst>
            <pc:docMk/>
            <pc:sldMk cId="4065617963" sldId="256"/>
            <ac:spMk id="3" creationId="{00000000-0000-0000-0000-000000000000}"/>
          </ac:spMkLst>
        </pc:spChg>
      </pc:sldChg>
      <pc:sldChg chg="modSp mod">
        <pc:chgData name="Marton Nemeth" userId="c7ec5b17-6f74-4425-8dd9-e605199d4e8f" providerId="ADAL" clId="{8D2B58A2-B76F-42C3-B1EF-F4CA2A734F75}" dt="2022-11-22T16:49:15.063" v="442" actId="20577"/>
        <pc:sldMkLst>
          <pc:docMk/>
          <pc:sldMk cId="2526621617" sldId="265"/>
        </pc:sldMkLst>
        <pc:spChg chg="mod">
          <ac:chgData name="Marton Nemeth" userId="c7ec5b17-6f74-4425-8dd9-e605199d4e8f" providerId="ADAL" clId="{8D2B58A2-B76F-42C3-B1EF-F4CA2A734F75}" dt="2022-11-22T16:49:15.063" v="442" actId="20577"/>
          <ac:spMkLst>
            <pc:docMk/>
            <pc:sldMk cId="2526621617" sldId="265"/>
            <ac:spMk id="3" creationId="{58BE6A41-7F4A-421B-AFF1-958C55F71208}"/>
          </ac:spMkLst>
        </pc:spChg>
        <pc:picChg chg="mod">
          <ac:chgData name="Marton Nemeth" userId="c7ec5b17-6f74-4425-8dd9-e605199d4e8f" providerId="ADAL" clId="{8D2B58A2-B76F-42C3-B1EF-F4CA2A734F75}" dt="2022-11-21T09:24:55.480" v="212" actId="1076"/>
          <ac:picMkLst>
            <pc:docMk/>
            <pc:sldMk cId="2526621617" sldId="265"/>
            <ac:picMk id="5" creationId="{0FC160A4-A1D5-4F5C-BC73-793D730F343E}"/>
          </ac:picMkLst>
        </pc:picChg>
      </pc:sldChg>
      <pc:sldChg chg="modSp mod">
        <pc:chgData name="Marton Nemeth" userId="c7ec5b17-6f74-4425-8dd9-e605199d4e8f" providerId="ADAL" clId="{8D2B58A2-B76F-42C3-B1EF-F4CA2A734F75}" dt="2022-11-21T09:27:17.609" v="335" actId="20577"/>
        <pc:sldMkLst>
          <pc:docMk/>
          <pc:sldMk cId="2875600721" sldId="266"/>
        </pc:sldMkLst>
        <pc:spChg chg="mod">
          <ac:chgData name="Marton Nemeth" userId="c7ec5b17-6f74-4425-8dd9-e605199d4e8f" providerId="ADAL" clId="{8D2B58A2-B76F-42C3-B1EF-F4CA2A734F75}" dt="2022-11-21T09:27:17.609" v="335" actId="20577"/>
          <ac:spMkLst>
            <pc:docMk/>
            <pc:sldMk cId="2875600721" sldId="26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F04E8-DE2A-41C7-9B32-50B8B0D801FB}" type="datetimeFigureOut">
              <a:rPr lang="hu-HU" smtClean="0"/>
              <a:t>2022. 11. 22.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FB4D9-0120-4706-A9D1-C8B9D67DE6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93941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F04E8-DE2A-41C7-9B32-50B8B0D801FB}" type="datetimeFigureOut">
              <a:rPr lang="hu-HU" smtClean="0"/>
              <a:t>2022. 11. 22.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FB4D9-0120-4706-A9D1-C8B9D67DE6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99449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F04E8-DE2A-41C7-9B32-50B8B0D801FB}" type="datetimeFigureOut">
              <a:rPr lang="hu-HU" smtClean="0"/>
              <a:t>2022. 11. 22.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FB4D9-0120-4706-A9D1-C8B9D67DE6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2147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F04E8-DE2A-41C7-9B32-50B8B0D801FB}" type="datetimeFigureOut">
              <a:rPr lang="hu-HU" smtClean="0"/>
              <a:t>2022. 11. 22.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FB4D9-0120-4706-A9D1-C8B9D67DE6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02956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F04E8-DE2A-41C7-9B32-50B8B0D801FB}" type="datetimeFigureOut">
              <a:rPr lang="hu-HU" smtClean="0"/>
              <a:t>2022. 11. 22.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FB4D9-0120-4706-A9D1-C8B9D67DE6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71922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F04E8-DE2A-41C7-9B32-50B8B0D801FB}" type="datetimeFigureOut">
              <a:rPr lang="hu-HU" smtClean="0"/>
              <a:t>2022. 11. 22.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FB4D9-0120-4706-A9D1-C8B9D67DE6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9499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F04E8-DE2A-41C7-9B32-50B8B0D801FB}" type="datetimeFigureOut">
              <a:rPr lang="hu-HU" smtClean="0"/>
              <a:t>2022. 11. 22.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FB4D9-0120-4706-A9D1-C8B9D67DE6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62517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F04E8-DE2A-41C7-9B32-50B8B0D801FB}" type="datetimeFigureOut">
              <a:rPr lang="hu-HU" smtClean="0"/>
              <a:t>2022. 11. 22.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FB4D9-0120-4706-A9D1-C8B9D67DE6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38300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F04E8-DE2A-41C7-9B32-50B8B0D801FB}" type="datetimeFigureOut">
              <a:rPr lang="hu-HU" smtClean="0"/>
              <a:t>2022. 11. 22.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FB4D9-0120-4706-A9D1-C8B9D67DE6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7753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F04E8-DE2A-41C7-9B32-50B8B0D801FB}" type="datetimeFigureOut">
              <a:rPr lang="hu-HU" smtClean="0"/>
              <a:t>2022. 11. 22.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FB4D9-0120-4706-A9D1-C8B9D67DE6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50716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F04E8-DE2A-41C7-9B32-50B8B0D801FB}" type="datetimeFigureOut">
              <a:rPr lang="hu-HU" smtClean="0"/>
              <a:t>2022. 11. 22.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FB4D9-0120-4706-A9D1-C8B9D67DE6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04934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F04E8-DE2A-41C7-9B32-50B8B0D801FB}" type="datetimeFigureOut">
              <a:rPr lang="hu-HU" smtClean="0"/>
              <a:t>2022. 11. 22.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FB4D9-0120-4706-A9D1-C8B9D67DE6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1445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nemethm@gmail.com" TargetMode="External"/><Relationship Id="rId2" Type="http://schemas.openxmlformats.org/officeDocument/2006/relationships/hyperlink" Target="http://mek.oszk.hu/23400/23495/pdf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osaaarchivum.org/" TargetMode="External"/><Relationship Id="rId5" Type="http://schemas.openxmlformats.org/officeDocument/2006/relationships/hyperlink" Target="https://webarchivum.oszk.hu/en/" TargetMode="External"/><Relationship Id="rId4" Type="http://schemas.openxmlformats.org/officeDocument/2006/relationships/hyperlink" Target="mailto:nemethm@ceu.ed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EB270761-CC40-4F3F-A916-7E3BC3989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820855C-9FA4-417A-BE67-63C022F81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D7E6A49B-1B06-403E-8CC5-ACB38A6BDE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284144" y="923120"/>
            <a:ext cx="9623404" cy="3305493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/>
              <a:t>The theoretical and practical fundamental elements of web archiving </a:t>
            </a:r>
            <a:r>
              <a:rPr lang="hu-HU" sz="4000" b="1" dirty="0"/>
              <a:t>- </a:t>
            </a:r>
            <a:r>
              <a:rPr lang="en-US" sz="4000" b="1" dirty="0"/>
              <a:t>The first steps of institutional web archiving in Hungary </a:t>
            </a:r>
            <a:endParaRPr lang="hu-HU" sz="40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66159" y="4965614"/>
            <a:ext cx="9623404" cy="834454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hu-HU" sz="3600" b="1" dirty="0"/>
              <a:t>Márton Németh</a:t>
            </a:r>
          </a:p>
          <a:p>
            <a:pPr algn="l"/>
            <a:r>
              <a:rPr lang="hu-HU" sz="3400" dirty="0"/>
              <a:t>DE IK </a:t>
            </a:r>
            <a:r>
              <a:rPr lang="hu-HU" sz="3400" dirty="0" err="1"/>
              <a:t>Doctoral</a:t>
            </a:r>
            <a:r>
              <a:rPr lang="hu-HU" sz="3400" dirty="0"/>
              <a:t> </a:t>
            </a:r>
            <a:r>
              <a:rPr lang="hu-HU" sz="3400" dirty="0" err="1"/>
              <a:t>School</a:t>
            </a:r>
            <a:r>
              <a:rPr lang="hu-HU" sz="3400" dirty="0"/>
              <a:t> of </a:t>
            </a:r>
            <a:r>
              <a:rPr lang="hu-HU" sz="3400" dirty="0" err="1"/>
              <a:t>Informatics</a:t>
            </a:r>
            <a:r>
              <a:rPr lang="hu-HU" sz="3400" dirty="0"/>
              <a:t> – National Széchényi Library – Vera and Donald </a:t>
            </a:r>
            <a:r>
              <a:rPr lang="hu-HU" sz="3400" dirty="0" err="1"/>
              <a:t>Blinken</a:t>
            </a:r>
            <a:r>
              <a:rPr lang="hu-HU" sz="3400" dirty="0"/>
              <a:t> Open Society Archives</a:t>
            </a:r>
          </a:p>
          <a:p>
            <a:pPr algn="l"/>
            <a:r>
              <a:rPr lang="en-US" sz="3400" dirty="0"/>
              <a:t>DH_Budapest_2022 &amp; DARIAH DAYS</a:t>
            </a:r>
            <a:endParaRPr lang="hu-HU" sz="3400" dirty="0"/>
          </a:p>
          <a:p>
            <a:pPr algn="l"/>
            <a:r>
              <a:rPr lang="hu-HU" sz="3000" dirty="0"/>
              <a:t>23.11.2022</a:t>
            </a:r>
          </a:p>
          <a:p>
            <a:pPr algn="l"/>
            <a:endParaRPr lang="hu-HU" sz="2200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950BB729-C8EC-4EBB-BCA2-272FBFBFA71E}"/>
              </a:ext>
            </a:extLst>
          </p:cNvPr>
          <p:cNvSpPr txBox="1"/>
          <p:nvPr/>
        </p:nvSpPr>
        <p:spPr>
          <a:xfrm>
            <a:off x="7841009" y="4941743"/>
            <a:ext cx="31073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 err="1"/>
              <a:t>Supervisor</a:t>
            </a:r>
            <a:r>
              <a:rPr lang="hu-HU" sz="1400" dirty="0"/>
              <a:t>: </a:t>
            </a:r>
            <a:r>
              <a:rPr lang="hu-HU" sz="1400" b="1" dirty="0"/>
              <a:t>Mária Eszenyiné Borbély dr.</a:t>
            </a:r>
          </a:p>
        </p:txBody>
      </p:sp>
    </p:spTree>
    <p:extLst>
      <p:ext uri="{BB962C8B-B14F-4D97-AF65-F5344CB8AC3E}">
        <p14:creationId xmlns:p14="http://schemas.microsoft.com/office/powerpoint/2010/main" val="40656179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F1F7A4CE-EBE8-491B-9D70-0F8C75FD7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hu-HU" dirty="0" err="1"/>
              <a:t>Evaluation</a:t>
            </a:r>
            <a:r>
              <a:rPr lang="hu-HU" dirty="0"/>
              <a:t> of </a:t>
            </a:r>
            <a:r>
              <a:rPr lang="hu-HU" dirty="0" err="1"/>
              <a:t>research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8BE6A41-7F4A-421B-AFF1-958C55F71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 fontScale="85000" lnSpcReduction="20000"/>
          </a:bodyPr>
          <a:lstStyle/>
          <a:p>
            <a:r>
              <a:rPr lang="hu-HU" sz="1700" dirty="0"/>
              <a:t>Fundamentals of </a:t>
            </a:r>
            <a:r>
              <a:rPr lang="hu-HU" sz="1700" dirty="0" err="1"/>
              <a:t>theories</a:t>
            </a:r>
            <a:r>
              <a:rPr lang="hu-HU" sz="1700" dirty="0"/>
              <a:t> and </a:t>
            </a:r>
            <a:r>
              <a:rPr lang="hu-HU" sz="1700" dirty="0" err="1"/>
              <a:t>research</a:t>
            </a:r>
            <a:r>
              <a:rPr lang="hu-HU" sz="1700" dirty="0"/>
              <a:t> </a:t>
            </a:r>
            <a:r>
              <a:rPr lang="hu-HU" sz="1700" dirty="0" err="1"/>
              <a:t>methods</a:t>
            </a:r>
            <a:r>
              <a:rPr lang="hu-HU" sz="1700" dirty="0"/>
              <a:t>, </a:t>
            </a:r>
            <a:r>
              <a:rPr lang="hu-HU" sz="1700" dirty="0" err="1"/>
              <a:t>public</a:t>
            </a:r>
            <a:r>
              <a:rPr lang="hu-HU" sz="1700" dirty="0"/>
              <a:t> </a:t>
            </a:r>
            <a:r>
              <a:rPr lang="hu-HU" sz="1700" dirty="0" err="1"/>
              <a:t>collection</a:t>
            </a:r>
            <a:r>
              <a:rPr lang="hu-HU" sz="1700" dirty="0"/>
              <a:t> </a:t>
            </a:r>
            <a:r>
              <a:rPr lang="hu-HU" sz="1700" dirty="0" err="1"/>
              <a:t>frameworks</a:t>
            </a:r>
            <a:r>
              <a:rPr lang="hu-HU" sz="1700" dirty="0"/>
              <a:t> – </a:t>
            </a:r>
            <a:r>
              <a:rPr lang="hu-HU" sz="1700" dirty="0" err="1"/>
              <a:t>first</a:t>
            </a:r>
            <a:r>
              <a:rPr lang="hu-HU" sz="1700" dirty="0"/>
              <a:t> </a:t>
            </a:r>
            <a:r>
              <a:rPr lang="hu-HU" sz="1700" dirty="0" err="1"/>
              <a:t>time</a:t>
            </a:r>
            <a:r>
              <a:rPr lang="hu-HU" sz="1700" dirty="0"/>
              <a:t> in </a:t>
            </a:r>
            <a:r>
              <a:rPr lang="hu-HU" sz="1700" dirty="0" err="1"/>
              <a:t>Hungarian</a:t>
            </a:r>
            <a:r>
              <a:rPr lang="hu-HU" sz="1700" dirty="0"/>
              <a:t> </a:t>
            </a:r>
          </a:p>
          <a:p>
            <a:r>
              <a:rPr lang="hu-HU" sz="1700" dirty="0" err="1"/>
              <a:t>Developing</a:t>
            </a:r>
            <a:r>
              <a:rPr lang="hu-HU" sz="1700" dirty="0"/>
              <a:t> a </a:t>
            </a:r>
            <a:r>
              <a:rPr lang="hu-HU" sz="1700" dirty="0" err="1"/>
              <a:t>permanent</a:t>
            </a:r>
            <a:r>
              <a:rPr lang="hu-HU" sz="1700" dirty="0"/>
              <a:t> </a:t>
            </a:r>
            <a:r>
              <a:rPr lang="hu-HU" sz="1700" dirty="0" err="1"/>
              <a:t>national</a:t>
            </a:r>
            <a:r>
              <a:rPr lang="hu-HU" sz="1700" dirty="0"/>
              <a:t> </a:t>
            </a:r>
            <a:r>
              <a:rPr lang="hu-HU" sz="1700" dirty="0" err="1"/>
              <a:t>library</a:t>
            </a:r>
            <a:r>
              <a:rPr lang="hu-HU" sz="1700" dirty="0"/>
              <a:t> service </a:t>
            </a:r>
            <a:r>
              <a:rPr lang="hu-HU" sz="1700" dirty="0" err="1"/>
              <a:t>from</a:t>
            </a:r>
            <a:r>
              <a:rPr lang="hu-HU" sz="1700" dirty="0"/>
              <a:t> an R&amp;D pilot project </a:t>
            </a:r>
          </a:p>
          <a:p>
            <a:r>
              <a:rPr lang="hu-HU" sz="1700" dirty="0" err="1"/>
              <a:t>Describing</a:t>
            </a:r>
            <a:r>
              <a:rPr lang="hu-HU" sz="1700" dirty="0"/>
              <a:t> web </a:t>
            </a:r>
            <a:r>
              <a:rPr lang="hu-HU" sz="1700" dirty="0" err="1"/>
              <a:t>librarian</a:t>
            </a:r>
            <a:r>
              <a:rPr lang="hu-HU" sz="1700" dirty="0"/>
              <a:t>, web </a:t>
            </a:r>
            <a:r>
              <a:rPr lang="hu-HU" sz="1700" dirty="0" err="1"/>
              <a:t>curating</a:t>
            </a:r>
            <a:r>
              <a:rPr lang="hu-HU" sz="1700" dirty="0"/>
              <a:t> </a:t>
            </a:r>
            <a:r>
              <a:rPr lang="hu-HU" sz="1700" dirty="0" err="1"/>
              <a:t>tasks</a:t>
            </a:r>
            <a:r>
              <a:rPr lang="hu-HU" sz="1700" dirty="0"/>
              <a:t> </a:t>
            </a:r>
          </a:p>
          <a:p>
            <a:r>
              <a:rPr lang="hu-HU" sz="1700" dirty="0" err="1"/>
              <a:t>Applying</a:t>
            </a:r>
            <a:r>
              <a:rPr lang="hu-HU" sz="1700" dirty="0"/>
              <a:t> </a:t>
            </a:r>
            <a:r>
              <a:rPr lang="hu-HU" sz="1700" dirty="0" err="1"/>
              <a:t>the</a:t>
            </a:r>
            <a:r>
              <a:rPr lang="hu-HU" sz="1700" dirty="0"/>
              <a:t> </a:t>
            </a:r>
            <a:r>
              <a:rPr lang="hu-HU" sz="1700" dirty="0" err="1"/>
              <a:t>results</a:t>
            </a:r>
            <a:r>
              <a:rPr lang="hu-HU" sz="1700" dirty="0"/>
              <a:t> of </a:t>
            </a:r>
            <a:r>
              <a:rPr lang="hu-HU" sz="1700" dirty="0" err="1"/>
              <a:t>my</a:t>
            </a:r>
            <a:r>
              <a:rPr lang="hu-HU" sz="1700" dirty="0"/>
              <a:t>  </a:t>
            </a:r>
            <a:r>
              <a:rPr lang="hu-HU" sz="1700" dirty="0" err="1"/>
              <a:t>numerous</a:t>
            </a:r>
            <a:r>
              <a:rPr lang="hu-HU" sz="1700" dirty="0"/>
              <a:t> </a:t>
            </a:r>
            <a:r>
              <a:rPr lang="hu-HU" sz="1700" dirty="0" err="1"/>
              <a:t>research</a:t>
            </a:r>
            <a:r>
              <a:rPr lang="hu-HU" sz="1700" dirty="0"/>
              <a:t> </a:t>
            </a:r>
            <a:r>
              <a:rPr lang="hu-HU" sz="1700" dirty="0" err="1"/>
              <a:t>publications</a:t>
            </a:r>
            <a:r>
              <a:rPr lang="hu-HU" sz="1700" dirty="0"/>
              <a:t> in </a:t>
            </a:r>
            <a:r>
              <a:rPr lang="hu-HU" sz="1700" dirty="0" err="1"/>
              <a:t>the</a:t>
            </a:r>
            <a:r>
              <a:rPr lang="hu-HU" sz="1700" dirty="0"/>
              <a:t> </a:t>
            </a:r>
            <a:r>
              <a:rPr lang="hu-HU" sz="1700" dirty="0" err="1"/>
              <a:t>thesis</a:t>
            </a:r>
            <a:r>
              <a:rPr lang="hu-HU" sz="1700" dirty="0"/>
              <a:t> </a:t>
            </a:r>
          </a:p>
          <a:p>
            <a:r>
              <a:rPr lang="hu-HU" sz="1700" dirty="0" err="1"/>
              <a:t>Creating</a:t>
            </a:r>
            <a:r>
              <a:rPr lang="hu-HU" sz="1700" dirty="0"/>
              <a:t> a </a:t>
            </a:r>
            <a:r>
              <a:rPr lang="hu-HU" sz="1700" dirty="0" err="1"/>
              <a:t>solid</a:t>
            </a:r>
            <a:r>
              <a:rPr lang="hu-HU" sz="1700" dirty="0"/>
              <a:t> </a:t>
            </a:r>
            <a:r>
              <a:rPr lang="hu-HU" sz="1700" dirty="0" err="1"/>
              <a:t>base</a:t>
            </a:r>
            <a:r>
              <a:rPr lang="hu-HU" sz="1700" dirty="0"/>
              <a:t> of </a:t>
            </a:r>
            <a:r>
              <a:rPr lang="hu-HU" sz="1700" dirty="0" err="1"/>
              <a:t>research</a:t>
            </a:r>
            <a:r>
              <a:rPr lang="hu-HU" sz="1700" dirty="0"/>
              <a:t> </a:t>
            </a:r>
            <a:r>
              <a:rPr lang="hu-HU" sz="1700" dirty="0" err="1"/>
              <a:t>related</a:t>
            </a:r>
            <a:r>
              <a:rPr lang="hu-HU" sz="1700" dirty="0"/>
              <a:t> </a:t>
            </a:r>
            <a:r>
              <a:rPr lang="hu-HU" sz="1700" dirty="0" err="1"/>
              <a:t>to</a:t>
            </a:r>
            <a:r>
              <a:rPr lang="hu-HU" sz="1700" dirty="0"/>
              <a:t> web </a:t>
            </a:r>
            <a:r>
              <a:rPr lang="hu-HU" sz="1700" dirty="0" err="1"/>
              <a:t>archives</a:t>
            </a:r>
            <a:r>
              <a:rPr lang="hu-HU" sz="1700" dirty="0"/>
              <a:t> and web </a:t>
            </a:r>
            <a:r>
              <a:rPr lang="hu-HU" sz="1700" dirty="0" err="1"/>
              <a:t>archiving</a:t>
            </a:r>
            <a:r>
              <a:rPr lang="hu-HU" sz="1700" dirty="0"/>
              <a:t> </a:t>
            </a:r>
          </a:p>
          <a:p>
            <a:r>
              <a:rPr lang="hu-HU" sz="1700" dirty="0" err="1"/>
              <a:t>Aim</a:t>
            </a:r>
            <a:r>
              <a:rPr lang="hu-HU" sz="1700" dirty="0"/>
              <a:t> of </a:t>
            </a:r>
            <a:r>
              <a:rPr lang="hu-HU" sz="1700" dirty="0" err="1"/>
              <a:t>broader</a:t>
            </a:r>
            <a:r>
              <a:rPr lang="hu-HU" sz="1700" dirty="0"/>
              <a:t> </a:t>
            </a:r>
            <a:r>
              <a:rPr lang="hu-HU" sz="1700" dirty="0" err="1"/>
              <a:t>collaboration</a:t>
            </a:r>
            <a:r>
              <a:rPr lang="hu-HU" sz="1700" dirty="0"/>
              <a:t> </a:t>
            </a:r>
            <a:r>
              <a:rPr lang="hu-HU" sz="1700" dirty="0" err="1"/>
              <a:t>with</a:t>
            </a:r>
            <a:r>
              <a:rPr lang="hu-HU" sz="1700" dirty="0"/>
              <a:t> </a:t>
            </a:r>
            <a:r>
              <a:rPr lang="hu-HU" sz="1700" dirty="0" err="1"/>
              <a:t>higher</a:t>
            </a:r>
            <a:r>
              <a:rPr lang="hu-HU" sz="1700" dirty="0"/>
              <a:t> </a:t>
            </a:r>
            <a:r>
              <a:rPr lang="hu-HU" sz="1700" dirty="0" err="1"/>
              <a:t>education</a:t>
            </a:r>
            <a:r>
              <a:rPr lang="hu-HU" sz="1700" dirty="0"/>
              <a:t> </a:t>
            </a:r>
            <a:r>
              <a:rPr lang="hu-HU" sz="1700" dirty="0" err="1"/>
              <a:t>institutions</a:t>
            </a:r>
            <a:r>
              <a:rPr lang="hu-HU" sz="1700" dirty="0"/>
              <a:t> </a:t>
            </a:r>
          </a:p>
          <a:p>
            <a:r>
              <a:rPr lang="hu-HU" sz="1700" dirty="0" err="1"/>
              <a:t>Requirement</a:t>
            </a:r>
            <a:r>
              <a:rPr lang="hu-HU" sz="1700" dirty="0"/>
              <a:t> of </a:t>
            </a:r>
            <a:r>
              <a:rPr lang="hu-HU" sz="1700" dirty="0" err="1"/>
              <a:t>broad</a:t>
            </a:r>
            <a:r>
              <a:rPr lang="hu-HU" sz="1700" dirty="0"/>
              <a:t> </a:t>
            </a:r>
            <a:r>
              <a:rPr lang="hu-HU" sz="1700" dirty="0" err="1"/>
              <a:t>professional</a:t>
            </a:r>
            <a:r>
              <a:rPr lang="hu-HU" sz="1700" dirty="0"/>
              <a:t> </a:t>
            </a:r>
            <a:r>
              <a:rPr lang="hu-HU" sz="1700" dirty="0" err="1"/>
              <a:t>collaboration</a:t>
            </a:r>
            <a:endParaRPr lang="hu-HU" sz="1700" dirty="0"/>
          </a:p>
          <a:p>
            <a:r>
              <a:rPr lang="hu-HU" sz="1700" dirty="0" err="1"/>
              <a:t>Uncertain</a:t>
            </a:r>
            <a:r>
              <a:rPr lang="hu-HU" sz="1700" dirty="0"/>
              <a:t> </a:t>
            </a:r>
            <a:r>
              <a:rPr lang="hu-HU" sz="1700" dirty="0" err="1"/>
              <a:t>future</a:t>
            </a:r>
            <a:r>
              <a:rPr lang="hu-HU" sz="1700" dirty="0"/>
              <a:t> of </a:t>
            </a:r>
            <a:r>
              <a:rPr lang="hu-HU" sz="1700" dirty="0" err="1"/>
              <a:t>the</a:t>
            </a:r>
            <a:r>
              <a:rPr lang="hu-HU" sz="1700" dirty="0"/>
              <a:t> Internet</a:t>
            </a:r>
          </a:p>
          <a:p>
            <a:r>
              <a:rPr lang="hu-HU" sz="1700" dirty="0"/>
              <a:t>Web </a:t>
            </a:r>
            <a:r>
              <a:rPr lang="hu-HU" sz="1700" dirty="0" err="1"/>
              <a:t>archiving</a:t>
            </a:r>
            <a:r>
              <a:rPr lang="hu-HU" sz="1700" dirty="0"/>
              <a:t> </a:t>
            </a:r>
            <a:r>
              <a:rPr lang="hu-HU" sz="1700" dirty="0" err="1"/>
              <a:t>as</a:t>
            </a:r>
            <a:r>
              <a:rPr lang="hu-HU" sz="1700" dirty="0"/>
              <a:t> business? </a:t>
            </a:r>
          </a:p>
          <a:p>
            <a:r>
              <a:rPr lang="hu-HU" sz="1700" dirty="0" err="1"/>
              <a:t>Further</a:t>
            </a:r>
            <a:r>
              <a:rPr lang="hu-HU" sz="1700" dirty="0"/>
              <a:t> </a:t>
            </a:r>
            <a:r>
              <a:rPr lang="hu-HU" sz="1700" dirty="0" err="1"/>
              <a:t>research</a:t>
            </a:r>
            <a:r>
              <a:rPr lang="hu-HU" sz="1700" dirty="0"/>
              <a:t> </a:t>
            </a:r>
            <a:r>
              <a:rPr lang="hu-HU" sz="1700" dirty="0" err="1"/>
              <a:t>plans</a:t>
            </a:r>
            <a:r>
              <a:rPr lang="hu-HU" sz="1700" dirty="0"/>
              <a:t> </a:t>
            </a:r>
            <a:r>
              <a:rPr lang="hu-HU" sz="1700" dirty="0" err="1"/>
              <a:t>to</a:t>
            </a:r>
            <a:r>
              <a:rPr lang="hu-HU" sz="1700" dirty="0"/>
              <a:t> </a:t>
            </a:r>
            <a:r>
              <a:rPr lang="hu-HU" sz="1700" dirty="0" err="1"/>
              <a:t>the</a:t>
            </a:r>
            <a:r>
              <a:rPr lang="hu-HU" sz="1700" dirty="0"/>
              <a:t> establishment of </a:t>
            </a:r>
            <a:r>
              <a:rPr lang="hu-HU" sz="1700" dirty="0" err="1"/>
              <a:t>using</a:t>
            </a:r>
            <a:r>
              <a:rPr lang="hu-HU" sz="1700" dirty="0"/>
              <a:t> </a:t>
            </a:r>
            <a:r>
              <a:rPr lang="hu-HU" sz="1700" dirty="0" err="1"/>
              <a:t>microdata</a:t>
            </a:r>
            <a:endParaRPr lang="hu-HU" sz="1700" dirty="0"/>
          </a:p>
          <a:p>
            <a:r>
              <a:rPr lang="hu-HU" sz="1700" dirty="0" err="1"/>
              <a:t>Planning</a:t>
            </a:r>
            <a:r>
              <a:rPr lang="hu-HU" sz="1700" dirty="0"/>
              <a:t> </a:t>
            </a:r>
            <a:r>
              <a:rPr lang="hu-HU" sz="1700" dirty="0" err="1"/>
              <a:t>new</a:t>
            </a:r>
            <a:r>
              <a:rPr lang="hu-HU" sz="1700" dirty="0"/>
              <a:t> web </a:t>
            </a:r>
            <a:r>
              <a:rPr lang="hu-HU" sz="1700" dirty="0" err="1"/>
              <a:t>archiving</a:t>
            </a:r>
            <a:r>
              <a:rPr lang="hu-HU" sz="1700" dirty="0"/>
              <a:t> </a:t>
            </a:r>
            <a:r>
              <a:rPr lang="hu-HU" sz="1700" dirty="0" err="1"/>
              <a:t>projects</a:t>
            </a:r>
            <a:r>
              <a:rPr lang="hu-HU" sz="1700" dirty="0"/>
              <a:t> </a:t>
            </a:r>
            <a:r>
              <a:rPr lang="hu-HU" sz="1700" dirty="0" err="1"/>
              <a:t>at</a:t>
            </a:r>
            <a:r>
              <a:rPr lang="hu-HU" sz="1700" dirty="0"/>
              <a:t> OSA (</a:t>
            </a:r>
            <a:r>
              <a:rPr lang="hu-HU" sz="1700" dirty="0" err="1"/>
              <a:t>archiving</a:t>
            </a:r>
            <a:r>
              <a:rPr lang="hu-HU" sz="1700" dirty="0"/>
              <a:t> </a:t>
            </a:r>
            <a:r>
              <a:rPr lang="hu-HU" sz="1700" dirty="0" err="1"/>
              <a:t>websites</a:t>
            </a:r>
            <a:r>
              <a:rPr lang="hu-HU" sz="1700" dirty="0"/>
              <a:t> of CEU, OSF, </a:t>
            </a:r>
            <a:r>
              <a:rPr lang="hu-HU" sz="1700" dirty="0" err="1"/>
              <a:t>Hungarian</a:t>
            </a:r>
            <a:r>
              <a:rPr lang="hu-HU" sz="1700" dirty="0"/>
              <a:t> human </a:t>
            </a:r>
            <a:r>
              <a:rPr lang="hu-HU" sz="1700" dirty="0" err="1"/>
              <a:t>rights</a:t>
            </a:r>
            <a:r>
              <a:rPr lang="hu-HU" sz="1700" dirty="0"/>
              <a:t> </a:t>
            </a:r>
            <a:r>
              <a:rPr lang="hu-HU" sz="1700" dirty="0" err="1"/>
              <a:t>organizations</a:t>
            </a:r>
            <a:r>
              <a:rPr lang="hu-HU" sz="1700" dirty="0"/>
              <a:t>, </a:t>
            </a:r>
            <a:r>
              <a:rPr lang="hu-HU" sz="1700" dirty="0" err="1"/>
              <a:t>event-based</a:t>
            </a:r>
            <a:r>
              <a:rPr lang="hu-HU" sz="1700" dirty="0"/>
              <a:t> </a:t>
            </a:r>
            <a:r>
              <a:rPr lang="hu-HU" sz="1700" dirty="0" err="1"/>
              <a:t>archiving</a:t>
            </a:r>
            <a:r>
              <a:rPr lang="hu-HU" sz="1700" dirty="0"/>
              <a:t>, </a:t>
            </a:r>
            <a:r>
              <a:rPr lang="hu-HU" sz="1700" dirty="0" err="1"/>
              <a:t>private</a:t>
            </a:r>
            <a:r>
              <a:rPr lang="hu-HU" sz="1700" dirty="0"/>
              <a:t> </a:t>
            </a:r>
            <a:r>
              <a:rPr lang="hu-HU" sz="1700" dirty="0" err="1"/>
              <a:t>archiving</a:t>
            </a:r>
            <a:r>
              <a:rPr lang="hu-HU" sz="1700" dirty="0"/>
              <a:t> </a:t>
            </a:r>
            <a:r>
              <a:rPr lang="hu-HU" sz="1700" dirty="0" err="1"/>
              <a:t>projects</a:t>
            </a:r>
            <a:r>
              <a:rPr lang="hu-HU" sz="1700" dirty="0"/>
              <a:t> </a:t>
            </a:r>
            <a:r>
              <a:rPr lang="hu-HU" sz="1700" dirty="0" err="1"/>
              <a:t>for</a:t>
            </a:r>
            <a:r>
              <a:rPr lang="hu-HU" sz="1700" dirty="0"/>
              <a:t> </a:t>
            </a:r>
            <a:r>
              <a:rPr lang="hu-HU" sz="1700" dirty="0" err="1"/>
              <a:t>academic</a:t>
            </a:r>
            <a:r>
              <a:rPr lang="hu-HU" sz="1700" dirty="0"/>
              <a:t> </a:t>
            </a:r>
            <a:r>
              <a:rPr lang="hu-HU" sz="1700" dirty="0" err="1"/>
              <a:t>community</a:t>
            </a:r>
            <a:r>
              <a:rPr lang="hu-HU" sz="1700" dirty="0"/>
              <a:t>)</a:t>
            </a:r>
          </a:p>
          <a:p>
            <a:endParaRPr lang="hu-HU" sz="1700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0FC160A4-A1D5-4F5C-BC73-793D730F34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5017" y="3957847"/>
            <a:ext cx="2931785" cy="800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621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Thank</a:t>
            </a:r>
            <a:r>
              <a:rPr lang="hu-HU" dirty="0"/>
              <a:t> </a:t>
            </a:r>
            <a:r>
              <a:rPr lang="hu-HU" dirty="0" err="1"/>
              <a:t>you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your</a:t>
            </a:r>
            <a:r>
              <a:rPr lang="hu-HU" dirty="0"/>
              <a:t> </a:t>
            </a:r>
            <a:r>
              <a:rPr lang="hu-HU" dirty="0" err="1"/>
              <a:t>attention</a:t>
            </a:r>
            <a:r>
              <a:rPr lang="hu-HU" dirty="0"/>
              <a:t>!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err="1"/>
              <a:t>Thesis</a:t>
            </a:r>
            <a:r>
              <a:rPr lang="hu-HU" dirty="0"/>
              <a:t> and </a:t>
            </a:r>
            <a:r>
              <a:rPr lang="hu-HU" dirty="0" err="1"/>
              <a:t>thesis</a:t>
            </a:r>
            <a:r>
              <a:rPr lang="hu-HU" dirty="0"/>
              <a:t> </a:t>
            </a:r>
            <a:r>
              <a:rPr lang="hu-HU" dirty="0" err="1"/>
              <a:t>booklet</a:t>
            </a:r>
            <a:r>
              <a:rPr lang="hu-HU" dirty="0"/>
              <a:t> </a:t>
            </a:r>
            <a:r>
              <a:rPr lang="hu-HU" dirty="0" err="1"/>
              <a:t>with</a:t>
            </a:r>
            <a:r>
              <a:rPr lang="hu-HU" dirty="0"/>
              <a:t> </a:t>
            </a:r>
            <a:r>
              <a:rPr lang="hu-HU" dirty="0" err="1"/>
              <a:t>resumes</a:t>
            </a:r>
            <a:r>
              <a:rPr lang="hu-HU" dirty="0"/>
              <a:t> in English:</a:t>
            </a:r>
          </a:p>
          <a:p>
            <a:pPr marL="0" indent="0">
              <a:buNone/>
            </a:pPr>
            <a:r>
              <a:rPr lang="hu-HU" dirty="0">
                <a:hlinkClick r:id="rId2"/>
              </a:rPr>
              <a:t>http://mek.oszk.hu/23400/23495/pdf/</a:t>
            </a:r>
            <a:endParaRPr lang="hu-HU" dirty="0"/>
          </a:p>
          <a:p>
            <a:pPr marL="0" indent="0">
              <a:buNone/>
            </a:pPr>
            <a:r>
              <a:rPr lang="hu-HU" dirty="0"/>
              <a:t>E-mail: </a:t>
            </a:r>
            <a:r>
              <a:rPr lang="hu-HU" dirty="0">
                <a:hlinkClick r:id="rId3"/>
              </a:rPr>
              <a:t>nemethm@gmail.com</a:t>
            </a:r>
            <a:r>
              <a:rPr lang="hu-HU" dirty="0"/>
              <a:t> </a:t>
            </a:r>
            <a:r>
              <a:rPr lang="hu-HU" dirty="0">
                <a:hlinkClick r:id="rId4"/>
              </a:rPr>
              <a:t>nemethm@ceu.edu</a:t>
            </a:r>
            <a:r>
              <a:rPr lang="hu-HU" dirty="0"/>
              <a:t> </a:t>
            </a:r>
          </a:p>
          <a:p>
            <a:pPr marL="0" indent="0">
              <a:buNone/>
            </a:pPr>
            <a:r>
              <a:rPr lang="hu-HU" dirty="0"/>
              <a:t>National Széchényi Library Web Archive: </a:t>
            </a:r>
            <a:r>
              <a:rPr lang="hu-HU" dirty="0">
                <a:hlinkClick r:id="rId5"/>
              </a:rPr>
              <a:t>https://webarchivum.oszk.hu/en/</a:t>
            </a:r>
            <a:r>
              <a:rPr lang="hu-HU" dirty="0"/>
              <a:t> </a:t>
            </a:r>
          </a:p>
          <a:p>
            <a:pPr marL="0" indent="0">
              <a:buNone/>
            </a:pPr>
            <a:r>
              <a:rPr lang="hu-HU" dirty="0"/>
              <a:t>Vera and Donald </a:t>
            </a:r>
            <a:r>
              <a:rPr lang="hu-HU" dirty="0" err="1"/>
              <a:t>Blinken</a:t>
            </a:r>
            <a:r>
              <a:rPr lang="hu-HU" dirty="0"/>
              <a:t> Open Society Archive:</a:t>
            </a:r>
          </a:p>
          <a:p>
            <a:pPr marL="0" indent="0">
              <a:buNone/>
            </a:pPr>
            <a:r>
              <a:rPr lang="hu-HU" dirty="0">
                <a:hlinkClick r:id="rId6"/>
              </a:rPr>
              <a:t>https://osaaarchivum.org</a:t>
            </a:r>
            <a:r>
              <a:rPr lang="hu-HU" dirty="0"/>
              <a:t> </a:t>
            </a: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75600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pPr algn="ctr"/>
            <a:r>
              <a:rPr lang="hu-HU" dirty="0"/>
              <a:t>Main </a:t>
            </a:r>
            <a:r>
              <a:rPr lang="hu-HU" dirty="0" err="1"/>
              <a:t>aim</a:t>
            </a:r>
            <a:r>
              <a:rPr lang="hu-HU" dirty="0"/>
              <a:t> and </a:t>
            </a:r>
            <a:r>
              <a:rPr lang="hu-HU" dirty="0" err="1"/>
              <a:t>topics</a:t>
            </a:r>
            <a:r>
              <a:rPr lang="hu-HU" dirty="0"/>
              <a:t> of </a:t>
            </a:r>
            <a:r>
              <a:rPr lang="hu-HU" dirty="0" err="1"/>
              <a:t>research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/>
          </a:bodyPr>
          <a:lstStyle/>
          <a:p>
            <a:r>
              <a:rPr lang="hu-HU" sz="1500" dirty="0" err="1"/>
              <a:t>Scientific</a:t>
            </a:r>
            <a:r>
              <a:rPr lang="hu-HU" sz="1500" dirty="0"/>
              <a:t> </a:t>
            </a:r>
            <a:r>
              <a:rPr lang="hu-HU" sz="1500" dirty="0" err="1"/>
              <a:t>overview</a:t>
            </a:r>
            <a:r>
              <a:rPr lang="hu-HU" sz="1500" dirty="0"/>
              <a:t> </a:t>
            </a:r>
            <a:r>
              <a:rPr lang="hu-HU" sz="1500" dirty="0" err="1"/>
              <a:t>about</a:t>
            </a:r>
            <a:r>
              <a:rPr lang="hu-HU" sz="1500" dirty="0"/>
              <a:t> web </a:t>
            </a:r>
            <a:r>
              <a:rPr lang="hu-HU" sz="1500" dirty="0" err="1"/>
              <a:t>archiving</a:t>
            </a:r>
            <a:r>
              <a:rPr lang="hu-HU" sz="1500" dirty="0"/>
              <a:t> in </a:t>
            </a:r>
            <a:r>
              <a:rPr lang="hu-HU" sz="1500" dirty="0" err="1"/>
              <a:t>Hungarian</a:t>
            </a:r>
            <a:r>
              <a:rPr lang="hu-HU" sz="1500" dirty="0"/>
              <a:t> (</a:t>
            </a:r>
            <a:r>
              <a:rPr lang="hu-HU" sz="1500" dirty="0" err="1"/>
              <a:t>first</a:t>
            </a:r>
            <a:r>
              <a:rPr lang="hu-HU" sz="1500" dirty="0"/>
              <a:t> </a:t>
            </a:r>
            <a:r>
              <a:rPr lang="hu-HU" sz="1500" dirty="0" err="1"/>
              <a:t>attempt</a:t>
            </a:r>
            <a:r>
              <a:rPr lang="hu-HU" sz="1500" dirty="0"/>
              <a:t>)</a:t>
            </a:r>
          </a:p>
          <a:p>
            <a:r>
              <a:rPr lang="hu-HU" sz="1500" dirty="0" err="1"/>
              <a:t>Interdisciplinary</a:t>
            </a:r>
            <a:r>
              <a:rPr lang="hu-HU" sz="1500" dirty="0"/>
              <a:t> </a:t>
            </a:r>
            <a:r>
              <a:rPr lang="hu-HU" sz="1500" dirty="0" err="1"/>
              <a:t>scope</a:t>
            </a:r>
            <a:endParaRPr lang="hu-HU" sz="1500" dirty="0"/>
          </a:p>
          <a:p>
            <a:r>
              <a:rPr lang="hu-HU" sz="1500" dirty="0"/>
              <a:t>General </a:t>
            </a:r>
            <a:r>
              <a:rPr lang="hu-HU" sz="1500" dirty="0" err="1"/>
              <a:t>definition</a:t>
            </a:r>
            <a:r>
              <a:rPr lang="hu-HU" sz="1500" dirty="0"/>
              <a:t> of web </a:t>
            </a:r>
            <a:r>
              <a:rPr lang="hu-HU" sz="1500" dirty="0" err="1"/>
              <a:t>archiving</a:t>
            </a:r>
            <a:r>
              <a:rPr lang="hu-HU" sz="1500" dirty="0"/>
              <a:t>, web </a:t>
            </a:r>
            <a:r>
              <a:rPr lang="hu-HU" sz="1500" dirty="0" err="1"/>
              <a:t>archiving</a:t>
            </a:r>
            <a:r>
              <a:rPr lang="hu-HU" sz="1500" dirty="0"/>
              <a:t> in </a:t>
            </a:r>
            <a:r>
              <a:rPr lang="hu-HU" sz="1500" dirty="0" err="1"/>
              <a:t>the</a:t>
            </a:r>
            <a:r>
              <a:rPr lang="hu-HU" sz="1500" dirty="0"/>
              <a:t> context of </a:t>
            </a:r>
            <a:r>
              <a:rPr lang="hu-HU" sz="1500" dirty="0" err="1"/>
              <a:t>digital</a:t>
            </a:r>
            <a:r>
              <a:rPr lang="hu-HU" sz="1500" dirty="0"/>
              <a:t> </a:t>
            </a:r>
            <a:r>
              <a:rPr lang="hu-HU" sz="1500" dirty="0" err="1"/>
              <a:t>preservation</a:t>
            </a:r>
            <a:endParaRPr lang="hu-HU" sz="1500" dirty="0"/>
          </a:p>
          <a:p>
            <a:r>
              <a:rPr lang="hu-HU" sz="1500" dirty="0" err="1"/>
              <a:t>Broad</a:t>
            </a:r>
            <a:r>
              <a:rPr lang="hu-HU" sz="1500" dirty="0"/>
              <a:t> context in </a:t>
            </a:r>
            <a:r>
              <a:rPr lang="hu-HU" sz="1500" dirty="0" err="1"/>
              <a:t>public</a:t>
            </a:r>
            <a:r>
              <a:rPr lang="hu-HU" sz="1500" dirty="0"/>
              <a:t> </a:t>
            </a:r>
            <a:r>
              <a:rPr lang="hu-HU" sz="1500" dirty="0" err="1"/>
              <a:t>collection</a:t>
            </a:r>
            <a:r>
              <a:rPr lang="hu-HU" sz="1500" dirty="0"/>
              <a:t> </a:t>
            </a:r>
            <a:r>
              <a:rPr lang="hu-HU" sz="1500" dirty="0" err="1"/>
              <a:t>perspective</a:t>
            </a:r>
            <a:endParaRPr lang="hu-HU" sz="1500" dirty="0"/>
          </a:p>
          <a:p>
            <a:r>
              <a:rPr lang="hu-HU" sz="1500" dirty="0"/>
              <a:t>International context in </a:t>
            </a:r>
            <a:r>
              <a:rPr lang="hu-HU" sz="1500" dirty="0" err="1"/>
              <a:t>Hungarian</a:t>
            </a:r>
            <a:r>
              <a:rPr lang="hu-HU" sz="1500" dirty="0"/>
              <a:t> </a:t>
            </a:r>
            <a:r>
              <a:rPr lang="hu-HU" sz="1500" dirty="0" err="1"/>
              <a:t>perspective</a:t>
            </a:r>
            <a:endParaRPr lang="hu-HU" sz="1500" dirty="0"/>
          </a:p>
          <a:p>
            <a:r>
              <a:rPr lang="hu-HU" sz="1500" dirty="0" err="1"/>
              <a:t>From</a:t>
            </a:r>
            <a:r>
              <a:rPr lang="hu-HU" sz="1500" dirty="0"/>
              <a:t> R&amp;D pilot project </a:t>
            </a:r>
            <a:r>
              <a:rPr lang="hu-HU" sz="1500" dirty="0" err="1"/>
              <a:t>to</a:t>
            </a:r>
            <a:r>
              <a:rPr lang="hu-HU" sz="1500" dirty="0"/>
              <a:t> </a:t>
            </a:r>
            <a:r>
              <a:rPr lang="hu-HU" sz="1500" dirty="0" err="1"/>
              <a:t>regular</a:t>
            </a:r>
            <a:r>
              <a:rPr lang="hu-HU" sz="1500" dirty="0"/>
              <a:t> </a:t>
            </a:r>
            <a:r>
              <a:rPr lang="hu-HU" sz="1500" dirty="0" err="1"/>
              <a:t>national</a:t>
            </a:r>
            <a:r>
              <a:rPr lang="hu-HU" sz="1500" dirty="0"/>
              <a:t> </a:t>
            </a:r>
            <a:r>
              <a:rPr lang="hu-HU" sz="1500" dirty="0" err="1"/>
              <a:t>library</a:t>
            </a:r>
            <a:r>
              <a:rPr lang="hu-HU" sz="1500" dirty="0"/>
              <a:t> service – </a:t>
            </a:r>
            <a:r>
              <a:rPr lang="hu-HU" sz="1500" dirty="0" err="1"/>
              <a:t>description</a:t>
            </a:r>
            <a:r>
              <a:rPr lang="hu-HU" sz="1500" dirty="0"/>
              <a:t> of </a:t>
            </a:r>
            <a:r>
              <a:rPr lang="hu-HU" sz="1500" dirty="0" err="1"/>
              <a:t>the</a:t>
            </a:r>
            <a:r>
              <a:rPr lang="hu-HU" sz="1500" dirty="0"/>
              <a:t> </a:t>
            </a:r>
            <a:r>
              <a:rPr lang="hu-HU" sz="1500" dirty="0" err="1"/>
              <a:t>practical</a:t>
            </a:r>
            <a:r>
              <a:rPr lang="hu-HU" sz="1500" dirty="0"/>
              <a:t> </a:t>
            </a:r>
            <a:r>
              <a:rPr lang="hu-HU" sz="1500" dirty="0" err="1"/>
              <a:t>framework</a:t>
            </a:r>
            <a:r>
              <a:rPr lang="hu-HU" sz="1500" dirty="0"/>
              <a:t> </a:t>
            </a:r>
          </a:p>
          <a:p>
            <a:r>
              <a:rPr lang="hu-HU" sz="1500" dirty="0" err="1"/>
              <a:t>Development</a:t>
            </a:r>
            <a:r>
              <a:rPr lang="hu-HU" sz="1500" dirty="0"/>
              <a:t> of </a:t>
            </a:r>
            <a:r>
              <a:rPr lang="hu-HU" sz="1500" dirty="0" err="1"/>
              <a:t>workflows</a:t>
            </a:r>
            <a:r>
              <a:rPr lang="hu-HU" sz="1500" dirty="0"/>
              <a:t>, IT </a:t>
            </a:r>
            <a:r>
              <a:rPr lang="hu-HU" sz="1500" dirty="0" err="1"/>
              <a:t>background</a:t>
            </a:r>
            <a:endParaRPr lang="hu-HU" sz="1500" dirty="0"/>
          </a:p>
          <a:p>
            <a:r>
              <a:rPr lang="hu-HU" sz="1500" dirty="0"/>
              <a:t>Education of web </a:t>
            </a:r>
            <a:r>
              <a:rPr lang="hu-HU" sz="1500" dirty="0" err="1"/>
              <a:t>archiving</a:t>
            </a:r>
            <a:endParaRPr lang="hu-HU" sz="1500" dirty="0"/>
          </a:p>
          <a:p>
            <a:r>
              <a:rPr lang="hu-HU" sz="1500" dirty="0"/>
              <a:t>Web </a:t>
            </a:r>
            <a:r>
              <a:rPr lang="hu-HU" sz="1500" dirty="0" err="1"/>
              <a:t>archive</a:t>
            </a:r>
            <a:r>
              <a:rPr lang="hu-HU" sz="1500" dirty="0"/>
              <a:t> </a:t>
            </a:r>
            <a:r>
              <a:rPr lang="hu-HU" sz="1500" dirty="0" err="1"/>
              <a:t>as</a:t>
            </a:r>
            <a:r>
              <a:rPr lang="hu-HU" sz="1500" dirty="0"/>
              <a:t> a </a:t>
            </a:r>
            <a:r>
              <a:rPr lang="hu-HU" sz="1500" dirty="0" err="1"/>
              <a:t>research</a:t>
            </a:r>
            <a:r>
              <a:rPr lang="hu-HU" sz="1500" dirty="0"/>
              <a:t> </a:t>
            </a:r>
            <a:r>
              <a:rPr lang="hu-HU" sz="1500" dirty="0" err="1"/>
              <a:t>subject</a:t>
            </a:r>
            <a:endParaRPr lang="hu-HU" sz="1500" dirty="0"/>
          </a:p>
          <a:p>
            <a:r>
              <a:rPr lang="hu-HU" sz="1500" dirty="0"/>
              <a:t>Web </a:t>
            </a:r>
            <a:r>
              <a:rPr lang="hu-HU" sz="1500" dirty="0" err="1"/>
              <a:t>archive</a:t>
            </a:r>
            <a:r>
              <a:rPr lang="hu-HU" sz="1500" dirty="0"/>
              <a:t> and </a:t>
            </a:r>
            <a:r>
              <a:rPr lang="hu-HU" sz="1500" dirty="0" err="1"/>
              <a:t>semantic</a:t>
            </a:r>
            <a:r>
              <a:rPr lang="hu-HU" sz="1500" dirty="0"/>
              <a:t> web – </a:t>
            </a:r>
            <a:r>
              <a:rPr lang="hu-HU" sz="1500" dirty="0" err="1"/>
              <a:t>highlighted</a:t>
            </a:r>
            <a:r>
              <a:rPr lang="hu-HU" sz="1500" dirty="0"/>
              <a:t> </a:t>
            </a:r>
            <a:r>
              <a:rPr lang="hu-HU" sz="1500" dirty="0" err="1"/>
              <a:t>sub-topic</a:t>
            </a:r>
            <a:endParaRPr lang="hu-HU" sz="1500" dirty="0"/>
          </a:p>
        </p:txBody>
      </p:sp>
    </p:spTree>
    <p:extLst>
      <p:ext uri="{BB962C8B-B14F-4D97-AF65-F5344CB8AC3E}">
        <p14:creationId xmlns:p14="http://schemas.microsoft.com/office/powerpoint/2010/main" val="1627673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pPr algn="ctr"/>
            <a:r>
              <a:rPr lang="hu-HU" sz="4100" dirty="0"/>
              <a:t>Main </a:t>
            </a:r>
            <a:r>
              <a:rPr lang="hu-HU" sz="4100" dirty="0" err="1"/>
              <a:t>challenges</a:t>
            </a:r>
            <a:r>
              <a:rPr lang="hu-HU" sz="4100" dirty="0"/>
              <a:t> </a:t>
            </a:r>
            <a:r>
              <a:rPr lang="hu-HU" sz="4100" dirty="0" err="1"/>
              <a:t>through</a:t>
            </a:r>
            <a:r>
              <a:rPr lang="hu-HU" sz="4100" dirty="0"/>
              <a:t> </a:t>
            </a:r>
            <a:r>
              <a:rPr lang="hu-HU" sz="4100" dirty="0" err="1"/>
              <a:t>writing</a:t>
            </a:r>
            <a:r>
              <a:rPr lang="hu-HU" sz="4100" dirty="0"/>
              <a:t> </a:t>
            </a:r>
            <a:r>
              <a:rPr lang="hu-HU" sz="4100" dirty="0" err="1"/>
              <a:t>the</a:t>
            </a:r>
            <a:r>
              <a:rPr lang="hu-HU" sz="4100" dirty="0"/>
              <a:t> </a:t>
            </a:r>
            <a:r>
              <a:rPr lang="hu-HU" sz="4100" dirty="0" err="1"/>
              <a:t>thesis</a:t>
            </a:r>
            <a:endParaRPr lang="hu-HU" sz="41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 lnSpcReduction="10000"/>
          </a:bodyPr>
          <a:lstStyle/>
          <a:p>
            <a:r>
              <a:rPr lang="hu-HU" sz="2400" dirty="0" err="1"/>
              <a:t>Making</a:t>
            </a:r>
            <a:r>
              <a:rPr lang="hu-HU" sz="2400" dirty="0"/>
              <a:t> an </a:t>
            </a:r>
            <a:r>
              <a:rPr lang="hu-HU" sz="2400" dirty="0" err="1"/>
              <a:t>overview</a:t>
            </a:r>
            <a:r>
              <a:rPr lang="hu-HU" sz="2400" dirty="0"/>
              <a:t> </a:t>
            </a:r>
            <a:r>
              <a:rPr lang="hu-HU" sz="2400" dirty="0" err="1"/>
              <a:t>from</a:t>
            </a:r>
            <a:r>
              <a:rPr lang="hu-HU" sz="2400" dirty="0"/>
              <a:t> </a:t>
            </a:r>
            <a:r>
              <a:rPr lang="hu-HU" sz="2400" dirty="0" err="1"/>
              <a:t>multiple</a:t>
            </a:r>
            <a:r>
              <a:rPr lang="hu-HU" sz="2400" dirty="0"/>
              <a:t> </a:t>
            </a:r>
            <a:r>
              <a:rPr lang="hu-HU" sz="2400" dirty="0" err="1"/>
              <a:t>perspectives</a:t>
            </a:r>
            <a:r>
              <a:rPr lang="hu-HU" sz="2400" dirty="0"/>
              <a:t> (</a:t>
            </a:r>
            <a:r>
              <a:rPr lang="hu-HU" sz="2400" dirty="0" err="1"/>
              <a:t>information</a:t>
            </a:r>
            <a:r>
              <a:rPr lang="hu-HU" sz="2400" dirty="0"/>
              <a:t> </a:t>
            </a:r>
            <a:r>
              <a:rPr lang="hu-HU" sz="2400" dirty="0" err="1"/>
              <a:t>technology</a:t>
            </a:r>
            <a:r>
              <a:rPr lang="hu-HU" sz="2400" dirty="0"/>
              <a:t>, </a:t>
            </a:r>
            <a:r>
              <a:rPr lang="hu-HU" sz="2400" dirty="0" err="1"/>
              <a:t>public</a:t>
            </a:r>
            <a:r>
              <a:rPr lang="hu-HU" sz="2400" dirty="0"/>
              <a:t> </a:t>
            </a:r>
            <a:r>
              <a:rPr lang="hu-HU" sz="2400" dirty="0" err="1"/>
              <a:t>collection</a:t>
            </a:r>
            <a:r>
              <a:rPr lang="hu-HU" sz="2400" dirty="0"/>
              <a:t>, </a:t>
            </a:r>
            <a:r>
              <a:rPr lang="hu-HU" sz="2400" dirty="0" err="1"/>
              <a:t>history</a:t>
            </a:r>
            <a:r>
              <a:rPr lang="hu-HU" sz="2400" dirty="0"/>
              <a:t> etc.)</a:t>
            </a:r>
          </a:p>
          <a:p>
            <a:r>
              <a:rPr lang="hu-HU" sz="2400" dirty="0"/>
              <a:t>Limited </a:t>
            </a:r>
            <a:r>
              <a:rPr lang="hu-HU" sz="2400" dirty="0" err="1"/>
              <a:t>length</a:t>
            </a:r>
            <a:r>
              <a:rPr lang="hu-HU" sz="2400" dirty="0"/>
              <a:t>, </a:t>
            </a:r>
            <a:r>
              <a:rPr lang="hu-HU" sz="2400" dirty="0" err="1"/>
              <a:t>balance</a:t>
            </a:r>
            <a:r>
              <a:rPr lang="hu-HU" sz="2400" dirty="0"/>
              <a:t> of </a:t>
            </a:r>
            <a:r>
              <a:rPr lang="hu-HU" sz="2400" dirty="0" err="1"/>
              <a:t>sub-topics</a:t>
            </a:r>
            <a:r>
              <a:rPr lang="hu-HU" sz="2400" dirty="0"/>
              <a:t> </a:t>
            </a:r>
          </a:p>
          <a:p>
            <a:r>
              <a:rPr lang="hu-HU" sz="2400" dirty="0" err="1"/>
              <a:t>Minimal</a:t>
            </a:r>
            <a:r>
              <a:rPr lang="hu-HU" sz="2400" dirty="0"/>
              <a:t> </a:t>
            </a:r>
            <a:r>
              <a:rPr lang="hu-HU" sz="2400" dirty="0" err="1"/>
              <a:t>use</a:t>
            </a:r>
            <a:r>
              <a:rPr lang="hu-HU" sz="2400" dirty="0"/>
              <a:t> of </a:t>
            </a:r>
            <a:r>
              <a:rPr lang="hu-HU" sz="2400" dirty="0" err="1"/>
              <a:t>professional</a:t>
            </a:r>
            <a:r>
              <a:rPr lang="hu-HU" sz="2400" dirty="0"/>
              <a:t> </a:t>
            </a:r>
            <a:r>
              <a:rPr lang="hu-HU" sz="2400" dirty="0" err="1"/>
              <a:t>language</a:t>
            </a:r>
            <a:r>
              <a:rPr lang="hu-HU" sz="2400" dirty="0"/>
              <a:t>  - must be </a:t>
            </a:r>
            <a:r>
              <a:rPr lang="hu-HU" sz="2400" dirty="0" err="1"/>
              <a:t>comprehensive</a:t>
            </a:r>
            <a:r>
              <a:rPr lang="hu-HU" sz="2400" dirty="0"/>
              <a:t> </a:t>
            </a:r>
            <a:r>
              <a:rPr lang="hu-HU" sz="2400" dirty="0" err="1"/>
              <a:t>to</a:t>
            </a:r>
            <a:r>
              <a:rPr lang="hu-HU" sz="2400" dirty="0"/>
              <a:t> </a:t>
            </a:r>
            <a:r>
              <a:rPr lang="hu-HU" sz="2400" dirty="0" err="1"/>
              <a:t>everyone</a:t>
            </a:r>
            <a:endParaRPr lang="hu-HU" sz="2400" dirty="0"/>
          </a:p>
          <a:p>
            <a:r>
              <a:rPr lang="hu-HU" sz="2400" dirty="0" err="1"/>
              <a:t>Clearly</a:t>
            </a:r>
            <a:r>
              <a:rPr lang="hu-HU" sz="2400" dirty="0"/>
              <a:t> </a:t>
            </a:r>
            <a:r>
              <a:rPr lang="hu-HU" sz="2400" dirty="0" err="1"/>
              <a:t>differentiate</a:t>
            </a:r>
            <a:r>
              <a:rPr lang="hu-HU" sz="2400" dirty="0"/>
              <a:t> </a:t>
            </a:r>
            <a:r>
              <a:rPr lang="hu-HU" sz="2400" dirty="0" err="1"/>
              <a:t>individual</a:t>
            </a:r>
            <a:r>
              <a:rPr lang="hu-HU" sz="2400" dirty="0"/>
              <a:t> </a:t>
            </a:r>
            <a:r>
              <a:rPr lang="hu-HU" sz="2400" dirty="0" err="1"/>
              <a:t>research</a:t>
            </a:r>
            <a:r>
              <a:rPr lang="hu-HU" sz="2400" dirty="0"/>
              <a:t> </a:t>
            </a:r>
            <a:r>
              <a:rPr lang="hu-HU" sz="2400" dirty="0" err="1"/>
              <a:t>job</a:t>
            </a:r>
            <a:r>
              <a:rPr lang="hu-HU" sz="2400" dirty="0"/>
              <a:t> and </a:t>
            </a:r>
            <a:r>
              <a:rPr lang="hu-HU" sz="2400" dirty="0" err="1"/>
              <a:t>collective</a:t>
            </a:r>
            <a:r>
              <a:rPr lang="hu-HU" sz="2400" dirty="0"/>
              <a:t> </a:t>
            </a:r>
            <a:r>
              <a:rPr lang="hu-HU" sz="2400" dirty="0" err="1"/>
              <a:t>efforts</a:t>
            </a:r>
            <a:r>
              <a:rPr lang="hu-HU" sz="2400" dirty="0"/>
              <a:t> in </a:t>
            </a:r>
            <a:r>
              <a:rPr lang="hu-HU" sz="2400" dirty="0" err="1"/>
              <a:t>the</a:t>
            </a:r>
            <a:r>
              <a:rPr lang="hu-HU" sz="2400" dirty="0"/>
              <a:t> </a:t>
            </a:r>
            <a:r>
              <a:rPr lang="hu-HU" sz="2400" dirty="0" err="1"/>
              <a:t>national</a:t>
            </a:r>
            <a:r>
              <a:rPr lang="hu-HU" sz="2400" dirty="0"/>
              <a:t> </a:t>
            </a:r>
            <a:r>
              <a:rPr lang="hu-HU" sz="2400" dirty="0" err="1"/>
              <a:t>library</a:t>
            </a:r>
            <a:r>
              <a:rPr lang="hu-HU" sz="2400" dirty="0"/>
              <a:t> </a:t>
            </a:r>
          </a:p>
          <a:p>
            <a:r>
              <a:rPr lang="hu-HU" sz="2400" dirty="0" err="1"/>
              <a:t>Integrating</a:t>
            </a:r>
            <a:r>
              <a:rPr lang="hu-HU" sz="2400" dirty="0"/>
              <a:t> a </a:t>
            </a:r>
            <a:r>
              <a:rPr lang="hu-HU" sz="2400" dirty="0" err="1"/>
              <a:t>large</a:t>
            </a:r>
            <a:r>
              <a:rPr lang="hu-HU" sz="2400" dirty="0"/>
              <a:t> </a:t>
            </a:r>
            <a:r>
              <a:rPr lang="hu-HU" sz="2400" dirty="0" err="1"/>
              <a:t>base</a:t>
            </a:r>
            <a:r>
              <a:rPr lang="hu-HU" sz="2400" dirty="0"/>
              <a:t> of </a:t>
            </a:r>
            <a:r>
              <a:rPr lang="hu-HU" sz="2400" dirty="0" err="1"/>
              <a:t>professional</a:t>
            </a:r>
            <a:r>
              <a:rPr lang="hu-HU" sz="2400" dirty="0"/>
              <a:t> </a:t>
            </a:r>
            <a:r>
              <a:rPr lang="hu-HU" sz="2400" dirty="0" err="1"/>
              <a:t>literature</a:t>
            </a:r>
            <a:r>
              <a:rPr lang="hu-HU" sz="2400" dirty="0"/>
              <a:t> </a:t>
            </a:r>
            <a:r>
              <a:rPr lang="hu-HU" sz="2400" dirty="0" err="1"/>
              <a:t>into</a:t>
            </a:r>
            <a:r>
              <a:rPr lang="hu-HU" sz="2400" dirty="0"/>
              <a:t> </a:t>
            </a:r>
            <a:r>
              <a:rPr lang="hu-HU" sz="2400" dirty="0" err="1"/>
              <a:t>the</a:t>
            </a:r>
            <a:r>
              <a:rPr lang="hu-HU" sz="2400" dirty="0"/>
              <a:t> </a:t>
            </a:r>
            <a:r>
              <a:rPr lang="hu-HU" sz="2400" dirty="0" err="1"/>
              <a:t>thesis</a:t>
            </a:r>
            <a:r>
              <a:rPr lang="hu-HU" sz="2400" dirty="0"/>
              <a:t> </a:t>
            </a:r>
          </a:p>
          <a:p>
            <a:r>
              <a:rPr lang="hu-HU" sz="2400" dirty="0" err="1"/>
              <a:t>Inspiring</a:t>
            </a:r>
            <a:r>
              <a:rPr lang="hu-HU" sz="2400" dirty="0"/>
              <a:t> </a:t>
            </a:r>
            <a:r>
              <a:rPr lang="hu-HU" sz="2400" dirty="0" err="1"/>
              <a:t>further</a:t>
            </a:r>
            <a:r>
              <a:rPr lang="hu-HU" sz="2400" dirty="0"/>
              <a:t> </a:t>
            </a:r>
            <a:r>
              <a:rPr lang="hu-HU" sz="2400" dirty="0" err="1"/>
              <a:t>research</a:t>
            </a:r>
            <a:r>
              <a:rPr lang="hu-HU" sz="2400" dirty="0"/>
              <a:t> </a:t>
            </a:r>
            <a:r>
              <a:rPr lang="hu-HU" sz="2400" dirty="0" err="1"/>
              <a:t>with</a:t>
            </a:r>
            <a:r>
              <a:rPr lang="hu-HU" sz="2400" dirty="0"/>
              <a:t> </a:t>
            </a:r>
            <a:r>
              <a:rPr lang="hu-HU" sz="2400" dirty="0" err="1"/>
              <a:t>solid</a:t>
            </a:r>
            <a:r>
              <a:rPr lang="hu-HU" sz="2400" dirty="0"/>
              <a:t> </a:t>
            </a:r>
            <a:r>
              <a:rPr lang="hu-HU" sz="2400" dirty="0" err="1"/>
              <a:t>base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85948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pPr algn="ctr"/>
            <a:r>
              <a:rPr lang="hu-HU" dirty="0"/>
              <a:t>General </a:t>
            </a:r>
            <a:r>
              <a:rPr lang="hu-HU" dirty="0" err="1"/>
              <a:t>framework</a:t>
            </a:r>
            <a:r>
              <a:rPr lang="hu-HU" dirty="0"/>
              <a:t> of web </a:t>
            </a:r>
            <a:r>
              <a:rPr lang="hu-HU" dirty="0" err="1"/>
              <a:t>archiving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/>
          </a:bodyPr>
          <a:lstStyle/>
          <a:p>
            <a:r>
              <a:rPr lang="hu-HU" sz="1500" dirty="0"/>
              <a:t>Web </a:t>
            </a:r>
            <a:r>
              <a:rPr lang="hu-HU" sz="1500" dirty="0" err="1"/>
              <a:t>as</a:t>
            </a:r>
            <a:r>
              <a:rPr lang="hu-HU" sz="1500" dirty="0"/>
              <a:t> an amorf </a:t>
            </a:r>
            <a:r>
              <a:rPr lang="hu-HU" sz="1500" dirty="0" err="1"/>
              <a:t>phenomenon</a:t>
            </a:r>
            <a:r>
              <a:rPr lang="hu-HU" sz="1500" dirty="0"/>
              <a:t> </a:t>
            </a:r>
            <a:r>
              <a:rPr lang="hu-HU" sz="1500" dirty="0" err="1"/>
              <a:t>as</a:t>
            </a:r>
            <a:r>
              <a:rPr lang="hu-HU" sz="1500" dirty="0"/>
              <a:t> a </a:t>
            </a:r>
            <a:r>
              <a:rPr lang="hu-HU" sz="1500" dirty="0" err="1"/>
              <a:t>whole</a:t>
            </a:r>
            <a:r>
              <a:rPr lang="hu-HU" sz="1500" dirty="0"/>
              <a:t> – </a:t>
            </a:r>
            <a:r>
              <a:rPr lang="hu-HU" sz="1500" dirty="0" err="1"/>
              <a:t>cannot</a:t>
            </a:r>
            <a:r>
              <a:rPr lang="hu-HU" sz="1500" dirty="0"/>
              <a:t> be </a:t>
            </a:r>
            <a:r>
              <a:rPr lang="hu-HU" sz="1500" dirty="0" err="1"/>
              <a:t>managed</a:t>
            </a:r>
            <a:r>
              <a:rPr lang="hu-HU" sz="1500" dirty="0"/>
              <a:t>, </a:t>
            </a:r>
            <a:r>
              <a:rPr lang="hu-HU" sz="1500" dirty="0" err="1"/>
              <a:t>cannot</a:t>
            </a:r>
            <a:r>
              <a:rPr lang="hu-HU" sz="1500" dirty="0"/>
              <a:t> be </a:t>
            </a:r>
            <a:r>
              <a:rPr lang="hu-HU" sz="1500" dirty="0" err="1"/>
              <a:t>archived</a:t>
            </a:r>
            <a:endParaRPr lang="hu-HU" sz="1500" dirty="0"/>
          </a:p>
          <a:p>
            <a:r>
              <a:rPr lang="hu-HU" sz="1500" dirty="0" err="1"/>
              <a:t>Grabbing</a:t>
            </a:r>
            <a:r>
              <a:rPr lang="hu-HU" sz="1500" dirty="0"/>
              <a:t> and </a:t>
            </a:r>
            <a:r>
              <a:rPr lang="hu-HU" sz="1500" dirty="0" err="1"/>
              <a:t>archiving</a:t>
            </a:r>
            <a:r>
              <a:rPr lang="hu-HU" sz="1500" dirty="0"/>
              <a:t> </a:t>
            </a:r>
            <a:r>
              <a:rPr lang="hu-HU" sz="1500" dirty="0" err="1"/>
              <a:t>fragments</a:t>
            </a:r>
            <a:r>
              <a:rPr lang="hu-HU" sz="1500" dirty="0"/>
              <a:t> </a:t>
            </a:r>
            <a:r>
              <a:rPr lang="hu-HU" sz="1500" dirty="0" err="1"/>
              <a:t>by</a:t>
            </a:r>
            <a:r>
              <a:rPr lang="hu-HU" sz="1500" dirty="0"/>
              <a:t> </a:t>
            </a:r>
            <a:r>
              <a:rPr lang="hu-HU" sz="1500" dirty="0" err="1"/>
              <a:t>subjective</a:t>
            </a:r>
            <a:r>
              <a:rPr lang="hu-HU" sz="1500" dirty="0"/>
              <a:t> </a:t>
            </a:r>
            <a:r>
              <a:rPr lang="hu-HU" sz="1500" dirty="0" err="1"/>
              <a:t>viewpoints</a:t>
            </a:r>
            <a:endParaRPr lang="hu-HU" sz="1500" dirty="0"/>
          </a:p>
          <a:p>
            <a:r>
              <a:rPr lang="hu-HU" sz="1500" dirty="0" err="1"/>
              <a:t>Cultural</a:t>
            </a:r>
            <a:r>
              <a:rPr lang="hu-HU" sz="1500" dirty="0"/>
              <a:t> </a:t>
            </a:r>
            <a:r>
              <a:rPr lang="hu-HU" sz="1500" dirty="0" err="1"/>
              <a:t>heritage</a:t>
            </a:r>
            <a:r>
              <a:rPr lang="hu-HU" sz="1500" dirty="0"/>
              <a:t> on </a:t>
            </a:r>
            <a:r>
              <a:rPr lang="hu-HU" sz="1500" dirty="0" err="1"/>
              <a:t>the</a:t>
            </a:r>
            <a:r>
              <a:rPr lang="hu-HU" sz="1500" dirty="0"/>
              <a:t> web must be </a:t>
            </a:r>
            <a:r>
              <a:rPr lang="hu-HU" sz="1500" dirty="0" err="1"/>
              <a:t>preserved</a:t>
            </a:r>
            <a:r>
              <a:rPr lang="hu-HU" sz="1500" dirty="0"/>
              <a:t> </a:t>
            </a:r>
          </a:p>
          <a:p>
            <a:r>
              <a:rPr lang="hu-HU" sz="1500" dirty="0" err="1"/>
              <a:t>Development</a:t>
            </a:r>
            <a:r>
              <a:rPr lang="hu-HU" sz="1500" dirty="0"/>
              <a:t> of web </a:t>
            </a:r>
            <a:r>
              <a:rPr lang="hu-HU" sz="1500" dirty="0" err="1"/>
              <a:t>technology</a:t>
            </a:r>
            <a:r>
              <a:rPr lang="hu-HU" sz="1500" dirty="0"/>
              <a:t>, </a:t>
            </a:r>
            <a:r>
              <a:rPr lang="hu-HU" sz="1500" dirty="0" err="1"/>
              <a:t>emerging</a:t>
            </a:r>
            <a:r>
              <a:rPr lang="hu-HU" sz="1500" dirty="0"/>
              <a:t> </a:t>
            </a:r>
            <a:r>
              <a:rPr lang="hu-HU" sz="1500" dirty="0" err="1"/>
              <a:t>granularity</a:t>
            </a:r>
            <a:endParaRPr lang="hu-HU" sz="1500" dirty="0"/>
          </a:p>
          <a:p>
            <a:r>
              <a:rPr lang="hu-HU" sz="1500" dirty="0"/>
              <a:t>IT </a:t>
            </a:r>
            <a:r>
              <a:rPr lang="hu-HU" sz="1500" dirty="0" err="1"/>
              <a:t>challenges</a:t>
            </a:r>
            <a:r>
              <a:rPr lang="hu-HU" sz="1500" dirty="0"/>
              <a:t> of </a:t>
            </a:r>
            <a:r>
              <a:rPr lang="hu-HU" sz="1500" dirty="0" err="1"/>
              <a:t>long</a:t>
            </a:r>
            <a:r>
              <a:rPr lang="hu-HU" sz="1500" dirty="0"/>
              <a:t> </a:t>
            </a:r>
            <a:r>
              <a:rPr lang="hu-HU" sz="1500" dirty="0" err="1"/>
              <a:t>term</a:t>
            </a:r>
            <a:r>
              <a:rPr lang="hu-HU" sz="1500" dirty="0"/>
              <a:t> </a:t>
            </a:r>
            <a:r>
              <a:rPr lang="hu-HU" sz="1500" dirty="0" err="1"/>
              <a:t>preservation</a:t>
            </a:r>
            <a:endParaRPr lang="hu-HU" sz="1500" dirty="0"/>
          </a:p>
          <a:p>
            <a:r>
              <a:rPr lang="hu-HU" sz="1500" dirty="0"/>
              <a:t>Public </a:t>
            </a:r>
            <a:r>
              <a:rPr lang="hu-HU" sz="1500" dirty="0" err="1"/>
              <a:t>collections</a:t>
            </a:r>
            <a:r>
              <a:rPr lang="hu-HU" sz="1500" dirty="0"/>
              <a:t>: </a:t>
            </a:r>
            <a:r>
              <a:rPr lang="hu-HU" sz="1500" dirty="0" err="1"/>
              <a:t>instead</a:t>
            </a:r>
            <a:r>
              <a:rPr lang="hu-HU" sz="1500" dirty="0"/>
              <a:t> of </a:t>
            </a:r>
            <a:r>
              <a:rPr lang="hu-HU" sz="1500" dirty="0" err="1"/>
              <a:t>passive</a:t>
            </a:r>
            <a:r>
              <a:rPr lang="hu-HU" sz="1500" dirty="0"/>
              <a:t> </a:t>
            </a:r>
            <a:r>
              <a:rPr lang="hu-HU" sz="1500" dirty="0" err="1"/>
              <a:t>attitudes</a:t>
            </a:r>
            <a:r>
              <a:rPr lang="hu-HU" sz="1500" dirty="0"/>
              <a:t>, </a:t>
            </a:r>
            <a:r>
              <a:rPr lang="hu-HU" sz="1500" dirty="0" err="1"/>
              <a:t>proactive</a:t>
            </a:r>
            <a:r>
              <a:rPr lang="hu-HU" sz="1500" dirty="0"/>
              <a:t> </a:t>
            </a:r>
            <a:r>
              <a:rPr lang="hu-HU" sz="1500" dirty="0" err="1"/>
              <a:t>mindset</a:t>
            </a:r>
            <a:endParaRPr lang="hu-HU" sz="1500" dirty="0"/>
          </a:p>
          <a:p>
            <a:r>
              <a:rPr lang="hu-HU" sz="1500" dirty="0" err="1"/>
              <a:t>Traditional</a:t>
            </a:r>
            <a:r>
              <a:rPr lang="hu-HU" sz="1500" dirty="0"/>
              <a:t> </a:t>
            </a:r>
            <a:r>
              <a:rPr lang="hu-HU" sz="1500" dirty="0" err="1"/>
              <a:t>fundamental</a:t>
            </a:r>
            <a:r>
              <a:rPr lang="hu-HU" sz="1500" dirty="0"/>
              <a:t> </a:t>
            </a:r>
            <a:r>
              <a:rPr lang="hu-HU" sz="1500" dirty="0" err="1"/>
              <a:t>principles</a:t>
            </a:r>
            <a:r>
              <a:rPr lang="hu-HU" sz="1500" dirty="0"/>
              <a:t> in </a:t>
            </a:r>
            <a:r>
              <a:rPr lang="hu-HU" sz="1500" dirty="0" err="1"/>
              <a:t>new</a:t>
            </a:r>
            <a:r>
              <a:rPr lang="hu-HU" sz="1500" dirty="0"/>
              <a:t> </a:t>
            </a:r>
            <a:r>
              <a:rPr lang="hu-HU" sz="1500" dirty="0" err="1"/>
              <a:t>contexts</a:t>
            </a:r>
            <a:endParaRPr lang="hu-HU" sz="1500" dirty="0"/>
          </a:p>
          <a:p>
            <a:r>
              <a:rPr lang="hu-HU" sz="1500" dirty="0" err="1"/>
              <a:t>Activities</a:t>
            </a:r>
            <a:r>
              <a:rPr lang="hu-HU" sz="1500" dirty="0"/>
              <a:t> of web </a:t>
            </a:r>
            <a:r>
              <a:rPr lang="hu-HU" sz="1500" dirty="0" err="1"/>
              <a:t>librarians</a:t>
            </a:r>
            <a:r>
              <a:rPr lang="hu-HU" sz="1500" dirty="0"/>
              <a:t>, web </a:t>
            </a:r>
            <a:r>
              <a:rPr lang="hu-HU" sz="1500" dirty="0" err="1"/>
              <a:t>curators</a:t>
            </a:r>
            <a:endParaRPr lang="hu-HU" sz="1500" dirty="0"/>
          </a:p>
          <a:p>
            <a:r>
              <a:rPr lang="hu-HU" sz="1500" dirty="0"/>
              <a:t>Management and </a:t>
            </a:r>
            <a:r>
              <a:rPr lang="hu-HU" sz="1500" dirty="0" err="1"/>
              <a:t>legal</a:t>
            </a:r>
            <a:r>
              <a:rPr lang="hu-HU" sz="1500" dirty="0"/>
              <a:t> </a:t>
            </a:r>
            <a:r>
              <a:rPr lang="hu-HU" sz="1500" dirty="0" err="1"/>
              <a:t>background</a:t>
            </a:r>
            <a:endParaRPr lang="hu-HU" sz="1500" dirty="0"/>
          </a:p>
          <a:p>
            <a:r>
              <a:rPr lang="hu-HU" sz="1500" dirty="0" err="1"/>
              <a:t>Collaborative</a:t>
            </a:r>
            <a:r>
              <a:rPr lang="hu-HU" sz="1500" dirty="0"/>
              <a:t> </a:t>
            </a:r>
            <a:r>
              <a:rPr lang="hu-HU" sz="1500" dirty="0" err="1"/>
              <a:t>network</a:t>
            </a:r>
            <a:r>
              <a:rPr lang="hu-HU" sz="1500" dirty="0"/>
              <a:t> – </a:t>
            </a:r>
            <a:r>
              <a:rPr lang="hu-HU" sz="1500" dirty="0" err="1"/>
              <a:t>education</a:t>
            </a:r>
            <a:r>
              <a:rPr lang="hu-HU" sz="1500" dirty="0"/>
              <a:t>, </a:t>
            </a:r>
            <a:r>
              <a:rPr lang="hu-HU" sz="1500" dirty="0" err="1"/>
              <a:t>research</a:t>
            </a:r>
            <a:endParaRPr lang="hu-HU" sz="1500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054530F0-5C7D-4007-8973-847C39F92F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94680" y="2042688"/>
            <a:ext cx="2095500" cy="1504950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06303" y="3656268"/>
            <a:ext cx="2083877" cy="148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216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pPr algn="ctr"/>
            <a:r>
              <a:rPr lang="hu-HU" dirty="0"/>
              <a:t>International </a:t>
            </a:r>
            <a:r>
              <a:rPr lang="hu-HU" dirty="0" err="1"/>
              <a:t>framework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/>
          </a:bodyPr>
          <a:lstStyle/>
          <a:p>
            <a:r>
              <a:rPr lang="hu-HU" sz="2400" dirty="0"/>
              <a:t>National, </a:t>
            </a:r>
            <a:r>
              <a:rPr lang="hu-HU" sz="2400" dirty="0" err="1"/>
              <a:t>institutional</a:t>
            </a:r>
            <a:r>
              <a:rPr lang="hu-HU" sz="2400" dirty="0"/>
              <a:t> </a:t>
            </a:r>
            <a:r>
              <a:rPr lang="hu-HU" sz="2400" dirty="0" err="1"/>
              <a:t>practices</a:t>
            </a:r>
            <a:r>
              <a:rPr lang="hu-HU" sz="2400" dirty="0"/>
              <a:t> – </a:t>
            </a:r>
            <a:r>
              <a:rPr lang="hu-HU" sz="2400" dirty="0" err="1"/>
              <a:t>effective</a:t>
            </a:r>
            <a:r>
              <a:rPr lang="hu-HU" sz="2400" dirty="0"/>
              <a:t> </a:t>
            </a:r>
            <a:r>
              <a:rPr lang="hu-HU" sz="2400" dirty="0" err="1"/>
              <a:t>implementation</a:t>
            </a:r>
            <a:r>
              <a:rPr lang="hu-HU" sz="2400" dirty="0"/>
              <a:t> in Hungary </a:t>
            </a:r>
            <a:r>
              <a:rPr lang="hu-HU" sz="2400" dirty="0" err="1"/>
              <a:t>predominantly</a:t>
            </a:r>
            <a:r>
              <a:rPr lang="hu-HU" sz="2400" dirty="0"/>
              <a:t> European </a:t>
            </a:r>
            <a:r>
              <a:rPr lang="hu-HU" sz="2400" dirty="0" err="1"/>
              <a:t>examples</a:t>
            </a:r>
            <a:endParaRPr lang="hu-HU" sz="2400" dirty="0"/>
          </a:p>
          <a:p>
            <a:r>
              <a:rPr lang="hu-HU" sz="2400" dirty="0"/>
              <a:t>International </a:t>
            </a:r>
            <a:r>
              <a:rPr lang="hu-HU" sz="2400" dirty="0" err="1"/>
              <a:t>collaboration</a:t>
            </a:r>
            <a:r>
              <a:rPr lang="hu-HU" sz="2400" dirty="0"/>
              <a:t> </a:t>
            </a:r>
            <a:r>
              <a:rPr lang="hu-HU" sz="2400" dirty="0" err="1"/>
              <a:t>networks</a:t>
            </a:r>
            <a:r>
              <a:rPr lang="hu-HU" sz="2400" dirty="0"/>
              <a:t> (IIPC, WARCNET)</a:t>
            </a:r>
          </a:p>
          <a:p>
            <a:r>
              <a:rPr lang="hu-HU" sz="2400" dirty="0" err="1"/>
              <a:t>Hungarian</a:t>
            </a:r>
            <a:r>
              <a:rPr lang="hu-HU" sz="2400" dirty="0"/>
              <a:t> </a:t>
            </a:r>
            <a:r>
              <a:rPr lang="hu-HU" sz="2400" dirty="0" err="1"/>
              <a:t>involvement</a:t>
            </a:r>
            <a:r>
              <a:rPr lang="hu-HU" sz="2400" dirty="0"/>
              <a:t> in </a:t>
            </a:r>
            <a:r>
              <a:rPr lang="hu-HU" sz="2400" dirty="0" err="1"/>
              <a:t>international</a:t>
            </a:r>
            <a:r>
              <a:rPr lang="hu-HU" sz="2400" dirty="0"/>
              <a:t> </a:t>
            </a:r>
            <a:r>
              <a:rPr lang="hu-HU" sz="2400" dirty="0" err="1"/>
              <a:t>collaboration</a:t>
            </a:r>
            <a:r>
              <a:rPr lang="hu-HU" sz="2400" dirty="0"/>
              <a:t> </a:t>
            </a:r>
          </a:p>
          <a:p>
            <a:r>
              <a:rPr lang="hu-HU" sz="2400" dirty="0" err="1"/>
              <a:t>Advantages</a:t>
            </a:r>
            <a:r>
              <a:rPr lang="hu-HU" sz="2400" dirty="0"/>
              <a:t> and </a:t>
            </a:r>
            <a:r>
              <a:rPr lang="hu-HU" sz="2400" dirty="0" err="1"/>
              <a:t>disadvantages</a:t>
            </a:r>
            <a:r>
              <a:rPr lang="hu-HU" sz="2400" dirty="0"/>
              <a:t> of </a:t>
            </a:r>
            <a:r>
              <a:rPr lang="hu-HU" sz="2400" dirty="0" err="1"/>
              <a:t>latecomers</a:t>
            </a:r>
            <a:endParaRPr lang="hu-HU" sz="2400" dirty="0"/>
          </a:p>
          <a:p>
            <a:endParaRPr lang="hu-HU" sz="2400" dirty="0"/>
          </a:p>
        </p:txBody>
      </p:sp>
      <p:pic>
        <p:nvPicPr>
          <p:cNvPr id="1026" name="Picture 2" descr="IIPC">
            <a:extLst>
              <a:ext uri="{FF2B5EF4-FFF2-40B4-BE49-F238E27FC236}">
                <a16:creationId xmlns:a16="http://schemas.microsoft.com/office/drawing/2014/main" id="{FFB1CFC7-6425-40CE-8AC1-8887616D0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9815" y="4773399"/>
            <a:ext cx="2867025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546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pPr algn="ctr"/>
            <a:r>
              <a:rPr lang="hu-HU" sz="3700" dirty="0" err="1"/>
              <a:t>Beginnings</a:t>
            </a:r>
            <a:r>
              <a:rPr lang="hu-HU" sz="3700" dirty="0"/>
              <a:t> of web </a:t>
            </a:r>
            <a:r>
              <a:rPr lang="hu-HU" sz="3700" dirty="0" err="1"/>
              <a:t>archiving</a:t>
            </a:r>
            <a:r>
              <a:rPr lang="hu-HU" sz="3700" dirty="0"/>
              <a:t> </a:t>
            </a:r>
            <a:r>
              <a:rPr lang="hu-HU" sz="3700" dirty="0" err="1"/>
              <a:t>practice</a:t>
            </a:r>
            <a:r>
              <a:rPr lang="hu-HU" sz="3700" dirty="0"/>
              <a:t> in Hungary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/>
          </a:bodyPr>
          <a:lstStyle/>
          <a:p>
            <a:r>
              <a:rPr lang="hu-HU" sz="1300" dirty="0"/>
              <a:t>R&amp;D in NSZL </a:t>
            </a:r>
            <a:r>
              <a:rPr lang="hu-HU" sz="1300" dirty="0" err="1"/>
              <a:t>through</a:t>
            </a:r>
            <a:r>
              <a:rPr lang="hu-HU" sz="1300" dirty="0"/>
              <a:t> </a:t>
            </a:r>
            <a:r>
              <a:rPr lang="hu-HU" sz="1300" dirty="0" err="1"/>
              <a:t>the</a:t>
            </a:r>
            <a:r>
              <a:rPr lang="hu-HU" sz="1300" dirty="0"/>
              <a:t> National Library System project</a:t>
            </a:r>
          </a:p>
          <a:p>
            <a:r>
              <a:rPr lang="hu-HU" sz="1300" dirty="0" err="1"/>
              <a:t>Initial</a:t>
            </a:r>
            <a:r>
              <a:rPr lang="hu-HU" sz="1300" dirty="0"/>
              <a:t> </a:t>
            </a:r>
            <a:r>
              <a:rPr lang="hu-HU" sz="1300" dirty="0" err="1"/>
              <a:t>goals</a:t>
            </a:r>
            <a:r>
              <a:rPr lang="hu-HU" sz="1300" dirty="0"/>
              <a:t>, </a:t>
            </a:r>
            <a:r>
              <a:rPr lang="hu-HU" sz="1300" dirty="0" err="1"/>
              <a:t>challenges</a:t>
            </a:r>
            <a:r>
              <a:rPr lang="hu-HU" sz="1300" dirty="0"/>
              <a:t> </a:t>
            </a:r>
          </a:p>
          <a:p>
            <a:r>
              <a:rPr lang="hu-HU" sz="1300" dirty="0" err="1"/>
              <a:t>Personal</a:t>
            </a:r>
            <a:r>
              <a:rPr lang="hu-HU" sz="1300" dirty="0"/>
              <a:t>, </a:t>
            </a:r>
            <a:r>
              <a:rPr lang="hu-HU" sz="1300" dirty="0" err="1"/>
              <a:t>technical</a:t>
            </a:r>
            <a:r>
              <a:rPr lang="hu-HU" sz="1300" dirty="0"/>
              <a:t> </a:t>
            </a:r>
            <a:r>
              <a:rPr lang="hu-HU" sz="1300" dirty="0" err="1"/>
              <a:t>background</a:t>
            </a:r>
            <a:r>
              <a:rPr lang="hu-HU" sz="1300" dirty="0"/>
              <a:t> </a:t>
            </a:r>
          </a:p>
          <a:p>
            <a:r>
              <a:rPr lang="hu-HU" sz="1300" dirty="0"/>
              <a:t>Main </a:t>
            </a:r>
            <a:r>
              <a:rPr lang="hu-HU" sz="1300" dirty="0" err="1"/>
              <a:t>activites</a:t>
            </a:r>
            <a:r>
              <a:rPr lang="hu-HU" sz="1300" dirty="0"/>
              <a:t>, </a:t>
            </a:r>
            <a:r>
              <a:rPr lang="hu-HU" sz="1300" dirty="0" err="1"/>
              <a:t>workflows</a:t>
            </a:r>
            <a:r>
              <a:rPr lang="hu-HU" sz="1300" dirty="0"/>
              <a:t> in a </a:t>
            </a:r>
            <a:r>
              <a:rPr lang="hu-HU" sz="1300" dirty="0" err="1"/>
              <a:t>broad</a:t>
            </a:r>
            <a:r>
              <a:rPr lang="hu-HU" sz="1300" dirty="0"/>
              <a:t> context</a:t>
            </a:r>
          </a:p>
          <a:p>
            <a:r>
              <a:rPr lang="hu-HU" sz="1300" dirty="0" err="1"/>
              <a:t>Archival</a:t>
            </a:r>
            <a:r>
              <a:rPr lang="hu-HU" sz="1300" dirty="0"/>
              <a:t> </a:t>
            </a:r>
            <a:r>
              <a:rPr lang="hu-HU" sz="1300" dirty="0" err="1"/>
              <a:t>methods</a:t>
            </a:r>
            <a:r>
              <a:rPr lang="hu-HU" sz="1300" dirty="0"/>
              <a:t>, </a:t>
            </a:r>
            <a:r>
              <a:rPr lang="hu-HU" sz="1300" dirty="0" err="1"/>
              <a:t>metadata</a:t>
            </a:r>
            <a:r>
              <a:rPr lang="hu-HU" sz="1300" dirty="0"/>
              <a:t>, </a:t>
            </a:r>
            <a:r>
              <a:rPr lang="hu-HU" sz="1300" dirty="0" err="1"/>
              <a:t>collection</a:t>
            </a:r>
            <a:r>
              <a:rPr lang="hu-HU" sz="1300" dirty="0"/>
              <a:t> </a:t>
            </a:r>
            <a:r>
              <a:rPr lang="hu-HU" sz="1300" dirty="0" err="1"/>
              <a:t>scope</a:t>
            </a:r>
            <a:r>
              <a:rPr lang="hu-HU" sz="1300" dirty="0"/>
              <a:t>, </a:t>
            </a:r>
            <a:r>
              <a:rPr lang="hu-HU" sz="1300" dirty="0" err="1"/>
              <a:t>quality</a:t>
            </a:r>
            <a:r>
              <a:rPr lang="hu-HU" sz="1300" dirty="0"/>
              <a:t> </a:t>
            </a:r>
            <a:r>
              <a:rPr lang="hu-HU" sz="1300" dirty="0" err="1"/>
              <a:t>check</a:t>
            </a:r>
            <a:r>
              <a:rPr lang="hu-HU" sz="1300" dirty="0"/>
              <a:t>, </a:t>
            </a:r>
            <a:r>
              <a:rPr lang="hu-HU" sz="1300" dirty="0" err="1"/>
              <a:t>storage</a:t>
            </a:r>
            <a:endParaRPr lang="hu-HU" sz="1300" dirty="0"/>
          </a:p>
          <a:p>
            <a:r>
              <a:rPr lang="hu-HU" sz="1300" dirty="0" err="1"/>
              <a:t>Collaboration</a:t>
            </a:r>
            <a:r>
              <a:rPr lang="hu-HU" sz="1300" dirty="0"/>
              <a:t> </a:t>
            </a:r>
            <a:r>
              <a:rPr lang="hu-HU" sz="1300" dirty="0" err="1"/>
              <a:t>forms</a:t>
            </a:r>
            <a:r>
              <a:rPr lang="hu-HU" sz="1300" dirty="0"/>
              <a:t> (</a:t>
            </a:r>
            <a:r>
              <a:rPr lang="hu-HU" sz="1300" dirty="0" err="1"/>
              <a:t>within</a:t>
            </a:r>
            <a:r>
              <a:rPr lang="hu-HU" sz="1300" dirty="0"/>
              <a:t> NSZL, Hungary, </a:t>
            </a:r>
            <a:r>
              <a:rPr lang="hu-HU" sz="1300" dirty="0" err="1"/>
              <a:t>abroad</a:t>
            </a:r>
            <a:r>
              <a:rPr lang="hu-HU" sz="1300" dirty="0"/>
              <a:t>)</a:t>
            </a:r>
          </a:p>
          <a:p>
            <a:r>
              <a:rPr lang="hu-HU" sz="1300" dirty="0"/>
              <a:t>Main </a:t>
            </a:r>
            <a:r>
              <a:rPr lang="hu-HU" sz="1300" dirty="0" err="1"/>
              <a:t>elements</a:t>
            </a:r>
            <a:r>
              <a:rPr lang="hu-HU" sz="1300" dirty="0"/>
              <a:t> of IT hardware IT hardware and software </a:t>
            </a:r>
            <a:r>
              <a:rPr lang="hu-HU" sz="1300" dirty="0" err="1"/>
              <a:t>infrastructure</a:t>
            </a:r>
            <a:endParaRPr lang="hu-HU" sz="1300" dirty="0"/>
          </a:p>
          <a:p>
            <a:r>
              <a:rPr lang="hu-HU" sz="1300" dirty="0" err="1"/>
              <a:t>Establish</a:t>
            </a:r>
            <a:r>
              <a:rPr lang="hu-HU" sz="1300" dirty="0"/>
              <a:t> </a:t>
            </a:r>
            <a:r>
              <a:rPr lang="hu-HU" sz="1300" dirty="0" err="1"/>
              <a:t>legal</a:t>
            </a:r>
            <a:r>
              <a:rPr lang="hu-HU" sz="1300" dirty="0"/>
              <a:t> </a:t>
            </a:r>
            <a:r>
              <a:rPr lang="hu-HU" sz="1300" dirty="0" err="1"/>
              <a:t>background</a:t>
            </a:r>
            <a:endParaRPr lang="hu-HU" sz="1300" dirty="0"/>
          </a:p>
          <a:p>
            <a:r>
              <a:rPr lang="hu-HU" sz="1300" dirty="0" err="1"/>
              <a:t>Communication</a:t>
            </a:r>
            <a:r>
              <a:rPr lang="hu-HU" sz="1300" dirty="0"/>
              <a:t> </a:t>
            </a:r>
            <a:r>
              <a:rPr lang="hu-HU" sz="1300" dirty="0" err="1"/>
              <a:t>framework</a:t>
            </a:r>
            <a:endParaRPr lang="hu-HU" sz="1300" dirty="0"/>
          </a:p>
          <a:p>
            <a:r>
              <a:rPr lang="hu-HU" sz="1300" dirty="0" err="1"/>
              <a:t>Institutional</a:t>
            </a:r>
            <a:r>
              <a:rPr lang="hu-HU" sz="1300" dirty="0"/>
              <a:t> </a:t>
            </a:r>
            <a:r>
              <a:rPr lang="hu-HU" sz="1300" dirty="0" err="1"/>
              <a:t>development</a:t>
            </a:r>
            <a:r>
              <a:rPr lang="hu-HU" sz="1300" dirty="0"/>
              <a:t> of web </a:t>
            </a:r>
            <a:r>
              <a:rPr lang="hu-HU" sz="1300" dirty="0" err="1"/>
              <a:t>archiving</a:t>
            </a:r>
            <a:endParaRPr lang="hu-HU" sz="1300" dirty="0"/>
          </a:p>
          <a:p>
            <a:r>
              <a:rPr lang="hu-HU" sz="1300" dirty="0" err="1"/>
              <a:t>Publications</a:t>
            </a:r>
            <a:endParaRPr lang="hu-HU" sz="1300" dirty="0"/>
          </a:p>
          <a:p>
            <a:endParaRPr lang="hu-HU" sz="1300" dirty="0"/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DC2BC6B4-86EC-4B75-86E1-9E7574F562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2999" y="3401444"/>
            <a:ext cx="2266465" cy="1300104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id="{DCE72BEC-2E71-4F9F-A1FF-EA7F5C7D34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80539" y="2526272"/>
            <a:ext cx="3529331" cy="429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686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pPr algn="ctr"/>
            <a:r>
              <a:rPr lang="hu-HU" dirty="0"/>
              <a:t>Education of web </a:t>
            </a:r>
            <a:r>
              <a:rPr lang="hu-HU" dirty="0" err="1"/>
              <a:t>archiving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23999" y="2399099"/>
            <a:ext cx="10405145" cy="3400969"/>
          </a:xfrm>
        </p:spPr>
        <p:txBody>
          <a:bodyPr>
            <a:normAutofit lnSpcReduction="10000"/>
          </a:bodyPr>
          <a:lstStyle/>
          <a:p>
            <a:r>
              <a:rPr lang="hu-HU" sz="2400" dirty="0"/>
              <a:t>An </a:t>
            </a:r>
            <a:r>
              <a:rPr lang="hu-HU" sz="2400" dirty="0" err="1"/>
              <a:t>integral</a:t>
            </a:r>
            <a:r>
              <a:rPr lang="hu-HU" sz="2400" dirty="0"/>
              <a:t> part of </a:t>
            </a:r>
            <a:r>
              <a:rPr lang="hu-HU" sz="2400" dirty="0" err="1"/>
              <a:t>institutional</a:t>
            </a:r>
            <a:r>
              <a:rPr lang="hu-HU" sz="2400" dirty="0"/>
              <a:t> </a:t>
            </a:r>
            <a:r>
              <a:rPr lang="hu-HU" sz="2400" dirty="0" err="1"/>
              <a:t>activities</a:t>
            </a:r>
            <a:r>
              <a:rPr lang="hu-HU" sz="2400" dirty="0"/>
              <a:t> </a:t>
            </a:r>
            <a:r>
              <a:rPr lang="hu-HU" sz="2400" dirty="0" err="1"/>
              <a:t>with</a:t>
            </a:r>
            <a:r>
              <a:rPr lang="hu-HU" sz="2400" dirty="0"/>
              <a:t> </a:t>
            </a:r>
            <a:r>
              <a:rPr lang="hu-HU" sz="2400" dirty="0" err="1"/>
              <a:t>broad</a:t>
            </a:r>
            <a:r>
              <a:rPr lang="hu-HU" sz="2400" dirty="0"/>
              <a:t> </a:t>
            </a:r>
            <a:r>
              <a:rPr lang="hu-HU" sz="2400" dirty="0" err="1"/>
              <a:t>aims</a:t>
            </a:r>
            <a:r>
              <a:rPr lang="hu-HU" sz="2400" dirty="0"/>
              <a:t> – </a:t>
            </a:r>
            <a:r>
              <a:rPr lang="hu-HU" sz="2400" dirty="0" err="1"/>
              <a:t>individual</a:t>
            </a:r>
            <a:r>
              <a:rPr lang="hu-HU" sz="2400" dirty="0"/>
              <a:t> </a:t>
            </a:r>
            <a:r>
              <a:rPr lang="hu-HU" sz="2400" dirty="0" err="1"/>
              <a:t>chapter</a:t>
            </a:r>
            <a:endParaRPr lang="hu-HU" sz="2400" dirty="0"/>
          </a:p>
          <a:p>
            <a:r>
              <a:rPr lang="hu-HU" sz="2400" dirty="0"/>
              <a:t>Curriculum </a:t>
            </a:r>
            <a:r>
              <a:rPr lang="hu-HU" sz="2400" dirty="0" err="1"/>
              <a:t>development</a:t>
            </a:r>
            <a:r>
              <a:rPr lang="hu-HU" sz="2400" dirty="0"/>
              <a:t> </a:t>
            </a:r>
            <a:r>
              <a:rPr lang="hu-HU" sz="2400" dirty="0" err="1"/>
              <a:t>conception</a:t>
            </a:r>
            <a:r>
              <a:rPr lang="hu-HU" sz="2400" dirty="0"/>
              <a:t> of NSZL Library Institute </a:t>
            </a:r>
          </a:p>
          <a:p>
            <a:r>
              <a:rPr lang="hu-HU" sz="2400" dirty="0"/>
              <a:t>Education </a:t>
            </a:r>
            <a:r>
              <a:rPr lang="hu-HU" sz="2400" dirty="0" err="1"/>
              <a:t>effects</a:t>
            </a:r>
            <a:r>
              <a:rPr lang="hu-HU" sz="2400" dirty="0"/>
              <a:t> of COVID</a:t>
            </a:r>
          </a:p>
          <a:p>
            <a:r>
              <a:rPr lang="hu-HU" sz="2400" dirty="0" err="1"/>
              <a:t>Virtual</a:t>
            </a:r>
            <a:r>
              <a:rPr lang="hu-HU" sz="2400" dirty="0"/>
              <a:t> </a:t>
            </a:r>
            <a:r>
              <a:rPr lang="hu-HU" sz="2400" dirty="0" err="1"/>
              <a:t>machine</a:t>
            </a:r>
            <a:r>
              <a:rPr lang="hu-HU" sz="2400" dirty="0"/>
              <a:t> </a:t>
            </a:r>
            <a:r>
              <a:rPr lang="hu-HU" sz="2400" dirty="0" err="1"/>
              <a:t>to</a:t>
            </a:r>
            <a:r>
              <a:rPr lang="hu-HU" sz="2400" dirty="0"/>
              <a:t> </a:t>
            </a:r>
            <a:r>
              <a:rPr lang="hu-HU" sz="2400" dirty="0" err="1"/>
              <a:t>introduce</a:t>
            </a:r>
            <a:r>
              <a:rPr lang="hu-HU" sz="2400" dirty="0"/>
              <a:t> Linux-</a:t>
            </a:r>
            <a:r>
              <a:rPr lang="hu-HU" sz="2400" dirty="0" err="1"/>
              <a:t>based</a:t>
            </a:r>
            <a:r>
              <a:rPr lang="hu-HU" sz="2400" dirty="0"/>
              <a:t> software </a:t>
            </a:r>
            <a:r>
              <a:rPr lang="hu-HU" sz="2400" dirty="0" err="1"/>
              <a:t>products</a:t>
            </a:r>
            <a:r>
              <a:rPr lang="hu-HU" sz="2400" dirty="0"/>
              <a:t> </a:t>
            </a:r>
          </a:p>
          <a:p>
            <a:r>
              <a:rPr lang="hu-HU" sz="2400" dirty="0" err="1"/>
              <a:t>Integrating</a:t>
            </a:r>
            <a:r>
              <a:rPr lang="hu-HU" sz="2400" dirty="0"/>
              <a:t> IIPC TWG </a:t>
            </a:r>
            <a:r>
              <a:rPr lang="hu-HU" sz="2400" dirty="0" err="1"/>
              <a:t>international</a:t>
            </a:r>
            <a:r>
              <a:rPr lang="hu-HU" sz="2400" dirty="0"/>
              <a:t> </a:t>
            </a:r>
            <a:r>
              <a:rPr lang="hu-HU" sz="2400" dirty="0" err="1"/>
              <a:t>course</a:t>
            </a:r>
            <a:r>
              <a:rPr lang="hu-HU" sz="2400" dirty="0"/>
              <a:t> </a:t>
            </a:r>
            <a:r>
              <a:rPr lang="hu-HU" sz="2400" dirty="0" err="1"/>
              <a:t>materials</a:t>
            </a:r>
            <a:endParaRPr lang="hu-HU" sz="2400" dirty="0"/>
          </a:p>
          <a:p>
            <a:r>
              <a:rPr lang="hu-HU" sz="2400" dirty="0" err="1"/>
              <a:t>Personal</a:t>
            </a:r>
            <a:r>
              <a:rPr lang="hu-HU" sz="2400" dirty="0"/>
              <a:t> web </a:t>
            </a:r>
            <a:r>
              <a:rPr lang="hu-HU" sz="2400" dirty="0" err="1"/>
              <a:t>archiving</a:t>
            </a:r>
            <a:r>
              <a:rPr lang="hu-HU" sz="2400" dirty="0"/>
              <a:t> </a:t>
            </a:r>
            <a:r>
              <a:rPr lang="hu-HU" sz="2400" dirty="0" err="1"/>
              <a:t>course</a:t>
            </a:r>
            <a:r>
              <a:rPr lang="hu-HU" sz="2400" dirty="0"/>
              <a:t> </a:t>
            </a:r>
            <a:r>
              <a:rPr lang="hu-HU" sz="2400" dirty="0" err="1"/>
              <a:t>material</a:t>
            </a:r>
            <a:endParaRPr lang="hu-HU" sz="2400" dirty="0"/>
          </a:p>
          <a:p>
            <a:r>
              <a:rPr lang="hu-HU" sz="2400" dirty="0" err="1"/>
              <a:t>Collaboration</a:t>
            </a:r>
            <a:r>
              <a:rPr lang="hu-HU" sz="2400" dirty="0"/>
              <a:t> </a:t>
            </a:r>
            <a:r>
              <a:rPr lang="hu-HU" sz="2400" dirty="0" err="1"/>
              <a:t>with</a:t>
            </a:r>
            <a:r>
              <a:rPr lang="hu-HU" sz="2400" dirty="0"/>
              <a:t> </a:t>
            </a:r>
            <a:r>
              <a:rPr lang="hu-HU" sz="2400" dirty="0" err="1"/>
              <a:t>universities</a:t>
            </a:r>
            <a:r>
              <a:rPr lang="hu-HU" sz="2400" dirty="0"/>
              <a:t> (</a:t>
            </a:r>
            <a:r>
              <a:rPr lang="hu-HU" sz="2400" dirty="0" err="1"/>
              <a:t>first</a:t>
            </a:r>
            <a:r>
              <a:rPr lang="hu-HU" sz="2400" dirty="0"/>
              <a:t> </a:t>
            </a:r>
            <a:r>
              <a:rPr lang="hu-HU" sz="2400" dirty="0" err="1"/>
              <a:t>steps</a:t>
            </a:r>
            <a:r>
              <a:rPr lang="hu-HU" sz="2400" dirty="0"/>
              <a:t>)</a:t>
            </a:r>
          </a:p>
          <a:p>
            <a:r>
              <a:rPr lang="hu-HU" sz="2400" dirty="0" err="1"/>
              <a:t>Interdisciplinary</a:t>
            </a:r>
            <a:r>
              <a:rPr lang="hu-HU" sz="2400" dirty="0"/>
              <a:t> </a:t>
            </a:r>
            <a:r>
              <a:rPr lang="hu-HU" sz="2400" dirty="0" err="1"/>
              <a:t>connection</a:t>
            </a:r>
            <a:r>
              <a:rPr lang="hu-HU" sz="2400" dirty="0"/>
              <a:t> </a:t>
            </a:r>
            <a:r>
              <a:rPr lang="hu-HU" sz="2400" dirty="0" err="1"/>
              <a:t>points</a:t>
            </a:r>
            <a:r>
              <a:rPr lang="hu-HU" sz="2400" dirty="0"/>
              <a:t> in </a:t>
            </a:r>
            <a:r>
              <a:rPr lang="hu-HU" sz="2400" dirty="0" err="1"/>
              <a:t>higher</a:t>
            </a:r>
            <a:r>
              <a:rPr lang="hu-HU" sz="2400" dirty="0"/>
              <a:t> </a:t>
            </a:r>
            <a:r>
              <a:rPr lang="hu-HU" sz="2400" dirty="0" err="1"/>
              <a:t>education</a:t>
            </a:r>
            <a:endParaRPr lang="hu-HU" sz="2400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47D457F3-C151-4CC8-BADB-57D4D55FC8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1351" y="4167586"/>
            <a:ext cx="1693297" cy="1635926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AA69BF97-918D-4981-A562-D4C72621C2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8583" y="3291575"/>
            <a:ext cx="2352675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282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5BDEC505-1654-4F5F-8470-FFD949A3C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pPr algn="ctr"/>
            <a:r>
              <a:rPr lang="hu-HU" sz="3700" dirty="0" err="1"/>
              <a:t>Webarchive</a:t>
            </a:r>
            <a:r>
              <a:rPr lang="hu-HU" sz="3700" dirty="0"/>
              <a:t> </a:t>
            </a:r>
            <a:r>
              <a:rPr lang="hu-HU" sz="3700" dirty="0" err="1"/>
              <a:t>as</a:t>
            </a:r>
            <a:r>
              <a:rPr lang="hu-HU" sz="3700" dirty="0"/>
              <a:t> a </a:t>
            </a:r>
            <a:r>
              <a:rPr lang="hu-HU" sz="3700" dirty="0" err="1"/>
              <a:t>research</a:t>
            </a:r>
            <a:r>
              <a:rPr lang="hu-HU" sz="3700" dirty="0"/>
              <a:t> </a:t>
            </a:r>
            <a:r>
              <a:rPr lang="hu-HU" sz="3700" dirty="0" err="1"/>
              <a:t>subject</a:t>
            </a:r>
            <a:endParaRPr lang="hu-HU" sz="3700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3BB0DBE-EE13-4F6B-9061-CAE1439BD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 lnSpcReduction="10000"/>
          </a:bodyPr>
          <a:lstStyle/>
          <a:p>
            <a:r>
              <a:rPr lang="hu-HU" sz="2400" dirty="0"/>
              <a:t>Web </a:t>
            </a:r>
            <a:r>
              <a:rPr lang="hu-HU" sz="2400" dirty="0" err="1"/>
              <a:t>History</a:t>
            </a:r>
            <a:r>
              <a:rPr lang="hu-HU" sz="2400" dirty="0"/>
              <a:t> – </a:t>
            </a:r>
            <a:r>
              <a:rPr lang="hu-HU" sz="2400" dirty="0" err="1"/>
              <a:t>new</a:t>
            </a:r>
            <a:r>
              <a:rPr lang="hu-HU" sz="2400" dirty="0"/>
              <a:t> </a:t>
            </a:r>
            <a:r>
              <a:rPr lang="hu-HU" sz="2400" dirty="0" err="1"/>
              <a:t>sub-discipline</a:t>
            </a:r>
            <a:r>
              <a:rPr lang="hu-HU" sz="2400" dirty="0"/>
              <a:t> in </a:t>
            </a:r>
            <a:r>
              <a:rPr lang="hu-HU" sz="2400" dirty="0" err="1"/>
              <a:t>History</a:t>
            </a:r>
            <a:r>
              <a:rPr lang="hu-HU" sz="2400" dirty="0"/>
              <a:t>, </a:t>
            </a:r>
            <a:r>
              <a:rPr lang="hu-HU" sz="2400" dirty="0" err="1"/>
              <a:t>requires</a:t>
            </a:r>
            <a:r>
              <a:rPr lang="hu-HU" sz="2400" dirty="0"/>
              <a:t> </a:t>
            </a:r>
            <a:r>
              <a:rPr lang="hu-HU" sz="2400" dirty="0" err="1"/>
              <a:t>strong</a:t>
            </a:r>
            <a:r>
              <a:rPr lang="hu-HU" sz="2400" dirty="0"/>
              <a:t> IT </a:t>
            </a:r>
            <a:r>
              <a:rPr lang="hu-HU" sz="2400" dirty="0" err="1"/>
              <a:t>skills</a:t>
            </a:r>
            <a:endParaRPr lang="hu-HU" sz="2400" dirty="0"/>
          </a:p>
          <a:p>
            <a:r>
              <a:rPr lang="hu-HU" sz="2400" dirty="0" err="1"/>
              <a:t>Interdisciplinary</a:t>
            </a:r>
            <a:r>
              <a:rPr lang="hu-HU" sz="2400" dirty="0"/>
              <a:t> </a:t>
            </a:r>
            <a:r>
              <a:rPr lang="hu-HU" sz="2400" dirty="0" err="1"/>
              <a:t>comparative</a:t>
            </a:r>
            <a:r>
              <a:rPr lang="hu-HU" sz="2400" dirty="0"/>
              <a:t> </a:t>
            </a:r>
            <a:r>
              <a:rPr lang="hu-HU" sz="2400" dirty="0" err="1"/>
              <a:t>studies</a:t>
            </a:r>
            <a:r>
              <a:rPr lang="hu-HU" sz="2400" dirty="0"/>
              <a:t> on web </a:t>
            </a:r>
            <a:r>
              <a:rPr lang="hu-HU" sz="2400" dirty="0" err="1"/>
              <a:t>archives</a:t>
            </a:r>
            <a:r>
              <a:rPr lang="hu-HU" sz="2400" dirty="0"/>
              <a:t> and web </a:t>
            </a:r>
            <a:r>
              <a:rPr lang="hu-HU" sz="2400" dirty="0" err="1"/>
              <a:t>archiving</a:t>
            </a:r>
            <a:r>
              <a:rPr lang="hu-HU" sz="2400" dirty="0"/>
              <a:t> -WARCNET project</a:t>
            </a:r>
          </a:p>
          <a:p>
            <a:r>
              <a:rPr lang="hu-HU" sz="2400" dirty="0" err="1"/>
              <a:t>Webarchive</a:t>
            </a:r>
            <a:r>
              <a:rPr lang="hu-HU" sz="2400" dirty="0"/>
              <a:t> </a:t>
            </a:r>
            <a:r>
              <a:rPr lang="hu-HU" sz="2400" dirty="0" err="1"/>
              <a:t>as</a:t>
            </a:r>
            <a:r>
              <a:rPr lang="hu-HU" sz="2400" dirty="0"/>
              <a:t> </a:t>
            </a:r>
            <a:r>
              <a:rPr lang="hu-HU" sz="2400" dirty="0" err="1"/>
              <a:t>big</a:t>
            </a:r>
            <a:r>
              <a:rPr lang="hu-HU" sz="2400" dirty="0"/>
              <a:t> </a:t>
            </a:r>
            <a:r>
              <a:rPr lang="hu-HU" sz="2400" dirty="0" err="1"/>
              <a:t>data</a:t>
            </a:r>
            <a:r>
              <a:rPr lang="hu-HU" sz="2400" dirty="0"/>
              <a:t> </a:t>
            </a:r>
            <a:r>
              <a:rPr lang="hu-HU" sz="2400" dirty="0" err="1"/>
              <a:t>resource</a:t>
            </a:r>
            <a:r>
              <a:rPr lang="hu-HU" sz="2400" dirty="0"/>
              <a:t>, and </a:t>
            </a:r>
            <a:r>
              <a:rPr lang="hu-HU" sz="2400" dirty="0" err="1"/>
              <a:t>target</a:t>
            </a:r>
            <a:r>
              <a:rPr lang="hu-HU" sz="2400" dirty="0"/>
              <a:t> of </a:t>
            </a:r>
            <a:r>
              <a:rPr lang="hu-HU" sz="2400" dirty="0" err="1"/>
              <a:t>data</a:t>
            </a:r>
            <a:r>
              <a:rPr lang="hu-HU" sz="2400" dirty="0"/>
              <a:t>-mining </a:t>
            </a:r>
          </a:p>
          <a:p>
            <a:r>
              <a:rPr lang="hu-HU" sz="2400" dirty="0" err="1"/>
              <a:t>Challenges</a:t>
            </a:r>
            <a:r>
              <a:rPr lang="hu-HU" sz="2400" dirty="0"/>
              <a:t> of </a:t>
            </a:r>
            <a:r>
              <a:rPr lang="hu-HU" sz="2400" dirty="0" err="1"/>
              <a:t>scientific</a:t>
            </a:r>
            <a:r>
              <a:rPr lang="hu-HU" sz="2400" dirty="0"/>
              <a:t> </a:t>
            </a:r>
            <a:r>
              <a:rPr lang="hu-HU" sz="2400" dirty="0" err="1"/>
              <a:t>reference</a:t>
            </a:r>
            <a:r>
              <a:rPr lang="hu-HU" sz="2400" dirty="0"/>
              <a:t> of web </a:t>
            </a:r>
            <a:r>
              <a:rPr lang="hu-HU" sz="2400" dirty="0" err="1"/>
              <a:t>materials</a:t>
            </a:r>
            <a:r>
              <a:rPr lang="hu-HU" sz="2400" dirty="0"/>
              <a:t> </a:t>
            </a:r>
          </a:p>
          <a:p>
            <a:r>
              <a:rPr lang="hu-HU" sz="2400" dirty="0" err="1"/>
              <a:t>Webarchive</a:t>
            </a:r>
            <a:r>
              <a:rPr lang="hu-HU" sz="2400" dirty="0"/>
              <a:t> and </a:t>
            </a:r>
            <a:r>
              <a:rPr lang="hu-HU" sz="2400" dirty="0" err="1"/>
              <a:t>digital</a:t>
            </a:r>
            <a:r>
              <a:rPr lang="hu-HU" sz="2400" dirty="0"/>
              <a:t> </a:t>
            </a:r>
            <a:r>
              <a:rPr lang="hu-HU" sz="2400" dirty="0" err="1"/>
              <a:t>humanities</a:t>
            </a:r>
            <a:r>
              <a:rPr lang="hu-HU" sz="2400" dirty="0"/>
              <a:t> </a:t>
            </a:r>
          </a:p>
          <a:p>
            <a:r>
              <a:rPr lang="hu-HU" sz="2400" dirty="0" err="1"/>
              <a:t>Authorized</a:t>
            </a:r>
            <a:r>
              <a:rPr lang="hu-HU" sz="2400" dirty="0"/>
              <a:t> </a:t>
            </a:r>
            <a:r>
              <a:rPr lang="hu-HU" sz="2400" dirty="0" err="1"/>
              <a:t>document</a:t>
            </a:r>
            <a:r>
              <a:rPr lang="hu-HU" sz="2400" dirty="0"/>
              <a:t> </a:t>
            </a:r>
            <a:r>
              <a:rPr lang="hu-HU" sz="2400" dirty="0" err="1"/>
              <a:t>services</a:t>
            </a:r>
            <a:r>
              <a:rPr lang="hu-HU" sz="2400" dirty="0"/>
              <a:t> </a:t>
            </a:r>
            <a:r>
              <a:rPr lang="hu-HU" sz="2400" dirty="0" err="1"/>
              <a:t>from</a:t>
            </a:r>
            <a:r>
              <a:rPr lang="hu-HU" sz="2400" dirty="0"/>
              <a:t> web </a:t>
            </a:r>
            <a:r>
              <a:rPr lang="hu-HU" sz="2400" dirty="0" err="1"/>
              <a:t>materials</a:t>
            </a:r>
            <a:endParaRPr lang="hu-HU" sz="2400" dirty="0"/>
          </a:p>
          <a:p>
            <a:r>
              <a:rPr lang="hu-HU" sz="2400" dirty="0" err="1"/>
              <a:t>Webarchives</a:t>
            </a:r>
            <a:r>
              <a:rPr lang="hu-HU" sz="2400" dirty="0"/>
              <a:t> on </a:t>
            </a:r>
            <a:r>
              <a:rPr lang="hu-HU" sz="2400" dirty="0" err="1"/>
              <a:t>the</a:t>
            </a:r>
            <a:r>
              <a:rPr lang="hu-HU" sz="2400" dirty="0"/>
              <a:t> </a:t>
            </a:r>
            <a:r>
              <a:rPr lang="hu-HU" sz="2400" dirty="0" err="1"/>
              <a:t>semantic</a:t>
            </a:r>
            <a:r>
              <a:rPr lang="hu-HU" sz="2400" dirty="0"/>
              <a:t> web – a </a:t>
            </a:r>
            <a:r>
              <a:rPr lang="hu-HU" sz="2400" dirty="0" err="1"/>
              <a:t>case</a:t>
            </a:r>
            <a:r>
              <a:rPr lang="hu-HU" sz="2400" dirty="0"/>
              <a:t> of a </a:t>
            </a:r>
            <a:r>
              <a:rPr lang="hu-HU" sz="2400" dirty="0" err="1"/>
              <a:t>missing</a:t>
            </a:r>
            <a:r>
              <a:rPr lang="hu-HU" sz="2400" dirty="0"/>
              <a:t> </a:t>
            </a:r>
            <a:r>
              <a:rPr lang="hu-HU" sz="2400" dirty="0" err="1"/>
              <a:t>schema</a:t>
            </a:r>
            <a:endParaRPr lang="hu-HU" sz="2400" dirty="0"/>
          </a:p>
          <a:p>
            <a:pPr marL="0" indent="0">
              <a:buNone/>
            </a:pPr>
            <a:endParaRPr lang="hu-HU" sz="2400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22F52983-71E6-4F6D-9575-267E583EB1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2552" y="4423208"/>
            <a:ext cx="2190750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387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F546FF42-82A2-4E67-9B72-38AE1A2CD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846" y="891540"/>
            <a:ext cx="9465131" cy="1184111"/>
          </a:xfrm>
        </p:spPr>
        <p:txBody>
          <a:bodyPr>
            <a:normAutofit/>
          </a:bodyPr>
          <a:lstStyle/>
          <a:p>
            <a:pPr algn="ctr"/>
            <a:r>
              <a:rPr lang="hu-HU" dirty="0" err="1"/>
              <a:t>Using</a:t>
            </a:r>
            <a:r>
              <a:rPr lang="hu-HU" dirty="0"/>
              <a:t> </a:t>
            </a:r>
            <a:r>
              <a:rPr lang="hu-HU" dirty="0" err="1"/>
              <a:t>microdata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27B6BAF-4669-4BB2-A2B4-76313B7B5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/>
          </a:bodyPr>
          <a:lstStyle/>
          <a:p>
            <a:r>
              <a:rPr lang="hu-HU" sz="2400" dirty="0" err="1"/>
              <a:t>Theoretical</a:t>
            </a:r>
            <a:r>
              <a:rPr lang="hu-HU" sz="2400" dirty="0"/>
              <a:t> modell </a:t>
            </a:r>
            <a:r>
              <a:rPr lang="hu-HU" sz="2400" dirty="0" err="1"/>
              <a:t>as</a:t>
            </a:r>
            <a:r>
              <a:rPr lang="hu-HU" sz="2400" dirty="0"/>
              <a:t> a </a:t>
            </a:r>
            <a:r>
              <a:rPr lang="hu-HU" sz="2400" dirty="0" err="1"/>
              <a:t>result</a:t>
            </a:r>
            <a:r>
              <a:rPr lang="hu-HU" sz="2400" dirty="0"/>
              <a:t> of </a:t>
            </a:r>
            <a:r>
              <a:rPr lang="hu-HU" sz="2400" dirty="0" err="1"/>
              <a:t>research</a:t>
            </a:r>
            <a:r>
              <a:rPr lang="hu-HU" sz="2400" dirty="0"/>
              <a:t> </a:t>
            </a:r>
          </a:p>
          <a:p>
            <a:r>
              <a:rPr lang="hu-HU" sz="2400" dirty="0" err="1"/>
              <a:t>Improving</a:t>
            </a:r>
            <a:r>
              <a:rPr lang="hu-HU" sz="2400" dirty="0"/>
              <a:t> </a:t>
            </a:r>
            <a:r>
              <a:rPr lang="hu-HU" sz="2400" dirty="0" err="1"/>
              <a:t>the</a:t>
            </a:r>
            <a:r>
              <a:rPr lang="hu-HU" sz="2400" dirty="0"/>
              <a:t> </a:t>
            </a:r>
            <a:r>
              <a:rPr lang="hu-HU" sz="2400" dirty="0" err="1"/>
              <a:t>effectiveness</a:t>
            </a:r>
            <a:r>
              <a:rPr lang="hu-HU" sz="2400" dirty="0"/>
              <a:t> of </a:t>
            </a:r>
            <a:r>
              <a:rPr lang="hu-HU" sz="2400" dirty="0" err="1"/>
              <a:t>retrieval</a:t>
            </a:r>
            <a:r>
              <a:rPr lang="hu-HU" sz="2400" dirty="0"/>
              <a:t> of </a:t>
            </a:r>
            <a:r>
              <a:rPr lang="hu-HU" sz="2400" dirty="0" err="1"/>
              <a:t>archived</a:t>
            </a:r>
            <a:r>
              <a:rPr lang="hu-HU" sz="2400" dirty="0"/>
              <a:t> web </a:t>
            </a:r>
            <a:r>
              <a:rPr lang="hu-HU" sz="2400" dirty="0" err="1"/>
              <a:t>materials</a:t>
            </a:r>
            <a:endParaRPr lang="hu-HU" sz="2400" dirty="0"/>
          </a:p>
          <a:p>
            <a:r>
              <a:rPr lang="hu-HU" sz="2400" dirty="0" err="1"/>
              <a:t>Regulating</a:t>
            </a:r>
            <a:r>
              <a:rPr lang="hu-HU" sz="2400" dirty="0"/>
              <a:t> web </a:t>
            </a:r>
            <a:r>
              <a:rPr lang="hu-HU" sz="2400" dirty="0" err="1"/>
              <a:t>archiving</a:t>
            </a:r>
            <a:r>
              <a:rPr lang="hu-HU" sz="2400" dirty="0"/>
              <a:t> </a:t>
            </a:r>
            <a:r>
              <a:rPr lang="hu-HU" sz="2400" dirty="0" err="1"/>
              <a:t>by</a:t>
            </a:r>
            <a:r>
              <a:rPr lang="hu-HU" sz="2400" dirty="0"/>
              <a:t> </a:t>
            </a:r>
            <a:r>
              <a:rPr lang="hu-HU" sz="2400" dirty="0" err="1"/>
              <a:t>robots</a:t>
            </a:r>
            <a:r>
              <a:rPr lang="hu-HU" sz="2400" dirty="0"/>
              <a:t> </a:t>
            </a:r>
          </a:p>
          <a:p>
            <a:r>
              <a:rPr lang="hu-HU" sz="2400" dirty="0" err="1"/>
              <a:t>Support</a:t>
            </a:r>
            <a:r>
              <a:rPr lang="hu-HU" sz="2400" dirty="0"/>
              <a:t> of </a:t>
            </a:r>
            <a:r>
              <a:rPr lang="hu-HU" sz="2400" dirty="0" err="1"/>
              <a:t>long-term</a:t>
            </a:r>
            <a:r>
              <a:rPr lang="hu-HU" sz="2400" dirty="0"/>
              <a:t> </a:t>
            </a:r>
            <a:r>
              <a:rPr lang="hu-HU" sz="2400" dirty="0" err="1"/>
              <a:t>preservation</a:t>
            </a:r>
            <a:r>
              <a:rPr lang="hu-HU" sz="2400" dirty="0"/>
              <a:t> </a:t>
            </a:r>
          </a:p>
          <a:p>
            <a:r>
              <a:rPr lang="hu-HU" sz="2400" dirty="0"/>
              <a:t>Research </a:t>
            </a:r>
            <a:r>
              <a:rPr lang="hu-HU" sz="2400" dirty="0" err="1"/>
              <a:t>support</a:t>
            </a:r>
            <a:r>
              <a:rPr lang="hu-HU" sz="2400" dirty="0"/>
              <a:t> </a:t>
            </a:r>
            <a:r>
              <a:rPr lang="hu-HU" sz="2400" dirty="0" err="1"/>
              <a:t>services</a:t>
            </a:r>
            <a:r>
              <a:rPr lang="hu-HU" sz="2400" dirty="0"/>
              <a:t> and </a:t>
            </a:r>
            <a:r>
              <a:rPr lang="hu-HU" sz="2400" dirty="0" err="1"/>
              <a:t>microdata</a:t>
            </a:r>
            <a:r>
              <a:rPr lang="hu-HU" sz="2400" dirty="0"/>
              <a:t> </a:t>
            </a:r>
          </a:p>
          <a:p>
            <a:r>
              <a:rPr lang="hu-HU" sz="2400" dirty="0" err="1"/>
              <a:t>Implementing</a:t>
            </a:r>
            <a:r>
              <a:rPr lang="hu-HU" sz="2400" dirty="0"/>
              <a:t> </a:t>
            </a:r>
            <a:r>
              <a:rPr lang="hu-HU" sz="2400" dirty="0" err="1"/>
              <a:t>microdata</a:t>
            </a:r>
            <a:r>
              <a:rPr lang="hu-HU" sz="2400" dirty="0"/>
              <a:t> </a:t>
            </a:r>
            <a:r>
              <a:rPr lang="hu-HU" sz="2400" dirty="0" err="1"/>
              <a:t>to</a:t>
            </a:r>
            <a:r>
              <a:rPr lang="hu-HU" sz="2400" dirty="0"/>
              <a:t> </a:t>
            </a:r>
            <a:r>
              <a:rPr lang="hu-HU" sz="2400" dirty="0" err="1"/>
              <a:t>live</a:t>
            </a:r>
            <a:r>
              <a:rPr lang="hu-HU" sz="2400" dirty="0"/>
              <a:t> and </a:t>
            </a:r>
            <a:r>
              <a:rPr lang="hu-HU" sz="2400" dirty="0" err="1"/>
              <a:t>archived</a:t>
            </a:r>
            <a:r>
              <a:rPr lang="hu-HU" sz="2400" dirty="0"/>
              <a:t> web?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52B6ED2F-F7E4-40A3-8579-52C187A0C3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445" y="3513680"/>
            <a:ext cx="20955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4787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8AE6349DFCD43C49BE9725ADC86B6A7B" ma:contentTypeVersion="14" ma:contentTypeDescription="Új dokumentum létrehozása." ma:contentTypeScope="" ma:versionID="395123c77ed03e8aaeb711b12a5cf9f8">
  <xsd:schema xmlns:xsd="http://www.w3.org/2001/XMLSchema" xmlns:xs="http://www.w3.org/2001/XMLSchema" xmlns:p="http://schemas.microsoft.com/office/2006/metadata/properties" xmlns:ns3="f646e20e-1b54-4319-add7-5df1c29b20e4" xmlns:ns4="4649602c-1d6a-443c-8e4e-726f2730cc91" targetNamespace="http://schemas.microsoft.com/office/2006/metadata/properties" ma:root="true" ma:fieldsID="46e64b57b6ea8ccd8f858ece19fcacff" ns3:_="" ns4:_="">
    <xsd:import namespace="f646e20e-1b54-4319-add7-5df1c29b20e4"/>
    <xsd:import namespace="4649602c-1d6a-443c-8e4e-726f2730cc9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46e20e-1b54-4319-add7-5df1c29b20e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Megosztási tipp kivonata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49602c-1d6a-443c-8e4e-726f2730cc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21C1CC7-9B00-4156-AAAD-6A8F1CA344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46e20e-1b54-4319-add7-5df1c29b20e4"/>
    <ds:schemaRef ds:uri="4649602c-1d6a-443c-8e4e-726f2730cc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A835586-FF5E-4D1D-BE52-80D3F1B6011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ED8F4F-F7FE-4200-B8F9-B27D9EADCBAD}">
  <ds:schemaRefs>
    <ds:schemaRef ds:uri="http://purl.org/dc/dcmitype/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4649602c-1d6a-443c-8e4e-726f2730cc91"/>
    <ds:schemaRef ds:uri="f646e20e-1b54-4319-add7-5df1c29b20e4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5417</TotalTime>
  <Words>756</Words>
  <Application>Microsoft Office PowerPoint</Application>
  <PresentationFormat>Szélesvásznú</PresentationFormat>
  <Paragraphs>95</Paragraphs>
  <Slides>11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Office-téma</vt:lpstr>
      <vt:lpstr>The theoretical and practical fundamental elements of web archiving - The first steps of institutional web archiving in Hungary </vt:lpstr>
      <vt:lpstr>Main aim and topics of research</vt:lpstr>
      <vt:lpstr>Main challenges through writing the thesis</vt:lpstr>
      <vt:lpstr>General framework of web archiving</vt:lpstr>
      <vt:lpstr>International framework</vt:lpstr>
      <vt:lpstr>Beginnings of web archiving practice in Hungary</vt:lpstr>
      <vt:lpstr>Education of web archiving</vt:lpstr>
      <vt:lpstr>Webarchive as a research subject</vt:lpstr>
      <vt:lpstr>Using microdata</vt:lpstr>
      <vt:lpstr>Evaluation of research</vt:lpstr>
      <vt:lpstr>Thank you for your attention!</vt:lpstr>
    </vt:vector>
  </TitlesOfParts>
  <Company>Országos Széchényi Könyvtár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Németh Márton</dc:creator>
  <cp:lastModifiedBy>Németh Márton</cp:lastModifiedBy>
  <cp:revision>100</cp:revision>
  <dcterms:created xsi:type="dcterms:W3CDTF">2021-10-07T11:02:25Z</dcterms:created>
  <dcterms:modified xsi:type="dcterms:W3CDTF">2022-11-22T16:50:39Z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0x0101008AE6349DFCD43C49BE9725ADC86B6A7B</vt:lpwstr>
  </property>
</Properties>
</file>