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70" r:id="rId6"/>
    <p:sldId id="271" r:id="rId7"/>
    <p:sldId id="264" r:id="rId8"/>
    <p:sldId id="272" r:id="rId9"/>
    <p:sldId id="273" r:id="rId10"/>
    <p:sldId id="274" r:id="rId11"/>
    <p:sldId id="261" r:id="rId12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4667-726D-4672-A001-357E7400C2B4}" type="datetimeFigureOut">
              <a:rPr lang="hu-HU"/>
              <a:pPr>
                <a:defRPr/>
              </a:pPr>
              <a:t>2022. 12. 04.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11B0-1F50-45BE-889D-7D20323A562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F581-7599-4805-A02C-5126D69EEB5B}" type="datetimeFigureOut">
              <a:rPr lang="hu-HU"/>
              <a:pPr>
                <a:defRPr/>
              </a:pPr>
              <a:t>2022. 12. 04.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FDEC-4CC5-4BCC-8A27-0E9C2F6E065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6509-6A2B-409A-AF91-EA8461D5738E}" type="datetimeFigureOut">
              <a:rPr lang="hu-HU"/>
              <a:pPr>
                <a:defRPr/>
              </a:pPr>
              <a:t>2022. 12. 04.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2B350-713C-47E5-92C5-F1788F1FEC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447E-FA45-4238-BBA7-9B087E422D0D}" type="datetimeFigureOut">
              <a:rPr lang="hu-HU"/>
              <a:pPr>
                <a:defRPr/>
              </a:pPr>
              <a:t>2022. 12. 04.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36F0-0CFC-47E9-AA3E-68F75D45A0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628C-4A84-4B07-A8F6-97798BE8EC3B}" type="datetimeFigureOut">
              <a:rPr lang="hu-HU"/>
              <a:pPr>
                <a:defRPr/>
              </a:pPr>
              <a:t>2022. 12. 04.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C02C-CD1F-4D2B-810F-6AA646C732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5D49-A96B-42C6-A6FD-4B6E2A652645}" type="datetimeFigureOut">
              <a:rPr lang="hu-HU"/>
              <a:pPr>
                <a:defRPr/>
              </a:pPr>
              <a:t>2022. 12. 04.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1E5D8-FD9F-46F5-9535-29F6C7A083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8580-F66C-4C8D-9661-E3561D53F784}" type="datetimeFigureOut">
              <a:rPr lang="hu-HU"/>
              <a:pPr>
                <a:defRPr/>
              </a:pPr>
              <a:t>2022. 12. 04.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AB70-36BB-44E8-989B-FAEADFCB9A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B1C4-1ABF-4FD9-9CA0-73679261C9F8}" type="datetimeFigureOut">
              <a:rPr lang="hu-HU"/>
              <a:pPr>
                <a:defRPr/>
              </a:pPr>
              <a:t>2022. 12. 04.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B8C3-A4DF-4ADE-8E7D-F568708675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F73F-8DB8-40AC-A2EA-B288A2ECF70C}" type="datetimeFigureOut">
              <a:rPr lang="hu-HU"/>
              <a:pPr>
                <a:defRPr/>
              </a:pPr>
              <a:t>2022. 12. 04.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D17A-7C64-49BB-B1DE-94CC052BDB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9BE0C-5288-4C67-8471-E2C1C5A236D6}" type="datetimeFigureOut">
              <a:rPr lang="hu-HU"/>
              <a:pPr>
                <a:defRPr/>
              </a:pPr>
              <a:t>2022. 12. 04.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220F7-2F63-4461-BF2D-D857FB0878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B1FA7-5978-4E8A-A592-B795C6708873}" type="datetimeFigureOut">
              <a:rPr lang="hu-HU"/>
              <a:pPr>
                <a:defRPr/>
              </a:pPr>
              <a:t>2022. 12. 04.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EAE7-74C2-49BE-91BB-DB7C0D9CAD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47608C-C422-4578-A620-ADCB3D819829}" type="datetimeFigureOut">
              <a:rPr lang="hu-HU"/>
              <a:pPr>
                <a:defRPr/>
              </a:pPr>
              <a:t>2022. 12. 04.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A1D281-7D5F-4C6A-B890-DE4BE8F259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iyon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.bab.l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blediffusionweb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webarchivum/kereses/kereses-a-webter-cimlistaba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stablediffusionweb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rajnapublic.webharvest.oszk.hu/solrwayback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stablediffusionweb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js.elte.hu/3k/article/view/339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iyon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iyon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Kép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Cím 1"/>
          <p:cNvSpPr>
            <a:spLocks noGrp="1"/>
          </p:cNvSpPr>
          <p:nvPr>
            <p:ph type="ctrTitle"/>
          </p:nvPr>
        </p:nvSpPr>
        <p:spPr>
          <a:xfrm>
            <a:off x="1524000" y="1252538"/>
            <a:ext cx="9144000" cy="2616200"/>
          </a:xfrm>
          <a:solidFill>
            <a:schemeClr val="bg1">
              <a:alpha val="14999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48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Drótos László</a:t>
            </a:r>
            <a:r>
              <a:rPr lang="hu-HU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hu-HU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hu-HU" sz="1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hu-HU" sz="16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hu-HU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Az OSZK Webarchívum </a:t>
            </a:r>
            <a:br>
              <a:rPr lang="hu-HU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hu-HU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2022. évi eredményei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583113"/>
            <a:ext cx="9144000" cy="1590675"/>
          </a:xfrm>
          <a:solidFill>
            <a:schemeClr val="bg1">
              <a:alpha val="41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2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„404 Not Found – Ki őrzi meg az internetet?” </a:t>
            </a:r>
            <a:br>
              <a:rPr lang="hu-HU" sz="2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hu-HU" sz="28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konferencia és workshop</a:t>
            </a:r>
          </a:p>
          <a:p>
            <a:pPr eaLnBrk="1" hangingPunct="1">
              <a:defRPr/>
            </a:pPr>
            <a:r>
              <a:rPr lang="hu-HU" sz="2200" smtClean="0">
                <a:solidFill>
                  <a:schemeClr val="folHlink"/>
                </a:solidFill>
                <a:latin typeface="Arial" charset="0"/>
              </a:rPr>
              <a:t>Országos Széchényi Könyvtár</a:t>
            </a:r>
            <a:br>
              <a:rPr lang="hu-HU" sz="2200" smtClean="0">
                <a:solidFill>
                  <a:schemeClr val="folHlink"/>
                </a:solidFill>
                <a:latin typeface="Arial" charset="0"/>
              </a:rPr>
            </a:br>
            <a:r>
              <a:rPr lang="hu-HU" sz="2200" smtClean="0">
                <a:solidFill>
                  <a:schemeClr val="folHlink"/>
                </a:solidFill>
                <a:latin typeface="Arial" charset="0"/>
              </a:rPr>
              <a:t>Budapest, 2022. december 8.</a:t>
            </a:r>
            <a:endParaRPr lang="hu-HU" sz="2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Cím 1"/>
          <p:cNvSpPr>
            <a:spLocks/>
          </p:cNvSpPr>
          <p:nvPr/>
        </p:nvSpPr>
        <p:spPr bwMode="auto">
          <a:xfrm>
            <a:off x="736600" y="407988"/>
            <a:ext cx="10515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hu-HU" sz="3000">
                <a:solidFill>
                  <a:schemeClr val="tx2"/>
                </a:solidFill>
              </a:rPr>
              <a:t>Kapcsolatok, együttműködések</a:t>
            </a:r>
          </a:p>
        </p:txBody>
      </p:sp>
      <p:sp>
        <p:nvSpPr>
          <p:cNvPr id="34820" name="Alcím 2"/>
          <p:cNvSpPr txBox="1">
            <a:spLocks/>
          </p:cNvSpPr>
          <p:nvPr/>
        </p:nvSpPr>
        <p:spPr bwMode="auto">
          <a:xfrm>
            <a:off x="533400" y="1042988"/>
            <a:ext cx="7454900" cy="366712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7885113" y="5948363"/>
            <a:ext cx="3571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/>
              <a:t>A képet generálta: </a:t>
            </a:r>
            <a:r>
              <a:rPr lang="en-US" sz="1200">
                <a:solidFill>
                  <a:schemeClr val="folHlink"/>
                </a:solidFill>
                <a:hlinkClick r:id="rId3"/>
              </a:rPr>
              <a:t>Craiyon</a:t>
            </a:r>
            <a:r>
              <a:rPr lang="hu-HU" sz="1200">
                <a:solidFill>
                  <a:schemeClr val="folHlink"/>
                </a:solidFill>
                <a:hlinkClick r:id="rId3"/>
              </a:rPr>
              <a:t> (</a:t>
            </a:r>
            <a:r>
              <a:rPr lang="en-US" sz="1200">
                <a:solidFill>
                  <a:schemeClr val="folHlink"/>
                </a:solidFill>
                <a:hlinkClick r:id="rId3"/>
              </a:rPr>
              <a:t>formerly DALL-E mi</a:t>
            </a:r>
            <a:r>
              <a:rPr lang="hu-HU" sz="1200">
                <a:solidFill>
                  <a:schemeClr val="folHlink"/>
                </a:solidFill>
                <a:hlinkClick r:id="rId3"/>
              </a:rPr>
              <a:t>ni)</a:t>
            </a:r>
            <a:endParaRPr lang="hu-HU" sz="1200">
              <a:solidFill>
                <a:schemeClr val="folHlink"/>
              </a:solidFill>
            </a:endParaRP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9</a:t>
            </a:r>
          </a:p>
        </p:txBody>
      </p:sp>
      <p:sp>
        <p:nvSpPr>
          <p:cNvPr id="2" name="Alcím 2"/>
          <p:cNvSpPr txBox="1">
            <a:spLocks/>
          </p:cNvSpPr>
          <p:nvPr/>
        </p:nvSpPr>
        <p:spPr bwMode="auto">
          <a:xfrm>
            <a:off x="533400" y="1195388"/>
            <a:ext cx="6908800" cy="438467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60000"/>
              </a:spcBef>
              <a:buFontTx/>
              <a:buChar char="•"/>
            </a:pPr>
            <a:r>
              <a:rPr lang="hu-HU"/>
              <a:t> felhasználási szerződések megújítása (70 jogtulajdonos</a:t>
            </a:r>
            <a:br>
              <a:rPr lang="hu-HU"/>
            </a:br>
            <a:r>
              <a:rPr lang="hu-HU"/>
              <a:t>  94 webhelye, kaptunk 6 új engedélyt is, 9-en nem válaszoltak)</a:t>
            </a:r>
          </a:p>
          <a:p>
            <a:pPr>
              <a:lnSpc>
                <a:spcPct val="105000"/>
              </a:lnSpc>
              <a:spcBef>
                <a:spcPct val="60000"/>
              </a:spcBef>
              <a:buFontTx/>
              <a:buChar char="•"/>
            </a:pPr>
            <a:r>
              <a:rPr lang="hu-HU"/>
              <a:t> segítségnyújtás hazai és külföldi egyetemi hallgatóknak és </a:t>
            </a:r>
            <a:br>
              <a:rPr lang="hu-HU"/>
            </a:br>
            <a:r>
              <a:rPr lang="hu-HU"/>
              <a:t>  kutatóknak (interjúk, kérdőívek kitöltése, adatszolgáltatás)</a:t>
            </a:r>
          </a:p>
          <a:p>
            <a:pPr>
              <a:lnSpc>
                <a:spcPct val="105000"/>
              </a:lnSpc>
              <a:spcBef>
                <a:spcPct val="60000"/>
              </a:spcBef>
              <a:buFontTx/>
              <a:buChar char="•"/>
            </a:pPr>
            <a:r>
              <a:rPr lang="hu-HU"/>
              <a:t> magyar webcímek és metaadatok beküldése az IIPC</a:t>
            </a:r>
            <a:br>
              <a:rPr lang="hu-HU"/>
            </a:br>
            <a:r>
              <a:rPr lang="hu-HU"/>
              <a:t>  speciális gyűjteményeihez (téli olimpia, orosz-ukrán háború)</a:t>
            </a:r>
          </a:p>
          <a:p>
            <a:pPr>
              <a:lnSpc>
                <a:spcPct val="105000"/>
              </a:lnSpc>
              <a:spcBef>
                <a:spcPct val="60000"/>
              </a:spcBef>
              <a:buFontTx/>
              <a:buChar char="•"/>
            </a:pPr>
            <a:r>
              <a:rPr lang="hu-HU"/>
              <a:t> közösségi szolgálatra jelentkező diák foglalkoztatása</a:t>
            </a:r>
          </a:p>
          <a:p>
            <a:pPr>
              <a:lnSpc>
                <a:spcPct val="105000"/>
              </a:lnSpc>
              <a:spcBef>
                <a:spcPct val="60000"/>
              </a:spcBef>
              <a:buFontTx/>
              <a:buChar char="•"/>
            </a:pPr>
            <a:r>
              <a:rPr lang="hu-HU"/>
              <a:t> megbeszélések a szerződéskötések előkészítése céljából</a:t>
            </a:r>
            <a:br>
              <a:rPr lang="hu-HU"/>
            </a:br>
            <a:r>
              <a:rPr lang="hu-HU"/>
              <a:t>  a webarchiválásban együttműködni szándékozó megyei</a:t>
            </a:r>
            <a:br>
              <a:rPr lang="hu-HU"/>
            </a:br>
            <a:r>
              <a:rPr lang="hu-HU"/>
              <a:t>  hatókörű könyvtárakkal és néhány egyetemi könyvtárral is</a:t>
            </a:r>
          </a:p>
          <a:p>
            <a:pPr>
              <a:lnSpc>
                <a:spcPct val="105000"/>
              </a:lnSpc>
              <a:spcBef>
                <a:spcPct val="60000"/>
              </a:spcBef>
              <a:buFontTx/>
              <a:buChar char="•"/>
            </a:pPr>
            <a:r>
              <a:rPr lang="hu-HU"/>
              <a:t> konzultáció és segítségnyújtás helyi projektekhez (Aranybulla-</a:t>
            </a:r>
            <a:br>
              <a:rPr lang="hu-HU"/>
            </a:br>
            <a:r>
              <a:rPr lang="hu-HU"/>
              <a:t>  emlékév archívum, Karikó Katalin gyűjtemény) </a:t>
            </a:r>
          </a:p>
        </p:txBody>
      </p:sp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000" y="889000"/>
            <a:ext cx="47879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Kép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lcím 2"/>
          <p:cNvSpPr txBox="1">
            <a:spLocks/>
          </p:cNvSpPr>
          <p:nvPr/>
        </p:nvSpPr>
        <p:spPr bwMode="auto">
          <a:xfrm>
            <a:off x="2595563" y="619125"/>
            <a:ext cx="6954837" cy="557213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3400" b="1">
                <a:solidFill>
                  <a:schemeClr val="tx2"/>
                </a:solidFill>
              </a:rPr>
              <a:t>Köszönöm a figyelmet!</a:t>
            </a:r>
            <a:endParaRPr lang="hu-HU" sz="3400" b="1">
              <a:solidFill>
                <a:schemeClr val="tx2"/>
              </a:solidFill>
              <a:latin typeface="Calibri Light" pitchFamily="34" charset="0"/>
            </a:endParaRP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/>
          <a:srcRect b="15437"/>
          <a:stretch>
            <a:fillRect/>
          </a:stretch>
        </p:blipFill>
        <p:spPr bwMode="auto">
          <a:xfrm>
            <a:off x="2566988" y="1341438"/>
            <a:ext cx="7053262" cy="5040312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8783638" y="6486525"/>
            <a:ext cx="3408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200"/>
              <a:t>A 404-es hibaüzenet forrása: </a:t>
            </a:r>
            <a:r>
              <a:rPr lang="hu-HU" sz="1200">
                <a:hlinkClick r:id="rId4"/>
              </a:rPr>
              <a:t>https://hu.bab.la</a:t>
            </a:r>
            <a:r>
              <a:rPr lang="hu-HU" sz="120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6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838200" y="560388"/>
            <a:ext cx="10515600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smtClean="0">
                <a:solidFill>
                  <a:schemeClr val="tx2"/>
                </a:solidFill>
                <a:latin typeface="Arial" charset="0"/>
              </a:rPr>
              <a:t>Témakörök</a:t>
            </a:r>
            <a:endParaRPr lang="hu-HU" sz="3000" smtClean="0">
              <a:latin typeface="Arial" charset="0"/>
            </a:endParaRPr>
          </a:p>
        </p:txBody>
      </p:sp>
      <p:sp>
        <p:nvSpPr>
          <p:cNvPr id="14339" name="Alcím 2"/>
          <p:cNvSpPr txBox="1">
            <a:spLocks/>
          </p:cNvSpPr>
          <p:nvPr/>
        </p:nvSpPr>
        <p:spPr bwMode="auto">
          <a:xfrm>
            <a:off x="838200" y="1690688"/>
            <a:ext cx="5003800" cy="337185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000"/>
              </a:spcBef>
              <a:buFont typeface="Arial" charset="0"/>
              <a:buChar char="•"/>
            </a:pPr>
            <a:r>
              <a:rPr lang="hu-HU" sz="2200"/>
              <a:t> Szervezeti és személyi változások</a:t>
            </a:r>
          </a:p>
          <a:p>
            <a:pPr>
              <a:spcBef>
                <a:spcPts val="2000"/>
              </a:spcBef>
              <a:buFont typeface="Arial" charset="0"/>
              <a:buChar char="•"/>
            </a:pPr>
            <a:r>
              <a:rPr lang="hu-HU" sz="2200"/>
              <a:t> Archiválási munkák</a:t>
            </a:r>
          </a:p>
          <a:p>
            <a:pPr>
              <a:spcBef>
                <a:spcPts val="2000"/>
              </a:spcBef>
              <a:buFont typeface="Arial" charset="0"/>
              <a:buChar char="•"/>
            </a:pPr>
            <a:r>
              <a:rPr lang="hu-HU" sz="2200"/>
              <a:t> Informatikai ügyek</a:t>
            </a:r>
          </a:p>
          <a:p>
            <a:pPr>
              <a:spcBef>
                <a:spcPts val="2000"/>
              </a:spcBef>
              <a:buFont typeface="Arial" charset="0"/>
              <a:buChar char="•"/>
            </a:pPr>
            <a:r>
              <a:rPr lang="hu-HU" sz="2200"/>
              <a:t> Rendezvények</a:t>
            </a:r>
          </a:p>
          <a:p>
            <a:pPr>
              <a:spcBef>
                <a:spcPts val="2000"/>
              </a:spcBef>
              <a:buFont typeface="Arial" charset="0"/>
              <a:buChar char="•"/>
            </a:pPr>
            <a:r>
              <a:rPr lang="hu-HU" sz="2200"/>
              <a:t> Ismeretterjesztés</a:t>
            </a:r>
          </a:p>
          <a:p>
            <a:pPr>
              <a:spcBef>
                <a:spcPts val="2000"/>
              </a:spcBef>
              <a:buFont typeface="Arial" charset="0"/>
              <a:buChar char="•"/>
            </a:pPr>
            <a:r>
              <a:rPr lang="hu-HU" sz="2200"/>
              <a:t> Kapcsolatok, együttműködések</a:t>
            </a: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1</a:t>
            </a:r>
          </a:p>
        </p:txBody>
      </p:sp>
      <p:sp>
        <p:nvSpPr>
          <p:cNvPr id="14341" name="AutoShape 18" descr="%0A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4342" name="AutoShape 20" descr="%0A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14343" name="Group 22"/>
          <p:cNvGrpSpPr>
            <a:grpSpLocks/>
          </p:cNvGrpSpPr>
          <p:nvPr/>
        </p:nvGrpSpPr>
        <p:grpSpPr bwMode="auto">
          <a:xfrm>
            <a:off x="6959600" y="838200"/>
            <a:ext cx="4876800" cy="5334000"/>
            <a:chOff x="4384" y="528"/>
            <a:chExt cx="3072" cy="3360"/>
          </a:xfrm>
        </p:grpSpPr>
        <p:sp>
          <p:nvSpPr>
            <p:cNvPr id="14344" name="Rectangle 7"/>
            <p:cNvSpPr>
              <a:spLocks noChangeArrowheads="1"/>
            </p:cNvSpPr>
            <p:nvPr/>
          </p:nvSpPr>
          <p:spPr bwMode="auto">
            <a:xfrm>
              <a:off x="4973" y="3715"/>
              <a:ext cx="18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/>
                <a:t>A képet generálta: </a:t>
              </a:r>
              <a:r>
                <a:rPr lang="hu-HU" sz="1200">
                  <a:solidFill>
                    <a:schemeClr val="folHlink"/>
                  </a:solidFill>
                  <a:hlinkClick r:id="rId3"/>
                </a:rPr>
                <a:t>Stable Diffusion Online</a:t>
              </a:r>
              <a:endParaRPr lang="hu-HU" sz="1200">
                <a:solidFill>
                  <a:schemeClr val="folHlink"/>
                </a:solidFill>
              </a:endParaRPr>
            </a:p>
          </p:txBody>
        </p:sp>
        <p:pic>
          <p:nvPicPr>
            <p:cNvPr id="14345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84" y="528"/>
              <a:ext cx="30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ím 1"/>
          <p:cNvSpPr>
            <a:spLocks/>
          </p:cNvSpPr>
          <p:nvPr/>
        </p:nvSpPr>
        <p:spPr bwMode="auto">
          <a:xfrm>
            <a:off x="685800" y="496888"/>
            <a:ext cx="10515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hu-HU" sz="3000">
                <a:solidFill>
                  <a:schemeClr val="tx2"/>
                </a:solidFill>
              </a:rPr>
              <a:t>Szervezeti és személyi változások</a:t>
            </a:r>
          </a:p>
        </p:txBody>
      </p:sp>
      <p:sp>
        <p:nvSpPr>
          <p:cNvPr id="15368" name="Alcím 2"/>
          <p:cNvSpPr txBox="1">
            <a:spLocks/>
          </p:cNvSpPr>
          <p:nvPr/>
        </p:nvSpPr>
        <p:spPr bwMode="auto">
          <a:xfrm>
            <a:off x="282575" y="1220788"/>
            <a:ext cx="8128000" cy="542607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105000"/>
              </a:lnSpc>
              <a:spcBef>
                <a:spcPts val="700"/>
              </a:spcBef>
              <a:buFont typeface="Arial" charset="0"/>
              <a:buChar char="•"/>
            </a:pPr>
            <a:r>
              <a:rPr lang="hu-HU" sz="2200"/>
              <a:t>Webarchiválási Osztály</a:t>
            </a:r>
            <a:br>
              <a:rPr lang="hu-HU" sz="2200"/>
            </a:br>
            <a:r>
              <a:rPr lang="hu-HU" sz="2200"/>
              <a:t>↓ </a:t>
            </a:r>
            <a:br>
              <a:rPr lang="hu-HU" sz="2200"/>
            </a:br>
            <a:r>
              <a:rPr lang="hu-HU" sz="2200"/>
              <a:t>Digitális Filológiai és Webarchiválási Osztály</a:t>
            </a:r>
            <a:br>
              <a:rPr lang="hu-HU" sz="2200"/>
            </a:br>
            <a:endParaRPr lang="hu-HU" sz="2200"/>
          </a:p>
          <a:p>
            <a:pPr marL="355600" indent="-355600">
              <a:lnSpc>
                <a:spcPct val="105000"/>
              </a:lnSpc>
              <a:spcBef>
                <a:spcPts val="700"/>
              </a:spcBef>
              <a:buFont typeface="Arial" charset="0"/>
              <a:buChar char="•"/>
            </a:pPr>
            <a:r>
              <a:rPr lang="hu-HU" sz="2200"/>
              <a:t>Vitéz Gábor rendszergazda </a:t>
            </a:r>
            <a:br>
              <a:rPr lang="hu-HU" sz="2200"/>
            </a:br>
            <a:r>
              <a:rPr lang="hu-HU" sz="2200"/>
              <a:t>↓ </a:t>
            </a:r>
            <a:br>
              <a:rPr lang="hu-HU" sz="2200"/>
            </a:br>
            <a:r>
              <a:rPr lang="hu-HU" sz="2200"/>
              <a:t>Informatikai Üzemeltetési és Szolgáltatási Főosztály</a:t>
            </a:r>
            <a:br>
              <a:rPr lang="hu-HU" sz="2200"/>
            </a:br>
            <a:endParaRPr lang="hu-HU" sz="1200"/>
          </a:p>
          <a:p>
            <a:pPr marL="355600" indent="-355600">
              <a:lnSpc>
                <a:spcPct val="105000"/>
              </a:lnSpc>
              <a:spcBef>
                <a:spcPts val="700"/>
              </a:spcBef>
              <a:buFont typeface="Arial" charset="0"/>
              <a:buChar char="•"/>
            </a:pPr>
            <a:r>
              <a:rPr lang="hu-HU" sz="2200"/>
              <a:t>Német Márton</a:t>
            </a:r>
            <a:br>
              <a:rPr lang="hu-HU" sz="2200"/>
            </a:br>
            <a:r>
              <a:rPr lang="hu-HU" sz="2200"/>
              <a:t>↓ </a:t>
            </a:r>
            <a:br>
              <a:rPr lang="hu-HU" sz="2200"/>
            </a:br>
            <a:r>
              <a:rPr lang="hu-HU" sz="2200"/>
              <a:t>Kalcsó Gyula</a:t>
            </a:r>
            <a:br>
              <a:rPr lang="hu-HU" sz="2200"/>
            </a:br>
            <a:endParaRPr lang="hu-HU"/>
          </a:p>
          <a:p>
            <a:pPr marL="355600" indent="-355600">
              <a:lnSpc>
                <a:spcPct val="105000"/>
              </a:lnSpc>
              <a:spcBef>
                <a:spcPts val="700"/>
              </a:spcBef>
              <a:buFont typeface="Arial" charset="0"/>
              <a:buChar char="•"/>
            </a:pPr>
            <a:r>
              <a:rPr lang="hu-HU" sz="2200"/>
              <a:t>Feladatkörök és munkafolyamatok újratervezése</a:t>
            </a:r>
            <a:br>
              <a:rPr lang="hu-HU" sz="2200"/>
            </a:br>
            <a:endParaRPr lang="hu-HU" sz="1200"/>
          </a:p>
          <a:p>
            <a:pPr marL="355600" indent="-355600">
              <a:lnSpc>
                <a:spcPct val="105000"/>
              </a:lnSpc>
              <a:spcBef>
                <a:spcPts val="1300"/>
              </a:spcBef>
              <a:buFont typeface="Arial" charset="0"/>
              <a:buChar char="•"/>
            </a:pPr>
            <a:r>
              <a:rPr lang="hu-HU" sz="2200"/>
              <a:t>Szabályzatok írása (gyűjtőköri, webarchiválási, kutatási)</a:t>
            </a: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1013" y="722313"/>
            <a:ext cx="6535737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Cím 1"/>
          <p:cNvSpPr>
            <a:spLocks/>
          </p:cNvSpPr>
          <p:nvPr/>
        </p:nvSpPr>
        <p:spPr bwMode="auto">
          <a:xfrm>
            <a:off x="736600" y="458788"/>
            <a:ext cx="10515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hu-HU" sz="3000">
                <a:solidFill>
                  <a:schemeClr val="tx2"/>
                </a:solidFill>
              </a:rPr>
              <a:t>Archiválási munkák</a:t>
            </a:r>
          </a:p>
        </p:txBody>
      </p:sp>
      <p:sp>
        <p:nvSpPr>
          <p:cNvPr id="24583" name="Alcím 2"/>
          <p:cNvSpPr txBox="1">
            <a:spLocks/>
          </p:cNvSpPr>
          <p:nvPr/>
        </p:nvSpPr>
        <p:spPr bwMode="auto">
          <a:xfrm>
            <a:off x="558800" y="1296988"/>
            <a:ext cx="7162800" cy="4729162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hu-HU" sz="2200"/>
              <a:t> Webtér aratás:</a:t>
            </a:r>
            <a:br>
              <a:rPr lang="hu-HU" sz="2200"/>
            </a:br>
            <a:r>
              <a:rPr lang="hu-HU" sz="2200"/>
              <a:t/>
            </a:r>
            <a:br>
              <a:rPr lang="hu-HU" sz="2200"/>
            </a:br>
            <a:r>
              <a:rPr lang="hu-HU" sz="2000"/>
              <a:t>június 24. és július 20. között (a decemberi most fut)</a:t>
            </a:r>
            <a:br>
              <a:rPr lang="hu-HU" sz="2000"/>
            </a:br>
            <a:r>
              <a:rPr lang="hu-HU" sz="2000"/>
              <a:t>1,37 millió seed URL (tavaly: 450 ezer)</a:t>
            </a:r>
            <a:br>
              <a:rPr lang="hu-HU" sz="2000"/>
            </a:br>
            <a:r>
              <a:rPr lang="hu-HU" sz="2000"/>
              <a:t>Internet Archive .hu zone file + kigyűjtött .hu linkek</a:t>
            </a:r>
            <a:br>
              <a:rPr lang="hu-HU" sz="2000"/>
            </a:br>
            <a:r>
              <a:rPr lang="hu-HU" sz="2000"/>
              <a:t>3 ütem (tömeges, no robots, egyéb nem tömeges)</a:t>
            </a:r>
            <a:br>
              <a:rPr lang="hu-HU" sz="2000"/>
            </a:br>
            <a:r>
              <a:rPr lang="hu-HU" sz="2000"/>
              <a:t>3 szint mélység, összesen 18 nap futásidő</a:t>
            </a:r>
            <a:br>
              <a:rPr lang="hu-HU" sz="2000"/>
            </a:br>
            <a:r>
              <a:rPr lang="hu-HU" sz="2000"/>
              <a:t>174,3 millió letöltött URL (90,2 millió új/módosult) </a:t>
            </a:r>
            <a:br>
              <a:rPr lang="hu-HU" sz="2000"/>
            </a:br>
            <a:r>
              <a:rPr lang="hu-HU" sz="2000"/>
              <a:t>8,9 terabájt lementett tartalom (6,1 terabájt új)</a:t>
            </a:r>
            <a:br>
              <a:rPr lang="hu-HU" sz="2000"/>
            </a:br>
            <a:endParaRPr lang="hu-HU" sz="1200"/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hu-HU" sz="2000"/>
              <a:t>title metaadatok automatikus lekérése</a:t>
            </a:r>
            <a:br>
              <a:rPr lang="hu-HU" sz="2000"/>
            </a:br>
            <a:r>
              <a:rPr lang="hu-HU" sz="2000"/>
              <a:t>277 ezer esetben utólagos pótlás megkísérlése</a:t>
            </a:r>
            <a:br>
              <a:rPr lang="hu-HU" sz="2000"/>
            </a:br>
            <a:r>
              <a:rPr lang="hu-HU" sz="2000"/>
              <a:t>90 ezer „névtelen” webhely maradt </a:t>
            </a:r>
            <a:br>
              <a:rPr lang="hu-HU" sz="2000"/>
            </a:br>
            <a:r>
              <a:rPr lang="hu-HU" sz="2000"/>
              <a:t>gyűjtőkörön kívüli tételek kiszűrése</a:t>
            </a:r>
            <a:br>
              <a:rPr lang="hu-HU" sz="2000"/>
            </a:br>
            <a:r>
              <a:rPr lang="hu-HU" sz="2000"/>
              <a:t>nyilvános </a:t>
            </a:r>
            <a:r>
              <a:rPr lang="hu-HU" sz="2000">
                <a:hlinkClick r:id="rId3"/>
              </a:rPr>
              <a:t>kereső</a:t>
            </a:r>
            <a:r>
              <a:rPr lang="hu-HU" sz="2000"/>
              <a:t> URL és title alapján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8061325" y="6126163"/>
            <a:ext cx="3005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/>
              <a:t>A képet generálta: </a:t>
            </a:r>
            <a:r>
              <a:rPr lang="hu-HU" sz="1200">
                <a:solidFill>
                  <a:schemeClr val="folHlink"/>
                </a:solidFill>
                <a:hlinkClick r:id="rId4"/>
              </a:rPr>
              <a:t>Stable Diffusion Online</a:t>
            </a:r>
            <a:endParaRPr lang="hu-HU" sz="1200">
              <a:solidFill>
                <a:schemeClr val="folHlink"/>
              </a:solidFill>
            </a:endParaRP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3</a:t>
            </a:r>
          </a:p>
        </p:txBody>
      </p:sp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5300" y="914400"/>
            <a:ext cx="50673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Cím 1"/>
          <p:cNvSpPr>
            <a:spLocks/>
          </p:cNvSpPr>
          <p:nvPr/>
        </p:nvSpPr>
        <p:spPr bwMode="auto">
          <a:xfrm>
            <a:off x="736600" y="522288"/>
            <a:ext cx="10515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hu-HU" sz="3000">
                <a:solidFill>
                  <a:schemeClr val="tx2"/>
                </a:solidFill>
              </a:rPr>
              <a:t>Archiválási munkák</a:t>
            </a:r>
          </a:p>
        </p:txBody>
      </p:sp>
      <p:sp>
        <p:nvSpPr>
          <p:cNvPr id="33796" name="Alcím 2"/>
          <p:cNvSpPr txBox="1">
            <a:spLocks/>
          </p:cNvSpPr>
          <p:nvPr/>
        </p:nvSpPr>
        <p:spPr bwMode="auto">
          <a:xfrm>
            <a:off x="546100" y="1271588"/>
            <a:ext cx="9563100" cy="5122862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 sz="2200"/>
              <a:t> Tematikus és műfaji aratások:</a:t>
            </a:r>
            <a:br>
              <a:rPr lang="hu-HU" sz="2200"/>
            </a:br>
            <a:r>
              <a:rPr lang="hu-HU" sz="1000"/>
              <a:t/>
            </a:r>
            <a:br>
              <a:rPr lang="hu-HU" sz="1000"/>
            </a:br>
            <a:r>
              <a:rPr lang="hu-HU" sz="2000"/>
              <a:t>nagyjából negyedéves gyakorisággal (18 részgyűjtemény)</a:t>
            </a:r>
            <a:br>
              <a:rPr lang="hu-HU" sz="2000"/>
            </a:br>
            <a:r>
              <a:rPr lang="hu-HU" sz="2000"/>
              <a:t>a korábbi 3 helyett 5 szint mélységgel, nagyobb futásidővel </a:t>
            </a:r>
            <a:br>
              <a:rPr lang="hu-HU" sz="2000"/>
            </a:br>
            <a:endParaRPr lang="hu-HU" sz="1200"/>
          </a:p>
          <a:p>
            <a:r>
              <a:rPr lang="hu-HU" sz="2000"/>
              <a:t>új részgyűjtemények: </a:t>
            </a:r>
            <a:br>
              <a:rPr lang="hu-HU" sz="2000"/>
            </a:br>
            <a:r>
              <a:rPr lang="hu-HU"/>
              <a:t>– természet- és műszaki tudományok, szakterületek (1635 db)</a:t>
            </a:r>
            <a:br>
              <a:rPr lang="hu-HU"/>
            </a:br>
            <a:r>
              <a:rPr lang="hu-HU"/>
              <a:t>– bölcsészet- és társadalomtudományok, szakterületek (4217 db)</a:t>
            </a:r>
            <a:br>
              <a:rPr lang="hu-HU"/>
            </a:br>
            <a:r>
              <a:rPr lang="hu-HU"/>
              <a:t>– podkasztok (1314 db nyilvántartott weboldal, ebből </a:t>
            </a:r>
            <a:br>
              <a:rPr lang="hu-HU"/>
            </a:br>
            <a:r>
              <a:rPr lang="hu-HU"/>
              <a:t>   1298 db egyedi csatorna, hangfájlok is letöltve 1243-ról,</a:t>
            </a:r>
            <a:br>
              <a:rPr lang="hu-HU"/>
            </a:br>
            <a:r>
              <a:rPr lang="hu-HU"/>
              <a:t>   75 ezer fájl, 4,2 terabájt összméretben, adáscímmel együtt)  </a:t>
            </a:r>
            <a:br>
              <a:rPr lang="hu-HU"/>
            </a:br>
            <a:endParaRPr lang="hu-HU" sz="1200"/>
          </a:p>
          <a:p>
            <a:r>
              <a:rPr lang="hu-HU" sz="2000"/>
              <a:t>elektronikus periodika: </a:t>
            </a:r>
            <a:br>
              <a:rPr lang="hu-HU" sz="2000"/>
            </a:br>
            <a:r>
              <a:rPr lang="hu-HU"/>
              <a:t>– 2021 végén jelentős bővítés (ISSN Portal, ISSN Iroda, EPA, stb.)</a:t>
            </a:r>
            <a:br>
              <a:rPr lang="hu-HU"/>
            </a:br>
            <a:r>
              <a:rPr lang="hu-HU"/>
              <a:t>– kiemelten sok új regionális és iskolai kiadvány</a:t>
            </a:r>
          </a:p>
          <a:p>
            <a:endParaRPr lang="hu-HU" sz="1200"/>
          </a:p>
          <a:p>
            <a:r>
              <a:rPr lang="hu-HU" sz="2000"/>
              <a:t>közösségi média:</a:t>
            </a:r>
            <a:br>
              <a:rPr lang="hu-HU" sz="2000"/>
            </a:br>
            <a:r>
              <a:rPr lang="hu-HU"/>
              <a:t>– több mint 300 intézmény és szervezet Facebook fiókjának mentése (február-március)</a:t>
            </a:r>
            <a:br>
              <a:rPr lang="hu-HU"/>
            </a:br>
            <a:r>
              <a:rPr lang="hu-HU"/>
              <a:t>– eseményekhez kapcsolódó Facebook, Instagram és Twitter fiókok/posztok archiválása</a:t>
            </a:r>
          </a:p>
        </p:txBody>
      </p:sp>
      <p:sp>
        <p:nvSpPr>
          <p:cNvPr id="17412" name="Rectangle 136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4</a:t>
            </a:r>
          </a:p>
        </p:txBody>
      </p:sp>
      <p:grpSp>
        <p:nvGrpSpPr>
          <p:cNvPr id="17446" name="Group 38"/>
          <p:cNvGrpSpPr>
            <a:grpSpLocks/>
          </p:cNvGrpSpPr>
          <p:nvPr/>
        </p:nvGrpSpPr>
        <p:grpSpPr bwMode="auto">
          <a:xfrm>
            <a:off x="8358188" y="1231900"/>
            <a:ext cx="3440112" cy="4394200"/>
            <a:chOff x="5265" y="776"/>
            <a:chExt cx="2167" cy="2768"/>
          </a:xfrm>
        </p:grpSpPr>
        <p:sp>
          <p:nvSpPr>
            <p:cNvPr id="17414" name="Rectangle 68"/>
            <p:cNvSpPr>
              <a:spLocks noChangeArrowheads="1"/>
            </p:cNvSpPr>
            <p:nvPr/>
          </p:nvSpPr>
          <p:spPr bwMode="auto">
            <a:xfrm>
              <a:off x="6972" y="2969"/>
              <a:ext cx="46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140000"/>
                </a:lnSpc>
              </a:pPr>
              <a:r>
                <a:rPr lang="hu-HU" sz="1600">
                  <a:cs typeface="Times New Roman" pitchFamily="18" charset="0"/>
                </a:rPr>
                <a:t>656</a:t>
              </a:r>
              <a:endParaRPr lang="hu-HU" sz="1600"/>
            </a:p>
          </p:txBody>
        </p:sp>
        <p:sp>
          <p:nvSpPr>
            <p:cNvPr id="17415" name="Rectangle 67"/>
            <p:cNvSpPr>
              <a:spLocks noChangeArrowheads="1"/>
            </p:cNvSpPr>
            <p:nvPr/>
          </p:nvSpPr>
          <p:spPr bwMode="auto">
            <a:xfrm>
              <a:off x="5265" y="2929"/>
              <a:ext cx="1707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r>
                <a:rPr lang="hu-HU" sz="1600">
                  <a:cs typeface="Times New Roman" pitchFamily="18" charset="0"/>
                </a:rPr>
                <a:t>2022-ben eddig felvett</a:t>
              </a:r>
              <a:endParaRPr lang="hu-HU" sz="1600"/>
            </a:p>
          </p:txBody>
        </p:sp>
        <p:sp>
          <p:nvSpPr>
            <p:cNvPr id="17416" name="Rectangle 66"/>
            <p:cNvSpPr>
              <a:spLocks noChangeArrowheads="1"/>
            </p:cNvSpPr>
            <p:nvPr/>
          </p:nvSpPr>
          <p:spPr bwMode="auto">
            <a:xfrm>
              <a:off x="6972" y="2623"/>
              <a:ext cx="46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140000"/>
                </a:lnSpc>
              </a:pPr>
              <a:r>
                <a:rPr lang="hu-HU" sz="1600">
                  <a:cs typeface="Times New Roman" pitchFamily="18" charset="0"/>
                </a:rPr>
                <a:t>1205</a:t>
              </a:r>
              <a:endParaRPr lang="hu-HU" sz="1600"/>
            </a:p>
          </p:txBody>
        </p:sp>
        <p:sp>
          <p:nvSpPr>
            <p:cNvPr id="17417" name="Rectangle 65"/>
            <p:cNvSpPr>
              <a:spLocks noChangeArrowheads="1"/>
            </p:cNvSpPr>
            <p:nvPr/>
          </p:nvSpPr>
          <p:spPr bwMode="auto">
            <a:xfrm>
              <a:off x="5265" y="2623"/>
              <a:ext cx="1707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r>
                <a:rPr lang="hu-HU" sz="1600">
                  <a:cs typeface="Times New Roman" pitchFamily="18" charset="0"/>
                </a:rPr>
                <a:t>2021-ben felvett</a:t>
              </a:r>
              <a:endParaRPr lang="hu-HU" sz="1600"/>
            </a:p>
          </p:txBody>
        </p:sp>
        <p:sp>
          <p:nvSpPr>
            <p:cNvPr id="17418" name="Rectangle 64"/>
            <p:cNvSpPr>
              <a:spLocks noChangeArrowheads="1"/>
            </p:cNvSpPr>
            <p:nvPr/>
          </p:nvSpPr>
          <p:spPr bwMode="auto">
            <a:xfrm>
              <a:off x="6972" y="2316"/>
              <a:ext cx="46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140000"/>
                </a:lnSpc>
              </a:pPr>
              <a:r>
                <a:rPr lang="hu-HU" sz="1600">
                  <a:cs typeface="Times New Roman" pitchFamily="18" charset="0"/>
                </a:rPr>
                <a:t>584</a:t>
              </a:r>
              <a:endParaRPr lang="hu-HU" sz="1600"/>
            </a:p>
          </p:txBody>
        </p:sp>
        <p:sp>
          <p:nvSpPr>
            <p:cNvPr id="17419" name="Rectangle 63"/>
            <p:cNvSpPr>
              <a:spLocks noChangeArrowheads="1"/>
            </p:cNvSpPr>
            <p:nvPr/>
          </p:nvSpPr>
          <p:spPr bwMode="auto">
            <a:xfrm>
              <a:off x="5265" y="2316"/>
              <a:ext cx="1707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r>
                <a:rPr lang="hu-HU" sz="1600">
                  <a:cs typeface="Times New Roman" pitchFamily="18" charset="0"/>
                </a:rPr>
                <a:t>2020-ban felvett</a:t>
              </a:r>
              <a:endParaRPr lang="hu-HU" sz="1600"/>
            </a:p>
          </p:txBody>
        </p:sp>
        <p:sp>
          <p:nvSpPr>
            <p:cNvPr id="17420" name="Rectangle 62"/>
            <p:cNvSpPr>
              <a:spLocks noChangeArrowheads="1"/>
            </p:cNvSpPr>
            <p:nvPr/>
          </p:nvSpPr>
          <p:spPr bwMode="auto">
            <a:xfrm>
              <a:off x="6972" y="2010"/>
              <a:ext cx="46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140000"/>
                </a:lnSpc>
              </a:pPr>
              <a:r>
                <a:rPr lang="hu-HU" sz="1600">
                  <a:cs typeface="Times New Roman" pitchFamily="18" charset="0"/>
                </a:rPr>
                <a:t>2249</a:t>
              </a:r>
              <a:endParaRPr lang="hu-HU" sz="1600"/>
            </a:p>
          </p:txBody>
        </p:sp>
        <p:sp>
          <p:nvSpPr>
            <p:cNvPr id="17421" name="Rectangle 61"/>
            <p:cNvSpPr>
              <a:spLocks noChangeArrowheads="1"/>
            </p:cNvSpPr>
            <p:nvPr/>
          </p:nvSpPr>
          <p:spPr bwMode="auto">
            <a:xfrm>
              <a:off x="5265" y="2010"/>
              <a:ext cx="1707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r>
                <a:rPr lang="hu-HU" sz="1600">
                  <a:cs typeface="Times New Roman" pitchFamily="18" charset="0"/>
                </a:rPr>
                <a:t>2019-ben felvett</a:t>
              </a:r>
              <a:endParaRPr lang="hu-HU" sz="1600"/>
            </a:p>
          </p:txBody>
        </p:sp>
        <p:sp>
          <p:nvSpPr>
            <p:cNvPr id="17422" name="Rectangle 60"/>
            <p:cNvSpPr>
              <a:spLocks noChangeArrowheads="1"/>
            </p:cNvSpPr>
            <p:nvPr/>
          </p:nvSpPr>
          <p:spPr bwMode="auto">
            <a:xfrm>
              <a:off x="6972" y="1703"/>
              <a:ext cx="46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140000"/>
                </a:lnSpc>
              </a:pPr>
              <a:r>
                <a:rPr lang="hu-HU" sz="1600">
                  <a:cs typeface="Times New Roman" pitchFamily="18" charset="0"/>
                </a:rPr>
                <a:t>779</a:t>
              </a:r>
              <a:endParaRPr lang="hu-HU" sz="1600"/>
            </a:p>
          </p:txBody>
        </p:sp>
        <p:sp>
          <p:nvSpPr>
            <p:cNvPr id="17423" name="Rectangle 59"/>
            <p:cNvSpPr>
              <a:spLocks noChangeArrowheads="1"/>
            </p:cNvSpPr>
            <p:nvPr/>
          </p:nvSpPr>
          <p:spPr bwMode="auto">
            <a:xfrm>
              <a:off x="5265" y="1703"/>
              <a:ext cx="1707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r>
                <a:rPr lang="hu-HU" sz="1600">
                  <a:cs typeface="Times New Roman" pitchFamily="18" charset="0"/>
                </a:rPr>
                <a:t>2018-ban felvett</a:t>
              </a:r>
              <a:endParaRPr lang="hu-HU" sz="1600"/>
            </a:p>
          </p:txBody>
        </p:sp>
        <p:sp>
          <p:nvSpPr>
            <p:cNvPr id="17424" name="Rectangle 58"/>
            <p:cNvSpPr>
              <a:spLocks noChangeArrowheads="1"/>
            </p:cNvSpPr>
            <p:nvPr/>
          </p:nvSpPr>
          <p:spPr bwMode="auto">
            <a:xfrm>
              <a:off x="6972" y="1396"/>
              <a:ext cx="46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140000"/>
                </a:lnSpc>
              </a:pPr>
              <a:r>
                <a:rPr lang="hu-HU" sz="1600">
                  <a:cs typeface="Times New Roman" pitchFamily="18" charset="0"/>
                </a:rPr>
                <a:t>1583</a:t>
              </a:r>
              <a:endParaRPr lang="hu-HU" sz="1600"/>
            </a:p>
          </p:txBody>
        </p:sp>
        <p:sp>
          <p:nvSpPr>
            <p:cNvPr id="17425" name="Rectangle 57"/>
            <p:cNvSpPr>
              <a:spLocks noChangeArrowheads="1"/>
            </p:cNvSpPr>
            <p:nvPr/>
          </p:nvSpPr>
          <p:spPr bwMode="auto">
            <a:xfrm>
              <a:off x="5265" y="1396"/>
              <a:ext cx="1707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r>
                <a:rPr lang="hu-HU" sz="1600">
                  <a:cs typeface="Times New Roman" pitchFamily="18" charset="0"/>
                </a:rPr>
                <a:t>EPA-ból 2018-ban átvett</a:t>
              </a:r>
              <a:endParaRPr lang="hu-HU" sz="1600"/>
            </a:p>
          </p:txBody>
        </p:sp>
        <p:sp>
          <p:nvSpPr>
            <p:cNvPr id="17426" name="Rectangle 56"/>
            <p:cNvSpPr>
              <a:spLocks noChangeArrowheads="1"/>
            </p:cNvSpPr>
            <p:nvPr/>
          </p:nvSpPr>
          <p:spPr bwMode="auto">
            <a:xfrm>
              <a:off x="6972" y="1090"/>
              <a:ext cx="46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140000"/>
                </a:lnSpc>
              </a:pPr>
              <a:r>
                <a:rPr lang="hu-HU" sz="1600" b="1">
                  <a:cs typeface="Times New Roman" pitchFamily="18" charset="0"/>
                </a:rPr>
                <a:t>6793</a:t>
              </a:r>
              <a:endParaRPr lang="hu-HU" sz="1600"/>
            </a:p>
          </p:txBody>
        </p:sp>
        <p:sp>
          <p:nvSpPr>
            <p:cNvPr id="17427" name="Rectangle 55"/>
            <p:cNvSpPr>
              <a:spLocks noChangeArrowheads="1"/>
            </p:cNvSpPr>
            <p:nvPr/>
          </p:nvSpPr>
          <p:spPr bwMode="auto">
            <a:xfrm>
              <a:off x="5265" y="1090"/>
              <a:ext cx="1707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r>
                <a:rPr lang="hu-HU" sz="1600" b="1">
                  <a:cs typeface="Times New Roman" pitchFamily="18" charset="0"/>
                </a:rPr>
                <a:t>Jelenleg aratott:</a:t>
              </a:r>
              <a:endParaRPr lang="hu-HU" sz="1600"/>
            </a:p>
          </p:txBody>
        </p:sp>
        <p:sp>
          <p:nvSpPr>
            <p:cNvPr id="17428" name="Rectangle 54"/>
            <p:cNvSpPr>
              <a:spLocks noChangeArrowheads="1"/>
            </p:cNvSpPr>
            <p:nvPr/>
          </p:nvSpPr>
          <p:spPr bwMode="auto">
            <a:xfrm>
              <a:off x="6972" y="776"/>
              <a:ext cx="4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140000"/>
                </a:lnSpc>
              </a:pPr>
              <a:r>
                <a:rPr lang="hu-HU" sz="1600" b="1">
                  <a:cs typeface="Times New Roman" pitchFamily="18" charset="0"/>
                </a:rPr>
                <a:t>7056</a:t>
              </a:r>
              <a:endParaRPr lang="hu-HU" sz="1600"/>
            </a:p>
          </p:txBody>
        </p:sp>
        <p:sp>
          <p:nvSpPr>
            <p:cNvPr id="17429" name="Rectangle 53"/>
            <p:cNvSpPr>
              <a:spLocks noChangeArrowheads="1"/>
            </p:cNvSpPr>
            <p:nvPr/>
          </p:nvSpPr>
          <p:spPr bwMode="auto">
            <a:xfrm>
              <a:off x="5265" y="776"/>
              <a:ext cx="1707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40000"/>
                </a:lnSpc>
              </a:pPr>
              <a:r>
                <a:rPr lang="hu-HU" sz="1600" b="1">
                  <a:cs typeface="Times New Roman" pitchFamily="18" charset="0"/>
                </a:rPr>
                <a:t>Aktuálisan nyilvántartott:</a:t>
              </a:r>
              <a:endParaRPr lang="hu-HU" sz="1600"/>
            </a:p>
          </p:txBody>
        </p:sp>
        <p:sp>
          <p:nvSpPr>
            <p:cNvPr id="17430" name="Line 70"/>
            <p:cNvSpPr>
              <a:spLocks noChangeShapeType="1"/>
            </p:cNvSpPr>
            <p:nvPr/>
          </p:nvSpPr>
          <p:spPr bwMode="auto">
            <a:xfrm>
              <a:off x="5265" y="3276"/>
              <a:ext cx="216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31" name="Line 71"/>
            <p:cNvSpPr>
              <a:spLocks noChangeShapeType="1"/>
            </p:cNvSpPr>
            <p:nvPr/>
          </p:nvSpPr>
          <p:spPr bwMode="auto">
            <a:xfrm>
              <a:off x="5265" y="816"/>
              <a:ext cx="0" cy="246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32" name="Line 72"/>
            <p:cNvSpPr>
              <a:spLocks noChangeShapeType="1"/>
            </p:cNvSpPr>
            <p:nvPr/>
          </p:nvSpPr>
          <p:spPr bwMode="auto">
            <a:xfrm>
              <a:off x="7432" y="816"/>
              <a:ext cx="0" cy="246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33" name="Line 75"/>
            <p:cNvSpPr>
              <a:spLocks noChangeShapeType="1"/>
            </p:cNvSpPr>
            <p:nvPr/>
          </p:nvSpPr>
          <p:spPr bwMode="auto">
            <a:xfrm>
              <a:off x="5265" y="1130"/>
              <a:ext cx="216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34" name="Line 77"/>
            <p:cNvSpPr>
              <a:spLocks noChangeShapeType="1"/>
            </p:cNvSpPr>
            <p:nvPr/>
          </p:nvSpPr>
          <p:spPr bwMode="auto">
            <a:xfrm>
              <a:off x="6972" y="816"/>
              <a:ext cx="0" cy="246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35" name="Line 81"/>
            <p:cNvSpPr>
              <a:spLocks noChangeShapeType="1"/>
            </p:cNvSpPr>
            <p:nvPr/>
          </p:nvSpPr>
          <p:spPr bwMode="auto">
            <a:xfrm>
              <a:off x="5265" y="1436"/>
              <a:ext cx="216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36" name="Line 89"/>
            <p:cNvSpPr>
              <a:spLocks noChangeShapeType="1"/>
            </p:cNvSpPr>
            <p:nvPr/>
          </p:nvSpPr>
          <p:spPr bwMode="auto">
            <a:xfrm>
              <a:off x="5265" y="1743"/>
              <a:ext cx="216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37" name="Line 97"/>
            <p:cNvSpPr>
              <a:spLocks noChangeShapeType="1"/>
            </p:cNvSpPr>
            <p:nvPr/>
          </p:nvSpPr>
          <p:spPr bwMode="auto">
            <a:xfrm>
              <a:off x="5265" y="2050"/>
              <a:ext cx="216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38" name="Line 105"/>
            <p:cNvSpPr>
              <a:spLocks noChangeShapeType="1"/>
            </p:cNvSpPr>
            <p:nvPr/>
          </p:nvSpPr>
          <p:spPr bwMode="auto">
            <a:xfrm>
              <a:off x="5265" y="2356"/>
              <a:ext cx="216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39" name="Line 113"/>
            <p:cNvSpPr>
              <a:spLocks noChangeShapeType="1"/>
            </p:cNvSpPr>
            <p:nvPr/>
          </p:nvSpPr>
          <p:spPr bwMode="auto">
            <a:xfrm>
              <a:off x="5265" y="2663"/>
              <a:ext cx="216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40" name="Line 121"/>
            <p:cNvSpPr>
              <a:spLocks noChangeShapeType="1"/>
            </p:cNvSpPr>
            <p:nvPr/>
          </p:nvSpPr>
          <p:spPr bwMode="auto">
            <a:xfrm>
              <a:off x="5265" y="2969"/>
              <a:ext cx="216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41" name="Line 69"/>
            <p:cNvSpPr>
              <a:spLocks noChangeShapeType="1"/>
            </p:cNvSpPr>
            <p:nvPr/>
          </p:nvSpPr>
          <p:spPr bwMode="auto">
            <a:xfrm>
              <a:off x="5265" y="808"/>
              <a:ext cx="216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442" name="Rectangle 6"/>
            <p:cNvSpPr>
              <a:spLocks noChangeArrowheads="1"/>
            </p:cNvSpPr>
            <p:nvPr/>
          </p:nvSpPr>
          <p:spPr bwMode="auto">
            <a:xfrm>
              <a:off x="5457" y="3371"/>
              <a:ext cx="18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/>
                <a:t>Az ELPERI részgyűjtemény megoszlása</a:t>
              </a:r>
              <a:endParaRPr lang="hu-HU" sz="1200">
                <a:solidFill>
                  <a:schemeClr val="folHlink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Cím 1"/>
          <p:cNvSpPr>
            <a:spLocks/>
          </p:cNvSpPr>
          <p:nvPr/>
        </p:nvSpPr>
        <p:spPr bwMode="auto">
          <a:xfrm>
            <a:off x="736600" y="407988"/>
            <a:ext cx="10515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hu-HU" sz="3000">
                <a:solidFill>
                  <a:schemeClr val="tx2"/>
                </a:solidFill>
              </a:rPr>
              <a:t>Archiválási munkák</a:t>
            </a:r>
          </a:p>
        </p:txBody>
      </p:sp>
      <p:sp>
        <p:nvSpPr>
          <p:cNvPr id="34820" name="Alcím 2"/>
          <p:cNvSpPr txBox="1">
            <a:spLocks/>
          </p:cNvSpPr>
          <p:nvPr/>
        </p:nvSpPr>
        <p:spPr bwMode="auto">
          <a:xfrm>
            <a:off x="533400" y="969963"/>
            <a:ext cx="11201400" cy="577532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hu-HU" sz="2200"/>
              <a:t> Esemény alapú aratások:</a:t>
            </a:r>
            <a:br>
              <a:rPr lang="hu-HU" sz="2200"/>
            </a:br>
            <a:r>
              <a:rPr lang="hu-HU" sz="800"/>
              <a:t/>
            </a:r>
            <a:br>
              <a:rPr lang="hu-HU" sz="800"/>
            </a:br>
            <a:r>
              <a:rPr lang="hu-HU" sz="2000"/>
              <a:t>– a koronavírus járvány gyűjtemény címlista frissítése</a:t>
            </a:r>
            <a:br>
              <a:rPr lang="hu-HU" sz="2000"/>
            </a:br>
            <a:r>
              <a:rPr lang="hu-HU" sz="2000"/>
              <a:t>   és jelentős bővítése (328 forrás, 1012 seed URL)</a:t>
            </a:r>
            <a:br>
              <a:rPr lang="hu-HU" sz="2000"/>
            </a:br>
            <a:r>
              <a:rPr lang="hu-HU" sz="2000"/>
              <a:t>– a pekingi téli olimpia és a férfi kézilabda EB  </a:t>
            </a:r>
            <a:br>
              <a:rPr lang="hu-HU" sz="2000"/>
            </a:br>
            <a:r>
              <a:rPr lang="hu-HU" sz="2000"/>
              <a:t>– országgyűlési választások (közösségi média is) </a:t>
            </a:r>
            <a:br>
              <a:rPr lang="hu-HU" sz="2000"/>
            </a:br>
            <a:r>
              <a:rPr lang="hu-HU" sz="2000"/>
              <a:t>– az orosz–ukrán háborúval kapcsolatos hírek</a:t>
            </a:r>
            <a:br>
              <a:rPr lang="hu-HU" sz="2000"/>
            </a:br>
            <a:r>
              <a:rPr lang="hu-HU" sz="2000"/>
              <a:t>   (heti gyakorisággal 2022-02-21 óta, január elejéig</a:t>
            </a:r>
            <a:br>
              <a:rPr lang="hu-HU" sz="2000"/>
            </a:br>
            <a:r>
              <a:rPr lang="hu-HU" sz="2000"/>
              <a:t>   visszamenőleg, speciális SolrWayback </a:t>
            </a:r>
            <a:r>
              <a:rPr lang="hu-HU" sz="2000">
                <a:hlinkClick r:id="rId3"/>
              </a:rPr>
              <a:t>keresővel</a:t>
            </a:r>
            <a:r>
              <a:rPr lang="hu-HU" sz="2000"/>
              <a:t>)</a:t>
            </a:r>
            <a:br>
              <a:rPr lang="hu-HU" sz="2000"/>
            </a:br>
            <a:endParaRPr lang="hu-HU" sz="600"/>
          </a:p>
          <a:p>
            <a:pPr>
              <a:spcBef>
                <a:spcPct val="30000"/>
              </a:spcBef>
              <a:buFont typeface="Arial" charset="0"/>
              <a:buChar char="•"/>
            </a:pPr>
            <a:r>
              <a:rPr lang="hu-HU" sz="2200"/>
              <a:t>  Regionális gyűjtemény: kárpátaljai webhelyek</a:t>
            </a:r>
            <a:r>
              <a:rPr lang="hu-HU"/>
              <a:t> </a:t>
            </a:r>
            <a:r>
              <a:rPr lang="hu-HU" sz="2200"/>
              <a:t/>
            </a:r>
            <a:br>
              <a:rPr lang="hu-HU" sz="2200"/>
            </a:br>
            <a:r>
              <a:rPr lang="hu-HU" sz="1000"/>
              <a:t/>
            </a:r>
            <a:br>
              <a:rPr lang="hu-HU" sz="1000"/>
            </a:br>
            <a:r>
              <a:rPr lang="hu-HU" sz="2000"/>
              <a:t>– címlista összeállítása március elején (már ismert címek, </a:t>
            </a:r>
            <a:br>
              <a:rPr lang="hu-HU" sz="2000"/>
            </a:br>
            <a:r>
              <a:rPr lang="hu-HU" sz="2000"/>
              <a:t>  .ua doménre mutató linkek, Wikidata, linkgyűjtemények, </a:t>
            </a:r>
            <a:br>
              <a:rPr lang="hu-HU" sz="2000"/>
            </a:br>
            <a:r>
              <a:rPr lang="hu-HU" sz="2000"/>
              <a:t>   Google és Bing keresések, crowdsourcing)</a:t>
            </a:r>
            <a:br>
              <a:rPr lang="hu-HU" sz="2000"/>
            </a:br>
            <a:r>
              <a:rPr lang="hu-HU" sz="2000"/>
              <a:t>– összesen 1467 webhely, ebből 738 Facebook oldal, </a:t>
            </a:r>
            <a:br>
              <a:rPr lang="hu-HU" sz="2000"/>
            </a:br>
            <a:r>
              <a:rPr lang="hu-HU" sz="2000"/>
              <a:t>   utóbbiak közt 59 a menekülteket segítő csoport</a:t>
            </a:r>
            <a:br>
              <a:rPr lang="hu-HU" sz="2000"/>
            </a:br>
            <a:r>
              <a:rPr lang="hu-HU" sz="2000"/>
              <a:t>– március 8-tól heti két, májustól egy aratás, kétféle mélységgel</a:t>
            </a:r>
            <a:r>
              <a:rPr lang="hu-HU" sz="2200"/>
              <a:t> </a:t>
            </a:r>
          </a:p>
          <a:p>
            <a:pPr>
              <a:spcBef>
                <a:spcPct val="30000"/>
              </a:spcBef>
              <a:buFont typeface="Arial" charset="0"/>
              <a:buChar char="•"/>
            </a:pPr>
            <a:endParaRPr lang="hu-HU" sz="600"/>
          </a:p>
          <a:p>
            <a:pPr>
              <a:spcBef>
                <a:spcPct val="30000"/>
              </a:spcBef>
              <a:buFont typeface="Arial" charset="0"/>
              <a:buChar char="•"/>
            </a:pPr>
            <a:r>
              <a:rPr lang="hu-HU" sz="2000"/>
              <a:t> </a:t>
            </a:r>
            <a:r>
              <a:rPr lang="hu-HU" sz="2200"/>
              <a:t>Egyedi mentések </a:t>
            </a:r>
            <a:r>
              <a:rPr lang="hu-HU" sz="2000"/>
              <a:t>(külső javaslatok és felajánlások, beadási csomagok, OSZK belső honlap)</a:t>
            </a: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8175625" y="5567363"/>
            <a:ext cx="3005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/>
              <a:t>A képet generálta: </a:t>
            </a:r>
            <a:r>
              <a:rPr lang="hu-HU" sz="1200">
                <a:solidFill>
                  <a:schemeClr val="folHlink"/>
                </a:solidFill>
                <a:hlinkClick r:id="rId4"/>
              </a:rPr>
              <a:t>Stable Diffusion Online</a:t>
            </a:r>
            <a:endParaRPr lang="hu-HU" sz="1200">
              <a:solidFill>
                <a:schemeClr val="folHlink"/>
              </a:solidFill>
            </a:endParaRP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5</a:t>
            </a:r>
          </a:p>
        </p:txBody>
      </p:sp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3000" y="987425"/>
            <a:ext cx="44577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Cím 1"/>
          <p:cNvSpPr>
            <a:spLocks/>
          </p:cNvSpPr>
          <p:nvPr/>
        </p:nvSpPr>
        <p:spPr bwMode="auto">
          <a:xfrm>
            <a:off x="736600" y="407988"/>
            <a:ext cx="10515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hu-HU" sz="3000">
                <a:solidFill>
                  <a:schemeClr val="tx2"/>
                </a:solidFill>
              </a:rPr>
              <a:t>Informatikai ügyek</a:t>
            </a:r>
          </a:p>
        </p:txBody>
      </p:sp>
      <p:sp>
        <p:nvSpPr>
          <p:cNvPr id="33796" name="Alcím 2"/>
          <p:cNvSpPr txBox="1">
            <a:spLocks/>
          </p:cNvSpPr>
          <p:nvPr/>
        </p:nvSpPr>
        <p:spPr bwMode="auto">
          <a:xfrm>
            <a:off x="546100" y="1052513"/>
            <a:ext cx="11366500" cy="571658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 sz="2200"/>
              <a:t> Új szoftververziók:</a:t>
            </a:r>
            <a:br>
              <a:rPr lang="hu-HU" sz="2200"/>
            </a:br>
            <a:r>
              <a:rPr lang="hu-HU" sz="500"/>
              <a:t/>
            </a:r>
            <a:br>
              <a:rPr lang="hu-HU" sz="500"/>
            </a:br>
            <a:r>
              <a:rPr lang="hu-HU"/>
              <a:t>– Web Curator Tool 3.0 (átállási problémák)</a:t>
            </a:r>
            <a:br>
              <a:rPr lang="hu-HU"/>
            </a:br>
            <a:r>
              <a:rPr lang="hu-HU"/>
              <a:t>– PyWb 2.6 (magyarítás, naptárnézet, hozzáférés/embargó)</a:t>
            </a:r>
            <a:br>
              <a:rPr lang="hu-HU"/>
            </a:br>
            <a:r>
              <a:rPr lang="hu-HU"/>
              <a:t>– SolrWayback 4.3 (az új verziók első tesztelői közt)</a:t>
            </a:r>
            <a:br>
              <a:rPr lang="hu-HU"/>
            </a:br>
            <a:endParaRPr lang="hu-HU" sz="900"/>
          </a:p>
          <a:p>
            <a:pPr>
              <a:buFontTx/>
              <a:buChar char="•"/>
            </a:pPr>
            <a:r>
              <a:rPr lang="hu-HU" sz="2200"/>
              <a:t> Tesztek: </a:t>
            </a:r>
            <a:br>
              <a:rPr lang="hu-HU" sz="2200"/>
            </a:br>
            <a:r>
              <a:rPr lang="hu-HU" sz="500"/>
              <a:t/>
            </a:r>
            <a:br>
              <a:rPr lang="hu-HU" sz="500"/>
            </a:br>
            <a:r>
              <a:rPr lang="hu-HU"/>
              <a:t>– új virtuális tesztgép (Ubuntu, bővíthető memória és tárhely)</a:t>
            </a:r>
            <a:br>
              <a:rPr lang="hu-HU"/>
            </a:br>
            <a:r>
              <a:rPr lang="hu-HU"/>
              <a:t>– Conifer (Windows 11-en futó Linux alatt jobban működött)</a:t>
            </a:r>
            <a:br>
              <a:rPr lang="hu-HU"/>
            </a:br>
            <a:r>
              <a:rPr lang="hu-HU"/>
              <a:t>– Browsertrix Crawler és Cloud (felhőben is teszteltük)</a:t>
            </a:r>
            <a:br>
              <a:rPr lang="hu-HU"/>
            </a:br>
            <a:r>
              <a:rPr lang="hu-HU"/>
              <a:t>– különféle podkaszt letöltő és konvertáló programok</a:t>
            </a:r>
            <a:br>
              <a:rPr lang="hu-HU"/>
            </a:br>
            <a:r>
              <a:rPr lang="hu-HU"/>
              <a:t>– Voice Notebook (podkasztok szöveggé alakításához)</a:t>
            </a:r>
            <a:br>
              <a:rPr lang="hu-HU"/>
            </a:br>
            <a:r>
              <a:rPr lang="hu-HU"/>
              <a:t>– Kubernetes platform (elhalasztva)</a:t>
            </a:r>
            <a:br>
              <a:rPr lang="hu-HU"/>
            </a:br>
            <a:r>
              <a:rPr lang="hu-HU"/>
              <a:t>– „Crawlerek és scraperek” </a:t>
            </a:r>
            <a:r>
              <a:rPr lang="hu-HU">
                <a:hlinkClick r:id="rId3"/>
              </a:rPr>
              <a:t>cikk</a:t>
            </a:r>
            <a:r>
              <a:rPr lang="hu-HU"/>
              <a:t> a 3K-ban (2021-es tesztek)</a:t>
            </a:r>
            <a:br>
              <a:rPr lang="hu-HU"/>
            </a:br>
            <a:r>
              <a:rPr lang="hu-HU"/>
              <a:t>– WET (nyers szöveg) és WAT (metaadat) fájlok generálása </a:t>
            </a:r>
          </a:p>
          <a:p>
            <a:pPr>
              <a:buFontTx/>
              <a:buChar char="•"/>
            </a:pPr>
            <a:endParaRPr lang="hu-HU" sz="900"/>
          </a:p>
          <a:p>
            <a:pPr>
              <a:buFontTx/>
              <a:buChar char="•"/>
            </a:pPr>
            <a:r>
              <a:rPr lang="hu-HU" sz="2200"/>
              <a:t> Zárt archívumhoz való hozzáférés:</a:t>
            </a:r>
            <a:br>
              <a:rPr lang="hu-HU" sz="2200"/>
            </a:br>
            <a:r>
              <a:rPr lang="hu-HU" sz="500"/>
              <a:t/>
            </a:r>
            <a:br>
              <a:rPr lang="hu-HU" sz="500"/>
            </a:br>
            <a:r>
              <a:rPr lang="hu-HU"/>
              <a:t>– július 1-től az általános olvasóteremben, jelenleg a felújított déli olvasóteremben levő 4 dedikált gépről</a:t>
            </a:r>
            <a:br>
              <a:rPr lang="hu-HU"/>
            </a:br>
            <a:endParaRPr lang="hu-HU" sz="900"/>
          </a:p>
          <a:p>
            <a:pPr>
              <a:buFontTx/>
              <a:buChar char="•"/>
            </a:pPr>
            <a:r>
              <a:rPr lang="hu-HU" sz="2200"/>
              <a:t> Internet Archive .hu domén kereső:</a:t>
            </a:r>
            <a:br>
              <a:rPr lang="hu-HU" sz="2200"/>
            </a:br>
            <a:r>
              <a:rPr lang="hu-HU" sz="500"/>
              <a:t/>
            </a:r>
            <a:br>
              <a:rPr lang="hu-HU" sz="500"/>
            </a:br>
            <a:r>
              <a:rPr lang="hu-HU"/>
              <a:t>– január–április, magyarított felület és súgó, API, </a:t>
            </a:r>
            <a:r>
              <a:rPr lang="sv-SE"/>
              <a:t>1,3 milliárd</a:t>
            </a:r>
            <a:r>
              <a:rPr lang="hu-HU"/>
              <a:t> </a:t>
            </a:r>
            <a:r>
              <a:rPr lang="sv-SE"/>
              <a:t>URL</a:t>
            </a:r>
            <a:r>
              <a:rPr lang="hu-HU"/>
              <a:t>-ről </a:t>
            </a:r>
            <a:r>
              <a:rPr lang="sv-SE"/>
              <a:t>1996 óta</a:t>
            </a:r>
            <a:r>
              <a:rPr lang="hu-HU"/>
              <a:t> letöltött fájlok teljes szövege</a:t>
            </a: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6</a:t>
            </a:r>
          </a:p>
        </p:txBody>
      </p: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7005638" y="1044575"/>
            <a:ext cx="4983162" cy="4429125"/>
            <a:chOff x="4389" y="674"/>
            <a:chExt cx="3139" cy="2790"/>
          </a:xfrm>
        </p:grpSpPr>
        <p:pic>
          <p:nvPicPr>
            <p:cNvPr id="19462" name="Picture 4"/>
            <p:cNvPicPr>
              <a:picLocks noChangeAspect="1" noChangeArrowheads="1"/>
            </p:cNvPicPr>
            <p:nvPr/>
          </p:nvPicPr>
          <p:blipFill>
            <a:blip r:embed="rId4"/>
            <a:srcRect l="1208"/>
            <a:stretch>
              <a:fillRect/>
            </a:stretch>
          </p:blipFill>
          <p:spPr bwMode="auto">
            <a:xfrm>
              <a:off x="4389" y="674"/>
              <a:ext cx="3139" cy="24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463" name="Rectangle 6"/>
            <p:cNvSpPr>
              <a:spLocks noChangeArrowheads="1"/>
            </p:cNvSpPr>
            <p:nvPr/>
          </p:nvSpPr>
          <p:spPr bwMode="auto">
            <a:xfrm>
              <a:off x="5124" y="3291"/>
              <a:ext cx="167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200"/>
                <a:t>A PyWb megjelenítő új naptárnézete</a:t>
              </a:r>
              <a:endParaRPr lang="hu-HU" sz="1200">
                <a:solidFill>
                  <a:schemeClr val="folHlink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Cím 1"/>
          <p:cNvSpPr>
            <a:spLocks/>
          </p:cNvSpPr>
          <p:nvPr/>
        </p:nvSpPr>
        <p:spPr bwMode="auto">
          <a:xfrm>
            <a:off x="736600" y="407988"/>
            <a:ext cx="10515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hu-HU" sz="3000">
                <a:solidFill>
                  <a:schemeClr val="tx2"/>
                </a:solidFill>
              </a:rPr>
              <a:t>Rendezvények</a:t>
            </a:r>
          </a:p>
        </p:txBody>
      </p:sp>
      <p:sp>
        <p:nvSpPr>
          <p:cNvPr id="34820" name="Alcím 2"/>
          <p:cNvSpPr txBox="1">
            <a:spLocks/>
          </p:cNvSpPr>
          <p:nvPr/>
        </p:nvSpPr>
        <p:spPr bwMode="auto">
          <a:xfrm>
            <a:off x="533400" y="1042988"/>
            <a:ext cx="6731000" cy="56134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hu-HU" sz="2200"/>
              <a:t> IIPC események:</a:t>
            </a:r>
            <a:br>
              <a:rPr lang="hu-HU" sz="2200"/>
            </a:br>
            <a:r>
              <a:rPr lang="hu-HU" sz="1000"/>
              <a:t/>
            </a:r>
            <a:br>
              <a:rPr lang="hu-HU" sz="1000"/>
            </a:br>
            <a:r>
              <a:rPr lang="hu-HU"/>
              <a:t>– május: </a:t>
            </a:r>
            <a:r>
              <a:rPr lang="en-US"/>
              <a:t>General Assembly &amp; Web Archiving Conference</a:t>
            </a:r>
            <a:r>
              <a:rPr lang="hu-HU"/>
              <a:t> </a:t>
            </a:r>
            <a:br>
              <a:rPr lang="hu-HU"/>
            </a:br>
            <a:r>
              <a:rPr lang="hu-HU"/>
              <a:t>  (online részvétel a munkacsoportok ülésein, a fórumokon</a:t>
            </a:r>
            <a:br>
              <a:rPr lang="hu-HU"/>
            </a:br>
            <a:r>
              <a:rPr lang="hu-HU"/>
              <a:t>  és a konferencián, előadás az ukrajnai hírek vizualizációjáról)</a:t>
            </a:r>
            <a:br>
              <a:rPr lang="hu-HU"/>
            </a:br>
            <a:r>
              <a:rPr lang="hu-HU"/>
              <a:t>– 2-3 havonta: webináriumok és „members update” beszámolók</a:t>
            </a:r>
            <a:r>
              <a:rPr lang="hu-HU" sz="2000"/>
              <a:t/>
            </a:r>
            <a:br>
              <a:rPr lang="hu-HU" sz="2000"/>
            </a:br>
            <a:endParaRPr lang="hu-HU" sz="1000"/>
          </a:p>
          <a:p>
            <a:pPr>
              <a:buFontTx/>
              <a:buChar char="•"/>
            </a:pPr>
            <a:r>
              <a:rPr lang="hu-HU" sz="2200"/>
              <a:t> Egyéb rendezvények: </a:t>
            </a:r>
            <a:br>
              <a:rPr lang="hu-HU" sz="2200"/>
            </a:br>
            <a:r>
              <a:rPr lang="hu-HU" sz="1000"/>
              <a:t/>
            </a:r>
            <a:br>
              <a:rPr lang="hu-HU" sz="1000"/>
            </a:br>
            <a:r>
              <a:rPr lang="hu-HU"/>
              <a:t>– november: OSZK belső intézményi workshop, Budapest </a:t>
            </a:r>
            <a:br>
              <a:rPr lang="hu-HU"/>
            </a:br>
            <a:r>
              <a:rPr lang="hu-HU"/>
              <a:t>– november: DH_Budapest_2022 &amp; DARIAH Days, Budapest  </a:t>
            </a:r>
            <a:br>
              <a:rPr lang="hu-HU"/>
            </a:br>
            <a:r>
              <a:rPr lang="hu-HU"/>
              <a:t>– október: Information Interactions 2022, Pozsony</a:t>
            </a:r>
            <a:br>
              <a:rPr lang="hu-HU"/>
            </a:br>
            <a:r>
              <a:rPr lang="hu-HU"/>
              <a:t>– október: WARCnet projekt zárórendezvény, Aarhus</a:t>
            </a:r>
            <a:br>
              <a:rPr lang="hu-HU"/>
            </a:br>
            <a:r>
              <a:rPr lang="hu-HU"/>
              <a:t>– október: </a:t>
            </a:r>
            <a:r>
              <a:rPr lang="en-US"/>
              <a:t>Mutual Learning Workshop for Improving Cultural </a:t>
            </a:r>
            <a:r>
              <a:rPr lang="hu-HU"/>
              <a:t/>
            </a:r>
            <a:br>
              <a:rPr lang="hu-HU"/>
            </a:br>
            <a:r>
              <a:rPr lang="hu-HU"/>
              <a:t>   </a:t>
            </a:r>
            <a:r>
              <a:rPr lang="en-US"/>
              <a:t>Heritage Bibliographical Data</a:t>
            </a:r>
            <a:r>
              <a:rPr lang="hu-HU"/>
              <a:t>, Prága</a:t>
            </a:r>
            <a:br>
              <a:rPr lang="hu-HU"/>
            </a:br>
            <a:r>
              <a:rPr lang="hu-HU"/>
              <a:t>– szeptember: Kutatók Éjszakája, Budapest</a:t>
            </a:r>
            <a:br>
              <a:rPr lang="hu-HU"/>
            </a:br>
            <a:r>
              <a:rPr lang="hu-HU"/>
              <a:t>– június: WARCnet találkozó, London</a:t>
            </a:r>
            <a:br>
              <a:rPr lang="hu-HU"/>
            </a:br>
            <a:r>
              <a:rPr lang="hu-HU"/>
              <a:t>– május: BOBCATSSS 2022, Debrecen</a:t>
            </a:r>
            <a:br>
              <a:rPr lang="hu-HU"/>
            </a:br>
            <a:r>
              <a:rPr lang="hu-HU"/>
              <a:t>– május: Bács-Kiskun megyei városi és községi könyvtárosok </a:t>
            </a:r>
            <a:br>
              <a:rPr lang="hu-HU"/>
            </a:br>
            <a:r>
              <a:rPr lang="hu-HU"/>
              <a:t>   szakmai továbbképzése, Kecskemét</a:t>
            </a:r>
            <a:br>
              <a:rPr lang="hu-HU"/>
            </a:br>
            <a:r>
              <a:rPr lang="hu-HU"/>
              <a:t>– április: Networkshop 2022, Debrecen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7859713" y="6011863"/>
            <a:ext cx="3571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/>
              <a:t>A képet generálta: </a:t>
            </a:r>
            <a:r>
              <a:rPr lang="en-US" sz="1200">
                <a:solidFill>
                  <a:schemeClr val="folHlink"/>
                </a:solidFill>
                <a:hlinkClick r:id="rId3"/>
              </a:rPr>
              <a:t>Craiyon</a:t>
            </a:r>
            <a:r>
              <a:rPr lang="hu-HU" sz="1200">
                <a:solidFill>
                  <a:schemeClr val="folHlink"/>
                </a:solidFill>
                <a:hlinkClick r:id="rId3"/>
              </a:rPr>
              <a:t> (</a:t>
            </a:r>
            <a:r>
              <a:rPr lang="en-US" sz="1200">
                <a:solidFill>
                  <a:schemeClr val="folHlink"/>
                </a:solidFill>
                <a:hlinkClick r:id="rId3"/>
              </a:rPr>
              <a:t>formerly DALL-E mi</a:t>
            </a:r>
            <a:r>
              <a:rPr lang="hu-HU" sz="1200">
                <a:solidFill>
                  <a:schemeClr val="folHlink"/>
                </a:solidFill>
                <a:hlinkClick r:id="rId3"/>
              </a:rPr>
              <a:t>ni)</a:t>
            </a:r>
            <a:endParaRPr lang="hu-HU" sz="1200">
              <a:solidFill>
                <a:schemeClr val="folHlink"/>
              </a:solidFill>
            </a:endParaRP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7</a:t>
            </a:r>
          </a:p>
        </p:txBody>
      </p:sp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7100" y="10541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Cím 1"/>
          <p:cNvSpPr>
            <a:spLocks/>
          </p:cNvSpPr>
          <p:nvPr/>
        </p:nvSpPr>
        <p:spPr bwMode="auto">
          <a:xfrm>
            <a:off x="736600" y="407988"/>
            <a:ext cx="10515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hu-HU" sz="3000">
                <a:solidFill>
                  <a:schemeClr val="tx2"/>
                </a:solidFill>
              </a:rPr>
              <a:t>Ismeretterjesztés</a:t>
            </a:r>
          </a:p>
        </p:txBody>
      </p:sp>
      <p:sp>
        <p:nvSpPr>
          <p:cNvPr id="34820" name="Alcím 2"/>
          <p:cNvSpPr txBox="1">
            <a:spLocks/>
          </p:cNvSpPr>
          <p:nvPr/>
        </p:nvSpPr>
        <p:spPr bwMode="auto">
          <a:xfrm>
            <a:off x="533400" y="1042988"/>
            <a:ext cx="6731000" cy="50038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60000"/>
              </a:spcBef>
              <a:buFontTx/>
              <a:buChar char="•"/>
            </a:pPr>
            <a:r>
              <a:rPr lang="hu-HU"/>
              <a:t> alkalmi bemutatók (a „Könyvtár, ami összeköt” program</a:t>
            </a:r>
            <a:br>
              <a:rPr lang="hu-HU"/>
            </a:br>
            <a:r>
              <a:rPr lang="hu-HU"/>
              <a:t>  résztvevőinek, az MKE Helyismereti Könyvtárosok</a:t>
            </a:r>
            <a:br>
              <a:rPr lang="hu-HU"/>
            </a:br>
            <a:r>
              <a:rPr lang="hu-HU"/>
              <a:t>  Szervezetének taggyűlésén)</a:t>
            </a:r>
          </a:p>
          <a:p>
            <a:pPr>
              <a:lnSpc>
                <a:spcPct val="105000"/>
              </a:lnSpc>
              <a:spcBef>
                <a:spcPct val="60000"/>
              </a:spcBef>
              <a:buFontTx/>
              <a:buChar char="•"/>
            </a:pPr>
            <a:r>
              <a:rPr lang="hu-HU"/>
              <a:t> megbeszélések és tájékoztatások (tartalomgazdák, </a:t>
            </a:r>
            <a:br>
              <a:rPr lang="hu-HU"/>
            </a:br>
            <a:r>
              <a:rPr lang="hu-HU"/>
              <a:t>  felhasználók, kutatók, potenciális partnerek)</a:t>
            </a:r>
          </a:p>
          <a:p>
            <a:pPr>
              <a:lnSpc>
                <a:spcPct val="105000"/>
              </a:lnSpc>
              <a:spcBef>
                <a:spcPct val="60000"/>
              </a:spcBef>
              <a:buFontTx/>
              <a:buChar char="•"/>
            </a:pPr>
            <a:r>
              <a:rPr lang="hu-HU"/>
              <a:t> rádióinterjúk (a kárpátaljai weboldalak archiválása kapcsán)</a:t>
            </a:r>
          </a:p>
          <a:p>
            <a:pPr>
              <a:lnSpc>
                <a:spcPct val="105000"/>
              </a:lnSpc>
              <a:spcBef>
                <a:spcPct val="60000"/>
              </a:spcBef>
              <a:buFontTx/>
              <a:buChar char="•"/>
            </a:pPr>
            <a:r>
              <a:rPr lang="hu-HU"/>
              <a:t> interjú, beszámolók és hírek az OSZK YouTube csatornáján,</a:t>
            </a:r>
            <a:br>
              <a:rPr lang="hu-HU"/>
            </a:br>
            <a:r>
              <a:rPr lang="hu-HU"/>
              <a:t>  közösségi média oldalain és blogjában</a:t>
            </a:r>
          </a:p>
          <a:p>
            <a:pPr>
              <a:lnSpc>
                <a:spcPct val="105000"/>
              </a:lnSpc>
              <a:spcBef>
                <a:spcPct val="60000"/>
              </a:spcBef>
              <a:buFontTx/>
              <a:buChar char="•"/>
            </a:pPr>
            <a:r>
              <a:rPr lang="hu-HU"/>
              <a:t> tanfolyam márciusban (az őszi elmaradt)</a:t>
            </a:r>
          </a:p>
          <a:p>
            <a:pPr>
              <a:lnSpc>
                <a:spcPct val="105000"/>
              </a:lnSpc>
              <a:spcBef>
                <a:spcPct val="60000"/>
              </a:spcBef>
              <a:buFontTx/>
              <a:buChar char="•"/>
            </a:pPr>
            <a:r>
              <a:rPr lang="hu-HU"/>
              <a:t> publikációk (megjelenés alatt maradtak)</a:t>
            </a:r>
          </a:p>
          <a:p>
            <a:pPr>
              <a:lnSpc>
                <a:spcPct val="105000"/>
              </a:lnSpc>
              <a:spcBef>
                <a:spcPct val="60000"/>
              </a:spcBef>
              <a:buFontTx/>
              <a:buChar char="•"/>
            </a:pPr>
            <a:r>
              <a:rPr lang="hu-HU"/>
              <a:t> a WARCnet tanulmánykötetbe két témajavaslat (ukrajnai hírek</a:t>
            </a:r>
            <a:br>
              <a:rPr lang="hu-HU"/>
            </a:br>
            <a:r>
              <a:rPr lang="hu-HU"/>
              <a:t>  elemzése, a webarchiválás és a felsőoktatás kapcsolata)</a:t>
            </a:r>
          </a:p>
          <a:p>
            <a:pPr>
              <a:lnSpc>
                <a:spcPct val="105000"/>
              </a:lnSpc>
              <a:spcBef>
                <a:spcPct val="60000"/>
              </a:spcBef>
              <a:buFontTx/>
              <a:buChar char="•"/>
            </a:pPr>
            <a:r>
              <a:rPr lang="hu-HU"/>
              <a:t> havi hírösszefoglalók a MIA-L listán és a honlapunkon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7859713" y="5986463"/>
            <a:ext cx="3571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200"/>
              <a:t>A képet generálta: </a:t>
            </a:r>
            <a:r>
              <a:rPr lang="en-US" sz="1200">
                <a:solidFill>
                  <a:schemeClr val="folHlink"/>
                </a:solidFill>
                <a:hlinkClick r:id="rId3"/>
              </a:rPr>
              <a:t>Craiyon</a:t>
            </a:r>
            <a:r>
              <a:rPr lang="hu-HU" sz="1200">
                <a:solidFill>
                  <a:schemeClr val="folHlink"/>
                </a:solidFill>
                <a:hlinkClick r:id="rId3"/>
              </a:rPr>
              <a:t> (</a:t>
            </a:r>
            <a:r>
              <a:rPr lang="en-US" sz="1200">
                <a:solidFill>
                  <a:schemeClr val="folHlink"/>
                </a:solidFill>
                <a:hlinkClick r:id="rId3"/>
              </a:rPr>
              <a:t>formerly DALL-E mi</a:t>
            </a:r>
            <a:r>
              <a:rPr lang="hu-HU" sz="1200">
                <a:solidFill>
                  <a:schemeClr val="folHlink"/>
                </a:solidFill>
                <a:hlinkClick r:id="rId3"/>
              </a:rPr>
              <a:t>ni)</a:t>
            </a:r>
            <a:endParaRPr lang="hu-HU" sz="1200">
              <a:solidFill>
                <a:schemeClr val="folHlink"/>
              </a:solidFill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8</a:t>
            </a:r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4"/>
          <a:srcRect l="2698"/>
          <a:stretch>
            <a:fillRect/>
          </a:stretch>
        </p:blipFill>
        <p:spPr bwMode="auto">
          <a:xfrm>
            <a:off x="7267575" y="1022350"/>
            <a:ext cx="4710113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3326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3326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5" ma:contentTypeDescription="Új dokumentum létrehozása." ma:contentTypeScope="" ma:versionID="9e08432644c3ccc1b37ec4c4cf7a097c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fd258e6c94bb6757f6a90b05a5e19e1c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</documentManagement>
</p:properties>
</file>

<file path=customXml/itemProps1.xml><?xml version="1.0" encoding="utf-8"?>
<ds:datastoreItem xmlns:ds="http://schemas.openxmlformats.org/officeDocument/2006/customXml" ds:itemID="{D6358909-4A15-47FA-8881-CE8FD5E91B87}"/>
</file>

<file path=customXml/itemProps2.xml><?xml version="1.0" encoding="utf-8"?>
<ds:datastoreItem xmlns:ds="http://schemas.openxmlformats.org/officeDocument/2006/customXml" ds:itemID="{1DF697B8-4484-4A73-89ED-16A3C7087CE6}"/>
</file>

<file path=customXml/itemProps3.xml><?xml version="1.0" encoding="utf-8"?>
<ds:datastoreItem xmlns:ds="http://schemas.openxmlformats.org/officeDocument/2006/customXml" ds:itemID="{C28D16C9-599B-4C52-9BF8-D07B1F1E4B28}"/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804</Words>
  <Application>Microsoft Office PowerPoint</Application>
  <PresentationFormat>Custom</PresentationFormat>
  <Paragraphs>90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Calibri</vt:lpstr>
      <vt:lpstr>Times New Roman</vt:lpstr>
      <vt:lpstr>Office-téma</vt:lpstr>
      <vt:lpstr>Drótos László  Az OSZK Webarchívum  2022. évi eredményei</vt:lpstr>
      <vt:lpstr>Témakörök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DL</cp:lastModifiedBy>
  <cp:revision>148</cp:revision>
  <dcterms:created xsi:type="dcterms:W3CDTF">2021-04-22T08:34:32Z</dcterms:created>
  <dcterms:modified xsi:type="dcterms:W3CDTF">2022-12-04T17:43:41Z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</Properties>
</file>