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docProps/custom.xml" ContentType="application/vnd.openxmlformats-officedocument.custom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metadata" ContentType="application/binary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3" roundtripDataSignature="AMtx7miz1AeR5cjnJBiOKnHk9aKZQ2lBv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1" Type="http://schemas.openxmlformats.org/officeDocument/2006/relationships/slide" Target="slides/slide17.xml"/><Relationship Id="rId3" Type="http://schemas.openxmlformats.org/officeDocument/2006/relationships/slideMaster" Target="slideMasters/slideMaster1.xml"/><Relationship Id="rId34" Type="http://schemas.openxmlformats.org/officeDocument/2006/relationships/customXml" Target="../customXml/item1.xml"/><Relationship Id="rId25" Type="http://schemas.openxmlformats.org/officeDocument/2006/relationships/slide" Target="slides/slide21.xml"/><Relationship Id="rId7" Type="http://schemas.openxmlformats.org/officeDocument/2006/relationships/slide" Target="slides/slide3.xml"/><Relationship Id="rId33" Type="http://customschemas.google.com/relationships/presentationmetadata" Target="metadata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0" Type="http://schemas.openxmlformats.org/officeDocument/2006/relationships/slide" Target="slides/slide16.xml"/><Relationship Id="rId2" Type="http://schemas.openxmlformats.org/officeDocument/2006/relationships/presProps" Target="presProps.xml"/><Relationship Id="rId29" Type="http://schemas.openxmlformats.org/officeDocument/2006/relationships/slide" Target="slides/slide25.xml"/><Relationship Id="rId16" Type="http://schemas.openxmlformats.org/officeDocument/2006/relationships/slide" Target="slides/slide12.xml"/><Relationship Id="rId24" Type="http://schemas.openxmlformats.org/officeDocument/2006/relationships/slide" Target="slides/slide20.xml"/><Relationship Id="rId1" Type="http://schemas.openxmlformats.org/officeDocument/2006/relationships/theme" Target="theme/theme2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36" Type="http://schemas.openxmlformats.org/officeDocument/2006/relationships/customXml" Target="../customXml/item3.xml"/><Relationship Id="rId31" Type="http://schemas.openxmlformats.org/officeDocument/2006/relationships/slide" Target="slides/slide2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22" Type="http://schemas.openxmlformats.org/officeDocument/2006/relationships/slide" Target="slides/slide18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14" Type="http://schemas.openxmlformats.org/officeDocument/2006/relationships/slide" Target="slides/slide10.xml"/><Relationship Id="rId35" Type="http://schemas.openxmlformats.org/officeDocument/2006/relationships/customXml" Target="../customXml/item2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ab48913af7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g1ab48913af7_0_3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ab48913af7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g1ab48913af7_0_4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ab48913af7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g1ab48913af7_0_7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ab48913af7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g1ab48913af7_0_5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ab48913af7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g1ab48913af7_0_7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ab6299bd48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g1ab6299bd48_0_6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ab6299bd48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g1ab6299bd48_0_5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ab6299bd48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g1ab6299bd48_0_9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ab48913af7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g1ab48913af7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ab6299bd48_0_2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g1ab6299bd48_0_27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ab6299bd48_0_2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g1ab6299bd48_0_28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ab6299bd48_0_2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g1ab6299bd48_0_28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1ab48913af7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g1ab48913af7_0_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1ab6299bd48_0_2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g1ab6299bd48_0_24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1ab6299bd48_0_2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g1ab6299bd48_0_24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ab6299bd48_0_2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g1ab6299bd48_0_25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1ab6299bd48_0_2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g1ab6299bd48_0_26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1ab48913af7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g1ab48913af7_0_8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ab6299bd48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g1ab6299bd48_0_2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ab6299bd4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g1ab6299bd48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ab6299bd48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g1ab6299bd48_0_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ab6299bd48_0_2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ab6299bd48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ab6299bd48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g1ab6299bd48_0_4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ab48913af7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g1ab48913af7_0_2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ímdia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ím és függőleges szöveg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9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üggőleges cím és szöveg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0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ím és tartalom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zakaszfejléc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tartalomrész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Összehasonlítás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sak cím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Üres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rtalomrész képaláírással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7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ép képaláírással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Relationship Id="rId4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Relationship Id="rId4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jpg"/><Relationship Id="rId4" Type="http://schemas.openxmlformats.org/officeDocument/2006/relationships/image" Target="../media/image14.png"/><Relationship Id="rId5" Type="http://schemas.openxmlformats.org/officeDocument/2006/relationships/image" Target="../media/image9.png"/><Relationship Id="rId6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jpg"/><Relationship Id="rId4" Type="http://schemas.openxmlformats.org/officeDocument/2006/relationships/image" Target="../media/image2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jpg"/><Relationship Id="rId4" Type="http://schemas.openxmlformats.org/officeDocument/2006/relationships/image" Target="../media/image2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jpg"/><Relationship Id="rId4" Type="http://schemas.openxmlformats.org/officeDocument/2006/relationships/image" Target="../media/image1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jpg"/><Relationship Id="rId4" Type="http://schemas.openxmlformats.org/officeDocument/2006/relationships/image" Target="../media/image19.png"/><Relationship Id="rId5" Type="http://schemas.openxmlformats.org/officeDocument/2006/relationships/image" Target="../media/image1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jpg"/><Relationship Id="rId4" Type="http://schemas.openxmlformats.org/officeDocument/2006/relationships/image" Target="../media/image2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jpg"/><Relationship Id="rId4" Type="http://schemas.openxmlformats.org/officeDocument/2006/relationships/image" Target="../media/image2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image" Target="../media/image5.png"/><Relationship Id="rId5" Type="http://schemas.openxmlformats.org/officeDocument/2006/relationships/image" Target="../media/image13.png"/><Relationship Id="rId6" Type="http://schemas.openxmlformats.org/officeDocument/2006/relationships/image" Target="../media/image1.png"/><Relationship Id="rId7" Type="http://schemas.openxmlformats.org/officeDocument/2006/relationships/image" Target="../media/image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jpg"/><Relationship Id="rId4" Type="http://schemas.openxmlformats.org/officeDocument/2006/relationships/image" Target="../media/image2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jpg"/><Relationship Id="rId4" Type="http://schemas.openxmlformats.org/officeDocument/2006/relationships/image" Target="../media/image1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jpg"/><Relationship Id="rId4" Type="http://schemas.openxmlformats.org/officeDocument/2006/relationships/image" Target="../media/image2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.jpg"/><Relationship Id="rId4" Type="http://schemas.openxmlformats.org/officeDocument/2006/relationships/image" Target="../media/image2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.jpg"/><Relationship Id="rId4" Type="http://schemas.openxmlformats.org/officeDocument/2006/relationships/image" Target="../media/image2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.jpg"/><Relationship Id="rId4" Type="http://schemas.openxmlformats.org/officeDocument/2006/relationships/image" Target="../media/image2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.jpg"/><Relationship Id="rId4" Type="http://schemas.openxmlformats.org/officeDocument/2006/relationships/image" Target="../media/image30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Relationship Id="rId4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425"/>
            <a:ext cx="12192000" cy="6851149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>
            <p:ph type="ctrTitle"/>
          </p:nvPr>
        </p:nvSpPr>
        <p:spPr>
          <a:xfrm>
            <a:off x="1524000" y="1923605"/>
            <a:ext cx="9144000" cy="1843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0"/>
              <a:buFont typeface="Calibri"/>
              <a:buNone/>
            </a:pPr>
            <a:r>
              <a:rPr lang="hu-HU" sz="2000">
                <a:latin typeface="Arial"/>
                <a:ea typeface="Arial"/>
                <a:cs typeface="Arial"/>
                <a:sym typeface="Arial"/>
              </a:rPr>
              <a:t>Kalcsó Gyula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0"/>
              <a:buFont typeface="Calibri"/>
              <a:buNone/>
            </a:pPr>
            <a:r>
              <a:rPr lang="hu-HU" sz="2000">
                <a:latin typeface="Arial"/>
                <a:ea typeface="Arial"/>
                <a:cs typeface="Arial"/>
                <a:sym typeface="Arial"/>
              </a:rPr>
              <a:t>Digitális Bölcsészeti Központ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17391"/>
              <a:buFont typeface="Calibri"/>
              <a:buNone/>
            </a:pPr>
            <a:r>
              <a:t/>
            </a:r>
            <a:endParaRPr sz="23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92307"/>
              <a:buFont typeface="Calibri"/>
              <a:buNone/>
            </a:pPr>
            <a:r>
              <a:rPr b="1" lang="hu-HU" sz="2600">
                <a:latin typeface="Arial"/>
                <a:ea typeface="Arial"/>
                <a:cs typeface="Arial"/>
                <a:sym typeface="Arial"/>
              </a:rPr>
              <a:t>Adatbányászati módszer kidolgozása</a:t>
            </a:r>
            <a:br>
              <a:rPr b="1" lang="hu-HU" sz="2600">
                <a:latin typeface="Arial"/>
                <a:ea typeface="Arial"/>
                <a:cs typeface="Arial"/>
                <a:sym typeface="Arial"/>
              </a:rPr>
            </a:br>
            <a:r>
              <a:rPr b="1" lang="hu-HU" sz="2600">
                <a:latin typeface="Arial"/>
                <a:ea typeface="Arial"/>
                <a:cs typeface="Arial"/>
                <a:sym typeface="Arial"/>
              </a:rPr>
              <a:t>archivált webes tartalmakon</a:t>
            </a:r>
            <a:endParaRPr b="1" sz="2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92307"/>
              <a:buFont typeface="Calibri"/>
              <a:buNone/>
            </a:pPr>
            <a:r>
              <a:t/>
            </a:r>
            <a:endParaRPr b="1" sz="2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"/>
          <p:cNvSpPr txBox="1"/>
          <p:nvPr>
            <p:ph idx="1" type="subTitle"/>
          </p:nvPr>
        </p:nvSpPr>
        <p:spPr>
          <a:xfrm>
            <a:off x="1524000" y="4059100"/>
            <a:ext cx="9144000" cy="4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lang="hu-HU">
                <a:latin typeface="Arial"/>
                <a:ea typeface="Arial"/>
                <a:cs typeface="Arial"/>
                <a:sym typeface="Arial"/>
              </a:rPr>
              <a:t>Az Ukrajna-projekt tanulságai </a:t>
            </a:r>
            <a:endParaRPr sz="37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g1ab48913af7_0_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g1ab48913af7_0_3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alibri"/>
              <a:buNone/>
            </a:pPr>
            <a:r>
              <a:rPr lang="hu-HU" sz="3000">
                <a:solidFill>
                  <a:schemeClr val="dk2"/>
                </a:solidFill>
              </a:rPr>
              <a:t>A webarchívumok szabványos formátuma: WARC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" name="Google Shape;155;g1ab48913af7_0_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43875" y="1690825"/>
            <a:ext cx="8704250" cy="455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g1ab48913af7_0_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g1ab48913af7_0_4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alibri"/>
              <a:buNone/>
            </a:pPr>
            <a:r>
              <a:rPr lang="hu-HU" sz="3000">
                <a:solidFill>
                  <a:schemeClr val="dk2"/>
                </a:solidFill>
              </a:rPr>
              <a:t>Hol a szöveg a </a:t>
            </a:r>
            <a:r>
              <a:rPr lang="hu-HU" sz="3000">
                <a:solidFill>
                  <a:schemeClr val="dk2"/>
                </a:solidFill>
              </a:rPr>
              <a:t>WARC-ban? (WARC2TXT)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g1ab48913af7_0_41"/>
          <p:cNvSpPr txBox="1"/>
          <p:nvPr/>
        </p:nvSpPr>
        <p:spPr>
          <a:xfrm>
            <a:off x="838200" y="1860475"/>
            <a:ext cx="4990800" cy="24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Calibri"/>
              <a:buChar char="●"/>
            </a:pPr>
            <a:r>
              <a:rPr lang="hu-HU" sz="2100">
                <a:latin typeface="Calibri"/>
                <a:ea typeface="Calibri"/>
                <a:cs typeface="Calibri"/>
                <a:sym typeface="Calibri"/>
              </a:rPr>
              <a:t>Hivatalosan 92 MIME-típus van, amely text formátumú.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Calibri"/>
              <a:buChar char="●"/>
            </a:pPr>
            <a:r>
              <a:rPr lang="hu-HU" sz="2100">
                <a:latin typeface="Calibri"/>
                <a:ea typeface="Calibri"/>
                <a:cs typeface="Calibri"/>
                <a:sym typeface="Calibri"/>
              </a:rPr>
              <a:t>A hírek szövege a HTML-ben található.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Calibri"/>
              <a:buChar char="●"/>
            </a:pPr>
            <a:r>
              <a:rPr lang="hu-HU" sz="2100">
                <a:latin typeface="Calibri"/>
                <a:ea typeface="Calibri"/>
                <a:cs typeface="Calibri"/>
                <a:sym typeface="Calibri"/>
              </a:rPr>
              <a:t>Az első lépés tehát: WARC2HTML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3" name="Google Shape;163;g1ab48913af7_0_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86775" y="1860475"/>
            <a:ext cx="5553600" cy="4799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g1ab48913af7_0_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21575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g1ab48913af7_0_7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alibri"/>
              <a:buNone/>
            </a:pPr>
            <a:r>
              <a:rPr lang="hu-HU" sz="3000">
                <a:solidFill>
                  <a:schemeClr val="dk2"/>
                </a:solidFill>
              </a:rPr>
              <a:t>W</a:t>
            </a:r>
            <a:r>
              <a:rPr lang="hu-HU" sz="3000">
                <a:solidFill>
                  <a:schemeClr val="dk2"/>
                </a:solidFill>
              </a:rPr>
              <a:t>ARC2TXT: magyar előzmények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g1ab48913af7_0_71"/>
          <p:cNvSpPr txBox="1"/>
          <p:nvPr/>
        </p:nvSpPr>
        <p:spPr>
          <a:xfrm>
            <a:off x="838200" y="1860475"/>
            <a:ext cx="10314600" cy="438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Calibri"/>
              <a:buChar char="●"/>
            </a:pPr>
            <a:r>
              <a:rPr lang="hu-HU" sz="2100">
                <a:latin typeface="Calibri"/>
                <a:ea typeface="Calibri"/>
                <a:cs typeface="Calibri"/>
                <a:sym typeface="Calibri"/>
              </a:rPr>
              <a:t>Pázmány-korpusz (Endrédy–Prószéky). A CommonCrawl WARC-jaiból a szöveg kinyeréséhez a jusTexten alapuló, saját fejlesztésű Goldminer algoritmust használta.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100">
                <a:latin typeface="Calibri"/>
                <a:ea typeface="Calibri"/>
                <a:cs typeface="Calibri"/>
                <a:sym typeface="Calibri"/>
              </a:rPr>
              <a:t>	(Nyelvtudományi Közlemények 112. 191—205. DOI: 10.15776/NyK.2016.112.6)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Calibri"/>
              <a:buChar char="●"/>
            </a:pPr>
            <a:r>
              <a:rPr lang="hu-HU" sz="2100">
                <a:latin typeface="Calibri"/>
                <a:ea typeface="Calibri"/>
                <a:cs typeface="Calibri"/>
                <a:sym typeface="Calibri"/>
              </a:rPr>
              <a:t>Webkorpusz 2.0 (Nemeskey). A CommonCrawl-ból a korpusz letöltéséhez és feldolgozásához saját Python-eszközt készített, amely szabadon elérhető a Githubon. A szöveg kinyeréséhez ez a projekt is a jusTextet használta.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100">
                <a:latin typeface="Calibri"/>
                <a:ea typeface="Calibri"/>
                <a:cs typeface="Calibri"/>
                <a:sym typeface="Calibri"/>
              </a:rPr>
              <a:t>(https://github.com/DavidNemeskey/cc_corpus;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100">
                <a:latin typeface="Calibri"/>
                <a:ea typeface="Calibri"/>
                <a:cs typeface="Calibri"/>
                <a:sym typeface="Calibri"/>
              </a:rPr>
              <a:t>Nemeskey, Dávid Márk 2020: Natural Language Processing Methods for Language Modeling. PhD thesis. Eötvös Loránd University.)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g1ab48913af7_0_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g1ab48913af7_0_5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alibri"/>
              <a:buNone/>
            </a:pPr>
            <a:r>
              <a:rPr lang="hu-HU" sz="3000">
                <a:solidFill>
                  <a:schemeClr val="dk2"/>
                </a:solidFill>
              </a:rPr>
              <a:t>WARC2HTML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Google Shape;177;g1ab48913af7_0_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97050" y="1690825"/>
            <a:ext cx="5468678" cy="338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g1ab48913af7_0_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8200" y="1690825"/>
            <a:ext cx="5158851" cy="338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g1ab48913af7_0_5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03950" y="4418000"/>
            <a:ext cx="8184076" cy="24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g1ab48913af7_0_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g1ab48913af7_0_7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alibri"/>
              <a:buNone/>
            </a:pPr>
            <a:r>
              <a:rPr lang="hu-HU" sz="3000">
                <a:solidFill>
                  <a:schemeClr val="dk2"/>
                </a:solidFill>
              </a:rPr>
              <a:t>WARC2HTML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6" name="Google Shape;186;g1ab48913af7_0_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05000" y="1690825"/>
            <a:ext cx="3382000" cy="509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g1ab6299bd48_0_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g1ab6299bd48_0_66"/>
          <p:cNvSpPr txBox="1"/>
          <p:nvPr>
            <p:ph type="title"/>
          </p:nvPr>
        </p:nvSpPr>
        <p:spPr>
          <a:xfrm>
            <a:off x="6135575" y="365125"/>
            <a:ext cx="52182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alibri"/>
              <a:buNone/>
            </a:pPr>
            <a:r>
              <a:rPr lang="hu-HU" sz="3000">
                <a:solidFill>
                  <a:schemeClr val="dk2"/>
                </a:solidFill>
              </a:rPr>
              <a:t>HTML2TXT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g1ab6299bd48_0_66"/>
          <p:cNvSpPr txBox="1"/>
          <p:nvPr/>
        </p:nvSpPr>
        <p:spPr>
          <a:xfrm>
            <a:off x="6135575" y="2107875"/>
            <a:ext cx="4958100" cy="38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000">
                <a:latin typeface="Calibri"/>
                <a:ea typeface="Calibri"/>
                <a:cs typeface="Calibri"/>
                <a:sym typeface="Calibri"/>
              </a:rPr>
              <a:t>jusText Python-library: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●"/>
            </a:pPr>
            <a:r>
              <a:rPr lang="hu-HU" sz="3000">
                <a:latin typeface="Calibri"/>
                <a:ea typeface="Calibri"/>
                <a:cs typeface="Calibri"/>
                <a:sym typeface="Calibri"/>
              </a:rPr>
              <a:t>két lépésben (a kontextus és a nyelvi tartalom alapján) leválasztja az ún. boilerplate-et a HTML-ből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●"/>
            </a:pPr>
            <a:r>
              <a:rPr lang="hu-HU" sz="3000">
                <a:latin typeface="Calibri"/>
                <a:ea typeface="Calibri"/>
                <a:cs typeface="Calibri"/>
                <a:sym typeface="Calibri"/>
              </a:rPr>
              <a:t>az eredmény: plain text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4" name="Google Shape;194;g1ab6299bd48_0_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" y="0"/>
            <a:ext cx="502777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g1ab6299bd48_0_5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g1ab6299bd48_0_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6125" y="3383488"/>
            <a:ext cx="2674201" cy="1507037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g1ab6299bd48_0_53"/>
          <p:cNvSpPr txBox="1"/>
          <p:nvPr/>
        </p:nvSpPr>
        <p:spPr>
          <a:xfrm>
            <a:off x="5775950" y="1690700"/>
            <a:ext cx="2674200" cy="76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hu-HU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Szöveg- és adatbányászat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g1ab6299bd48_0_9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g1ab6299bd48_0_9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alibri"/>
              <a:buNone/>
            </a:pPr>
            <a:r>
              <a:rPr lang="hu-HU" sz="4000">
                <a:solidFill>
                  <a:schemeClr val="dk2"/>
                </a:solidFill>
              </a:rPr>
              <a:t>Nyelvi elemzés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g1ab6299bd48_0_92"/>
          <p:cNvSpPr txBox="1"/>
          <p:nvPr/>
        </p:nvSpPr>
        <p:spPr>
          <a:xfrm>
            <a:off x="838200" y="1690700"/>
            <a:ext cx="5600700" cy="3742200"/>
          </a:xfrm>
          <a:prstGeom prst="rect">
            <a:avLst/>
          </a:prstGeom>
          <a:solidFill>
            <a:schemeClr val="lt1">
              <a:alpha val="69800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hu-HU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nyelvi elemzés célja: 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●"/>
            </a:pPr>
            <a:r>
              <a:rPr lang="hu-HU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mondatokra bontás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●"/>
            </a:pPr>
            <a:r>
              <a:rPr lang="hu-HU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szavakra bontás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●"/>
            </a:pPr>
            <a:r>
              <a:rPr lang="hu-HU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morfológiai elemzés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●"/>
            </a:pPr>
            <a:r>
              <a:rPr lang="hu-HU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morfológiai egyértelműsítés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Miért szükséges?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●"/>
            </a:pPr>
            <a:r>
              <a:rPr lang="hu-HU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külön kezelhetők a szófajok (vár)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●"/>
            </a:pPr>
            <a:r>
              <a:rPr lang="hu-HU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kivehetőek az adatbányászatban irreleváns elemek (kötőszavak, névutók stb.)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9" name="Google Shape;209;g1ab6299bd48_0_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38900" y="1704975"/>
            <a:ext cx="5753100" cy="344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g1ab6299bd48_0_9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29138" y="4791125"/>
            <a:ext cx="4133727" cy="2066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g1ab48913af7_0_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g1ab48913af7_0_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700838"/>
            <a:ext cx="12192000" cy="6157164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g1ab48913af7_0_10"/>
          <p:cNvSpPr txBox="1"/>
          <p:nvPr/>
        </p:nvSpPr>
        <p:spPr>
          <a:xfrm>
            <a:off x="2112750" y="108875"/>
            <a:ext cx="79665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alibri"/>
              <a:buNone/>
            </a:pPr>
            <a:r>
              <a:rPr lang="hu-HU" sz="3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Nyelvileg elemzett szöveg</a:t>
            </a:r>
            <a:endParaRPr sz="3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g1ab6299bd48_0_2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g1ab6299bd48_0_27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alibri"/>
              <a:buNone/>
            </a:pPr>
            <a:r>
              <a:rPr lang="hu-HU" sz="3000">
                <a:solidFill>
                  <a:schemeClr val="dk2"/>
                </a:solidFill>
              </a:rPr>
              <a:t>Adatbányászat az elemzett szövegből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g1ab6299bd48_0_273"/>
          <p:cNvSpPr txBox="1"/>
          <p:nvPr/>
        </p:nvSpPr>
        <p:spPr>
          <a:xfrm>
            <a:off x="838200" y="1860475"/>
            <a:ext cx="6168300" cy="30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Calibri"/>
              <a:buChar char="●"/>
            </a:pPr>
            <a:r>
              <a:rPr lang="hu-HU" sz="2100">
                <a:latin typeface="Calibri"/>
                <a:ea typeface="Calibri"/>
                <a:cs typeface="Calibri"/>
                <a:sym typeface="Calibri"/>
              </a:rPr>
              <a:t>Adattisztítás: az írásjelek és egyéb, szükségtelen adatok (pl. benne maradt biolerplate) eltávolítása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Calibri"/>
              <a:buChar char="●"/>
            </a:pPr>
            <a:r>
              <a:rPr lang="hu-HU" sz="2100">
                <a:latin typeface="Calibri"/>
                <a:ea typeface="Calibri"/>
                <a:cs typeface="Calibri"/>
                <a:sym typeface="Calibri"/>
              </a:rPr>
              <a:t>A megfelelő adatelemek kinyerése: a TSV feldolgozása (a fejlécek alapján Linux-parancsokkal feldaraboljuk, a szükséges oszlopokat tartjuk meg)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Calibri"/>
              <a:buChar char="●"/>
            </a:pPr>
            <a:r>
              <a:rPr lang="hu-HU" sz="2100">
                <a:latin typeface="Calibri"/>
                <a:ea typeface="Calibri"/>
                <a:cs typeface="Calibri"/>
                <a:sym typeface="Calibri"/>
              </a:rPr>
              <a:t>További szűrések: a szófelhőhöz pl. az ún. viszonyszók eltávolítása (névelők, névutók, névmások, kötőszók)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5" name="Google Shape;225;g1ab6299bd48_0_273"/>
          <p:cNvPicPr preferRelativeResize="0"/>
          <p:nvPr/>
        </p:nvPicPr>
        <p:blipFill>
          <a:blip r:embed="rId4">
            <a:alphaModFix amt="60000"/>
          </a:blip>
          <a:stretch>
            <a:fillRect/>
          </a:stretch>
        </p:blipFill>
        <p:spPr>
          <a:xfrm>
            <a:off x="7529388" y="1855950"/>
            <a:ext cx="4662675" cy="314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"/>
          <p:cNvSpPr txBox="1"/>
          <p:nvPr>
            <p:ph type="title"/>
          </p:nvPr>
        </p:nvSpPr>
        <p:spPr>
          <a:xfrm>
            <a:off x="838200" y="3215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alibri"/>
              <a:buNone/>
            </a:pPr>
            <a:r>
              <a:rPr lang="hu-HU" sz="3000">
                <a:solidFill>
                  <a:schemeClr val="dk2"/>
                </a:solidFill>
              </a:rPr>
              <a:t>Miről lesz szó?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8200" y="3373375"/>
            <a:ext cx="2352200" cy="1527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96125" y="3383488"/>
            <a:ext cx="2674201" cy="1507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90500" y="3383913"/>
            <a:ext cx="2754187" cy="15062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"/>
          <p:cNvSpPr txBox="1"/>
          <p:nvPr/>
        </p:nvSpPr>
        <p:spPr>
          <a:xfrm>
            <a:off x="838200" y="1690700"/>
            <a:ext cx="2259300" cy="16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hu-HU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A tematikus webaratás anyaga mint a digitális bölcsészeti kutatás forrása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2"/>
          <p:cNvSpPr txBox="1"/>
          <p:nvPr/>
        </p:nvSpPr>
        <p:spPr>
          <a:xfrm>
            <a:off x="3210575" y="1690700"/>
            <a:ext cx="2352300" cy="10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hu-HU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Szövegkorpuszok építése a webarchívumból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"/>
          <p:cNvSpPr txBox="1"/>
          <p:nvPr/>
        </p:nvSpPr>
        <p:spPr>
          <a:xfrm>
            <a:off x="5775950" y="1690700"/>
            <a:ext cx="2674200" cy="76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hu-HU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Szöveg- és adatbányászat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"/>
          <p:cNvSpPr txBox="1"/>
          <p:nvPr/>
        </p:nvSpPr>
        <p:spPr>
          <a:xfrm>
            <a:off x="8490500" y="1690700"/>
            <a:ext cx="2998500" cy="4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hu-HU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Adatvizualizáció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0" name="Google Shape;100;p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210575" y="3373375"/>
            <a:ext cx="2565375" cy="152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g1ab6299bd48_0_28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g1ab6299bd48_0_2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9913" y="0"/>
            <a:ext cx="9892179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g1ab6299bd48_0_2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g1ab6299bd48_0_2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9818" y="0"/>
            <a:ext cx="10752363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g1ab48913af7_0_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g1ab48913af7_0_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0290" y="0"/>
            <a:ext cx="10611419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g1ab6299bd48_0_2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g1ab6299bd48_0_2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76282"/>
            <a:ext cx="12192000" cy="6105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g1ab6299bd48_0_2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g1ab6299bd48_0_2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87857" y="0"/>
            <a:ext cx="88162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g1ab6299bd48_0_2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g1ab6299bd48_0_2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92061" y="0"/>
            <a:ext cx="8207877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g1ab6299bd48_0_2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g1ab6299bd48_0_2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12776" y="0"/>
            <a:ext cx="836644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g1ab48913af7_0_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g1ab48913af7_0_8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alibri"/>
              <a:buNone/>
            </a:pPr>
            <a:r>
              <a:rPr lang="hu-HU" sz="3000">
                <a:solidFill>
                  <a:schemeClr val="dk2"/>
                </a:solidFill>
              </a:rPr>
              <a:t>Továbblépési lehetőségek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g1ab48913af7_0_88"/>
          <p:cNvSpPr txBox="1"/>
          <p:nvPr/>
        </p:nvSpPr>
        <p:spPr>
          <a:xfrm>
            <a:off x="838200" y="1860475"/>
            <a:ext cx="103146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Calibri"/>
              <a:buChar char="●"/>
            </a:pPr>
            <a:r>
              <a:rPr lang="hu-HU" sz="2100">
                <a:latin typeface="Calibri"/>
                <a:ea typeface="Calibri"/>
                <a:cs typeface="Calibri"/>
                <a:sym typeface="Calibri"/>
              </a:rPr>
              <a:t>A szövegkorpuszok építésében: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Font typeface="Calibri"/>
              <a:buChar char="○"/>
            </a:pPr>
            <a:r>
              <a:rPr lang="hu-HU" sz="2100">
                <a:latin typeface="Calibri"/>
                <a:ea typeface="Calibri"/>
                <a:cs typeface="Calibri"/>
                <a:sym typeface="Calibri"/>
              </a:rPr>
              <a:t>A metaadatok segítségével finomítani a tartalom osztályozását, szűrését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Font typeface="Calibri"/>
              <a:buChar char="○"/>
            </a:pPr>
            <a:r>
              <a:rPr lang="hu-HU" sz="2100">
                <a:latin typeface="Calibri"/>
                <a:ea typeface="Calibri"/>
                <a:cs typeface="Calibri"/>
                <a:sym typeface="Calibri"/>
              </a:rPr>
              <a:t>Mesterséges intelligencia bevonásával automatizálni (pl. topic modeling)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Font typeface="Calibri"/>
              <a:buChar char="○"/>
            </a:pPr>
            <a:r>
              <a:rPr lang="hu-HU" sz="2100">
                <a:latin typeface="Calibri"/>
                <a:ea typeface="Calibri"/>
                <a:cs typeface="Calibri"/>
                <a:sym typeface="Calibri"/>
              </a:rPr>
              <a:t>A cél: több szempont alapján szűrt tematikus korpuszok építésének a lehetősége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Calibri"/>
              <a:buChar char="●"/>
            </a:pPr>
            <a:r>
              <a:rPr lang="hu-HU" sz="2100">
                <a:latin typeface="Calibri"/>
                <a:ea typeface="Calibri"/>
                <a:cs typeface="Calibri"/>
                <a:sym typeface="Calibri"/>
              </a:rPr>
              <a:t>Más webarchivált tartalom adatbányászatában: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Font typeface="Calibri"/>
              <a:buChar char="○"/>
            </a:pPr>
            <a:r>
              <a:rPr lang="hu-HU" sz="2100">
                <a:latin typeface="Calibri"/>
                <a:ea typeface="Calibri"/>
                <a:cs typeface="Calibri"/>
                <a:sym typeface="Calibri"/>
              </a:rPr>
              <a:t>Egyéb MIME-típusú tartalmak kinyerése, feldolgozása (kép, AV, dokumentumok stb.)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Font typeface="Calibri"/>
              <a:buChar char="○"/>
            </a:pPr>
            <a:r>
              <a:rPr lang="hu-HU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Mesterséges intelligencia bevonásával automatizálni (pl. image labeling, object detection, speech to text)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425"/>
            <a:ext cx="12192000" cy="6851149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4"/>
          <p:cNvSpPr txBox="1"/>
          <p:nvPr/>
        </p:nvSpPr>
        <p:spPr>
          <a:xfrm>
            <a:off x="1524000" y="1973250"/>
            <a:ext cx="9144000" cy="29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b="0" i="0" lang="hu-HU" sz="2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Köszön</a:t>
            </a:r>
            <a:r>
              <a:rPr lang="hu-HU" sz="2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jük a figyelmet</a:t>
            </a:r>
            <a:r>
              <a:rPr b="0" i="0" lang="hu-HU" sz="2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b="0" i="0" sz="28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hu-HU" sz="2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Drótos László, </a:t>
            </a:r>
            <a:r>
              <a:rPr lang="hu-HU" sz="2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Kalcsó Gyula, Makkai Csilla,</a:t>
            </a:r>
            <a:r>
              <a:rPr lang="hu-HU" sz="2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Mihály Eszter, Simon Eszter, </a:t>
            </a:r>
            <a:r>
              <a:rPr lang="hu-HU" sz="2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Szűcs Kata, </a:t>
            </a:r>
            <a:r>
              <a:rPr lang="hu-HU" sz="2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Varga Emese, </a:t>
            </a:r>
            <a:r>
              <a:rPr lang="hu-HU" sz="2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Végvári Ágnes,</a:t>
            </a:r>
            <a:endParaRPr sz="2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hu-HU" sz="2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Visky Ákos, Vitéz Gábor</a:t>
            </a:r>
            <a:endParaRPr sz="2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g1ab6299bd48_0_2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g1ab6299bd48_0_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8200" y="3373375"/>
            <a:ext cx="2352200" cy="1527262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g1ab6299bd48_0_27"/>
          <p:cNvSpPr txBox="1"/>
          <p:nvPr/>
        </p:nvSpPr>
        <p:spPr>
          <a:xfrm>
            <a:off x="838200" y="1690700"/>
            <a:ext cx="2259300" cy="16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hu-HU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A tematikus webaratás anyaga mint a digitális bölcsészeti kutatás forrása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alibri"/>
              <a:buNone/>
            </a:pPr>
            <a:r>
              <a:rPr lang="hu-HU" sz="3000">
                <a:solidFill>
                  <a:schemeClr val="dk2"/>
                </a:solidFill>
              </a:rPr>
              <a:t>A webarchívumok mint a (bölcsészettudományi) kutatások forrásai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3"/>
          <p:cNvSpPr txBox="1"/>
          <p:nvPr/>
        </p:nvSpPr>
        <p:spPr>
          <a:xfrm>
            <a:off x="861000" y="1900050"/>
            <a:ext cx="10470000" cy="398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Calibri"/>
              <a:buChar char="●"/>
            </a:pPr>
            <a:r>
              <a:rPr lang="hu-HU" sz="1900">
                <a:latin typeface="Calibri"/>
                <a:ea typeface="Calibri"/>
                <a:cs typeface="Calibri"/>
                <a:sym typeface="Calibri"/>
              </a:rPr>
              <a:t>A weben található hatalmas szövegmennyiség a nyelvmodellek építéséhez (amelyek a nyelvtechnológiai fejlesztésekhez szükségesek)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Calibri"/>
              <a:buChar char="●"/>
            </a:pPr>
            <a:r>
              <a:rPr lang="hu-HU" sz="1900">
                <a:latin typeface="Calibri"/>
                <a:ea typeface="Calibri"/>
                <a:cs typeface="Calibri"/>
                <a:sym typeface="Calibri"/>
              </a:rPr>
              <a:t>A szövegek tartalma (</a:t>
            </a:r>
            <a:r>
              <a:rPr lang="hu-HU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különböző bölcsészet- és társadalomtudományi kutatások: </a:t>
            </a:r>
            <a:r>
              <a:rPr lang="hu-HU" sz="1900">
                <a:latin typeface="Calibri"/>
                <a:ea typeface="Calibri"/>
                <a:cs typeface="Calibri"/>
                <a:sym typeface="Calibri"/>
              </a:rPr>
              <a:t>szentimentanalízis, diskurzuselemzés stb.)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Calibri"/>
              <a:buChar char="●"/>
            </a:pPr>
            <a:r>
              <a:rPr lang="hu-HU" sz="1900">
                <a:latin typeface="Calibri"/>
                <a:ea typeface="Calibri"/>
                <a:cs typeface="Calibri"/>
                <a:sym typeface="Calibri"/>
              </a:rPr>
              <a:t>Az AV tartalom elemzése, illetőleg felhasználása a mesterséges intelligencia tanítására (image labeling, object detecting stb.)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Calibri"/>
              <a:buChar char="●"/>
            </a:pPr>
            <a:r>
              <a:rPr lang="hu-HU" sz="1900">
                <a:latin typeface="Calibri"/>
                <a:ea typeface="Calibri"/>
                <a:cs typeface="Calibri"/>
                <a:sym typeface="Calibri"/>
              </a:rPr>
              <a:t>Az adatok (akár nyersen találhatóak a weben, akár a webes tartalomból nyerjük ki őket) összefüggéshálózatainak a kutatása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Calibri"/>
              <a:buChar char="●"/>
            </a:pPr>
            <a:r>
              <a:rPr lang="hu-HU" sz="1900">
                <a:latin typeface="Calibri"/>
                <a:ea typeface="Calibri"/>
                <a:cs typeface="Calibri"/>
                <a:sym typeface="Calibri"/>
              </a:rPr>
              <a:t>(Big data) adatvizualizáció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g1ab6299bd48_0_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g1ab6299bd48_0_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alibri"/>
              <a:buNone/>
            </a:pPr>
            <a:r>
              <a:rPr lang="hu-HU" sz="3000">
                <a:solidFill>
                  <a:schemeClr val="dk2"/>
                </a:solidFill>
              </a:rPr>
              <a:t>A webarchívumok mint a (bölcsészettudományi) kutatások forrásai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g1ab6299bd48_0_5"/>
          <p:cNvSpPr txBox="1"/>
          <p:nvPr/>
        </p:nvSpPr>
        <p:spPr>
          <a:xfrm>
            <a:off x="870900" y="1889450"/>
            <a:ext cx="10450200" cy="164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Calibri"/>
              <a:buChar char="●"/>
            </a:pPr>
            <a:r>
              <a:rPr lang="hu-HU" sz="1900">
                <a:latin typeface="Calibri"/>
                <a:ea typeface="Calibri"/>
                <a:cs typeface="Calibri"/>
                <a:sym typeface="Calibri"/>
              </a:rPr>
              <a:t>A szöveges tartalom kétféleképpen állítható elő: web crawling vs. web scraping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Calibri"/>
              <a:buChar char="●"/>
            </a:pPr>
            <a:r>
              <a:rPr lang="hu-HU" sz="1900">
                <a:latin typeface="Calibri"/>
                <a:ea typeface="Calibri"/>
                <a:cs typeface="Calibri"/>
                <a:sym typeface="Calibri"/>
              </a:rPr>
              <a:t>A crawling eredménye nemcsak szöveget, hanem mást is tartalmaz, viszont előnye, hogy több metaadat és kontextuális információ bontható ki belőle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Calibri"/>
              <a:buChar char="●"/>
            </a:pPr>
            <a:r>
              <a:rPr lang="hu-HU" sz="1900">
                <a:latin typeface="Calibri"/>
                <a:ea typeface="Calibri"/>
                <a:cs typeface="Calibri"/>
                <a:sym typeface="Calibri"/>
              </a:rPr>
              <a:t>A crawling munkafolyamata: crawler → aratott tartalom (WARC) → szöveg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Calibri"/>
              <a:buChar char="●"/>
            </a:pPr>
            <a:r>
              <a:rPr lang="hu-HU" sz="1900">
                <a:latin typeface="Calibri"/>
                <a:ea typeface="Calibri"/>
                <a:cs typeface="Calibri"/>
                <a:sym typeface="Calibri"/>
              </a:rPr>
              <a:t>A scraping munkafolyamata: speciális célú crawler → szöveg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2" name="Google Shape;122;g1ab6299bd48_0_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16288" y="3735075"/>
            <a:ext cx="5559424" cy="3127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g1ab6299bd48_0_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g1ab6299bd48_0_1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alibri"/>
              <a:buNone/>
            </a:pPr>
            <a:r>
              <a:rPr lang="hu-HU" sz="3000">
                <a:solidFill>
                  <a:schemeClr val="dk2"/>
                </a:solidFill>
              </a:rPr>
              <a:t>Az Ukrajna-gyűjtemény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g1ab6299bd48_0_14"/>
          <p:cNvSpPr txBox="1"/>
          <p:nvPr/>
        </p:nvSpPr>
        <p:spPr>
          <a:xfrm>
            <a:off x="861000" y="2088075"/>
            <a:ext cx="10450200" cy="338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hu-HU" sz="1800">
                <a:solidFill>
                  <a:schemeClr val="dk1"/>
                </a:solidFill>
              </a:rPr>
              <a:t>Az OSZK a webtérszintű és a tematikus aratások mellett eseményalapú gyűjtéseket is készít a jelentősebb kulturális, politikai és sporteseményekről.</a:t>
            </a:r>
            <a:endParaRPr sz="1800">
              <a:solidFill>
                <a:schemeClr val="dk1"/>
              </a:solidFill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hu-HU" sz="1800">
                <a:solidFill>
                  <a:schemeClr val="dk1"/>
                </a:solidFill>
              </a:rPr>
              <a:t>2022. február 21. óta elkezdtük gyűjteni az orosz–ukrán konfliktussal majd később háborúval kapcsolatos híreket, 75 magyarországi és határon túli hírportálról.</a:t>
            </a:r>
            <a:endParaRPr sz="1800">
              <a:solidFill>
                <a:schemeClr val="dk1"/>
              </a:solidFill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hu-HU" sz="1800">
                <a:solidFill>
                  <a:schemeClr val="dk1"/>
                </a:solidFill>
              </a:rPr>
              <a:t>A hírek gyűjtése alapvetően a portálokon használt címkék vagy kategóriák alapján történik (ez 445 seed URL-t jelent).</a:t>
            </a:r>
            <a:endParaRPr sz="1800">
              <a:solidFill>
                <a:schemeClr val="dk1"/>
              </a:solidFill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hu-HU" sz="1800">
                <a:solidFill>
                  <a:schemeClr val="dk1"/>
                </a:solidFill>
              </a:rPr>
              <a:t>Ezek a mentések hetente egyszer futnak. </a:t>
            </a:r>
            <a:endParaRPr sz="1800">
              <a:solidFill>
                <a:schemeClr val="dk1"/>
              </a:solidFill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hu-HU" sz="1800">
                <a:solidFill>
                  <a:schemeClr val="dk1"/>
                </a:solidFill>
              </a:rPr>
              <a:t>A gyűjtemény jogi okok miatt nem nyilvános.</a:t>
            </a:r>
            <a:endParaRPr b="1" sz="2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g1ab6299bd48_0_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4700" y="0"/>
            <a:ext cx="9982595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g1ab6299bd48_0_4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g1ab6299bd48_0_40"/>
          <p:cNvSpPr txBox="1"/>
          <p:nvPr/>
        </p:nvSpPr>
        <p:spPr>
          <a:xfrm>
            <a:off x="3210575" y="1690700"/>
            <a:ext cx="2352300" cy="10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hu-HU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Szövegkorpuszok építése a webarchívumból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Google Shape;141;g1ab6299bd48_0_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10575" y="3373375"/>
            <a:ext cx="2565375" cy="152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g1ab48913af7_0_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g1ab48913af7_0_2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alibri"/>
              <a:buNone/>
            </a:pPr>
            <a:r>
              <a:rPr lang="hu-HU" sz="3000">
                <a:solidFill>
                  <a:schemeClr val="dk2"/>
                </a:solidFill>
              </a:rPr>
              <a:t>A webarchívumok szabványos formátuma: WARC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8" name="Google Shape;148;g1ab48913af7_0_24"/>
          <p:cNvPicPr preferRelativeResize="0"/>
          <p:nvPr/>
        </p:nvPicPr>
        <p:blipFill>
          <a:blip r:embed="rId4">
            <a:alphaModFix amt="71000"/>
          </a:blip>
          <a:stretch>
            <a:fillRect/>
          </a:stretch>
        </p:blipFill>
        <p:spPr>
          <a:xfrm>
            <a:off x="2343771" y="1690825"/>
            <a:ext cx="7504470" cy="481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-té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6ECBEBA42F1CBD48A34C85AF35FA8616" ma:contentTypeVersion="15" ma:contentTypeDescription="Új dokumentum létrehozása." ma:contentTypeScope="" ma:versionID="9e08432644c3ccc1b37ec4c4cf7a097c">
  <xsd:schema xmlns:xsd="http://www.w3.org/2001/XMLSchema" xmlns:xs="http://www.w3.org/2001/XMLSchema" xmlns:p="http://schemas.microsoft.com/office/2006/metadata/properties" xmlns:ns2="a5ba430e-bca0-4211-b156-10f6297b6da3" xmlns:ns3="a1cf89ef-f0b4-455b-9f6b-70e19379c44a" targetNamespace="http://schemas.microsoft.com/office/2006/metadata/properties" ma:root="true" ma:fieldsID="fd258e6c94bb6757f6a90b05a5e19e1c" ns2:_="" ns3:_="">
    <xsd:import namespace="a5ba430e-bca0-4211-b156-10f6297b6da3"/>
    <xsd:import namespace="a1cf89ef-f0b4-455b-9f6b-70e19379c4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ba430e-bca0-4211-b156-10f6297b6d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Képcímkék" ma:readOnly="false" ma:fieldId="{5cf76f15-5ced-4ddc-b409-7134ff3c332f}" ma:taxonomyMulti="true" ma:sspId="59951ad8-fa53-4395-b2e0-9b93736b1c9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cf89ef-f0b4-455b-9f6b-70e19379c44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fb1f1dec-07a9-4b7a-b497-5b7eae386f1e}" ma:internalName="TaxCatchAll" ma:showField="CatchAllData" ma:web="a1cf89ef-f0b4-455b-9f6b-70e19379c44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5ba430e-bca0-4211-b156-10f6297b6da3">
      <Terms xmlns="http://schemas.microsoft.com/office/infopath/2007/PartnerControls"/>
    </lcf76f155ced4ddcb4097134ff3c332f>
    <TaxCatchAll xmlns="a1cf89ef-f0b4-455b-9f6b-70e19379c44a" xsi:nil="true"/>
  </documentManagement>
</p:properties>
</file>

<file path=customXml/itemProps1.xml><?xml version="1.0" encoding="utf-8"?>
<ds:datastoreItem xmlns:ds="http://schemas.openxmlformats.org/officeDocument/2006/customXml" ds:itemID="{EA464CAD-60F2-4C20-B703-DBB1BE60C90A}"/>
</file>

<file path=customXml/itemProps2.xml><?xml version="1.0" encoding="utf-8"?>
<ds:datastoreItem xmlns:ds="http://schemas.openxmlformats.org/officeDocument/2006/customXml" ds:itemID="{622ED8AC-D691-45EB-B89D-BEBC675ED674}"/>
</file>

<file path=customXml/itemProps3.xml><?xml version="1.0" encoding="utf-8"?>
<ds:datastoreItem xmlns:ds="http://schemas.openxmlformats.org/officeDocument/2006/customXml" ds:itemID="{5CB16E1F-C9A4-4E7A-8F31-047AA69EFC32}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user</dc:creator>
  <dcterms:created xsi:type="dcterms:W3CDTF">2021-04-22T08:34:32Z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0x0101006ECBEBA42F1CBD48A34C85AF35FA8616</vt:lpwstr>
  </property>
</Properties>
</file>