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0C0"/>
    <a:srgbClr val="16263F"/>
    <a:srgbClr val="CF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" y="56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BA06-5DB3-41F7-84DC-DF9B880C69C5}" type="datetimeFigureOut">
              <a:rPr lang="hu-HU" smtClean="0"/>
              <a:t>2022.12.06.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9FB2-CC7C-4A37-99B8-C1CC450F8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77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0A54-EE00-470F-BCD6-BEDF6CBFE2CA}" type="datetimeFigureOut">
              <a:rPr lang="hu-HU" smtClean="0"/>
              <a:t>2022.12.06.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60BF-D110-44A7-83A2-9156961575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82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265715" y="1340077"/>
            <a:ext cx="8040914" cy="2387600"/>
          </a:xfrm>
        </p:spPr>
        <p:txBody>
          <a:bodyPr anchor="b"/>
          <a:lstStyle>
            <a:lvl1pPr algn="l">
              <a:defRPr sz="6000">
                <a:solidFill>
                  <a:srgbClr val="16263F"/>
                </a:solidFill>
              </a:defRPr>
            </a:lvl1pPr>
          </a:lstStyle>
          <a:p>
            <a:r>
              <a:rPr lang="hu-HU" sz="4000" b="1" dirty="0" smtClean="0"/>
              <a:t>Címdia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65715" y="4269694"/>
            <a:ext cx="8040914" cy="2116591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1626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3200" b="1" dirty="0" smtClean="0"/>
              <a:t>Alcím</a:t>
            </a:r>
            <a:endParaRPr lang="hu-HU" sz="24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öszönöm a fiygelm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2909584"/>
            <a:ext cx="10515600" cy="1325563"/>
          </a:xfrm>
        </p:spPr>
        <p:txBody>
          <a:bodyPr/>
          <a:lstStyle>
            <a:lvl1pPr algn="ctr"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091543" y="1709738"/>
            <a:ext cx="8255907" cy="2852737"/>
          </a:xfrm>
        </p:spPr>
        <p:txBody>
          <a:bodyPr anchor="b"/>
          <a:lstStyle>
            <a:lvl1pPr>
              <a:defRPr sz="6000" baseline="0"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Szakaszfejléc dia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91543" y="4589463"/>
            <a:ext cx="82559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Cím és tartalom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64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1008217"/>
            <a:ext cx="10515600" cy="1325563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2 tartalomrész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464409"/>
            <a:ext cx="5181600" cy="3712554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464409"/>
            <a:ext cx="5181600" cy="3712554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6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1085222"/>
            <a:ext cx="10515600" cy="823964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Összehasonlítás dia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909187"/>
            <a:ext cx="5157787" cy="5958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26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909187"/>
            <a:ext cx="5183188" cy="5958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26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2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Csak cím 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5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1161142"/>
            <a:ext cx="3932237" cy="1393371"/>
          </a:xfrm>
        </p:spPr>
        <p:txBody>
          <a:bodyPr anchor="b"/>
          <a:lstStyle>
            <a:lvl1pPr>
              <a:defRPr sz="3200" baseline="0"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Tartalomrész képaláírással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1161143"/>
            <a:ext cx="6172200" cy="4699907"/>
          </a:xfrm>
        </p:spPr>
        <p:txBody>
          <a:bodyPr/>
          <a:lstStyle>
            <a:lvl1pPr>
              <a:defRPr sz="3200">
                <a:solidFill>
                  <a:srgbClr val="16263F"/>
                </a:solidFill>
              </a:defRPr>
            </a:lvl1pPr>
            <a:lvl2pPr>
              <a:defRPr sz="2800">
                <a:solidFill>
                  <a:srgbClr val="16263F"/>
                </a:solidFill>
              </a:defRPr>
            </a:lvl2pPr>
            <a:lvl3pPr>
              <a:defRPr sz="2400">
                <a:solidFill>
                  <a:srgbClr val="16263F"/>
                </a:solidFill>
              </a:defRPr>
            </a:lvl3pPr>
            <a:lvl4pPr>
              <a:defRPr sz="2000">
                <a:solidFill>
                  <a:srgbClr val="16263F"/>
                </a:solidFill>
              </a:defRPr>
            </a:lvl4pPr>
            <a:lvl5pPr>
              <a:defRPr sz="2000">
                <a:solidFill>
                  <a:srgbClr val="16263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685143"/>
            <a:ext cx="3932237" cy="3183844"/>
          </a:xfrm>
        </p:spPr>
        <p:txBody>
          <a:bodyPr/>
          <a:lstStyle>
            <a:lvl1pPr marL="0" indent="0">
              <a:buNone/>
              <a:defRPr sz="1600">
                <a:solidFill>
                  <a:srgbClr val="1626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842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1190171"/>
            <a:ext cx="3932237" cy="1378858"/>
          </a:xfrm>
        </p:spPr>
        <p:txBody>
          <a:bodyPr anchor="b"/>
          <a:lstStyle>
            <a:lvl1pPr>
              <a:defRPr sz="3200" baseline="0"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Kép képaláírással dia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1190171"/>
            <a:ext cx="6172200" cy="4670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670629"/>
            <a:ext cx="3932237" cy="3198358"/>
          </a:xfrm>
        </p:spPr>
        <p:txBody>
          <a:bodyPr/>
          <a:lstStyle>
            <a:lvl1pPr marL="0" indent="0">
              <a:buNone/>
              <a:defRPr sz="1600">
                <a:solidFill>
                  <a:srgbClr val="1626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1082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56000">
              <a:srgbClr val="96C0C0"/>
            </a:gs>
            <a:gs pos="86000">
              <a:srgbClr val="96C0C0">
                <a:alpha val="89000"/>
                <a:lumMod val="49000"/>
                <a:lumOff val="51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138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Cím és tartalom dia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2641147"/>
            <a:ext cx="10515600" cy="353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962109"/>
          </a:xfrm>
          <a:prstGeom prst="rect">
            <a:avLst/>
          </a:prstGeom>
          <a:solidFill>
            <a:srgbClr val="16263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74" y="0"/>
            <a:ext cx="2380952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0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6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eka.ek.szte.hu/exhibits/show/kariko_katalin_szte/bevezet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s.google.com/spreadsheets/d/13cPBObYDWZroAimrGf9Mq4Hrjw23MknwYGkZaiJhD44/edit?usp=shari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89454" y="1262959"/>
            <a:ext cx="8040914" cy="2890400"/>
          </a:xfrm>
        </p:spPr>
        <p:txBody>
          <a:bodyPr>
            <a:normAutofit/>
          </a:bodyPr>
          <a:lstStyle/>
          <a:p>
            <a:pPr algn="ctr"/>
            <a:r>
              <a:rPr lang="hu-HU" sz="5200" b="1" dirty="0">
                <a:latin typeface="Georgia" panose="02040502050405020303" pitchFamily="18" charset="0"/>
              </a:rPr>
              <a:t>A virtuális kiállítástól az archiválásig: </a:t>
            </a:r>
            <a:r>
              <a:rPr lang="hu-HU" sz="5200" b="1" dirty="0" err="1">
                <a:latin typeface="Georgia" panose="02040502050405020303" pitchFamily="18" charset="0"/>
              </a:rPr>
              <a:t>Karikó</a:t>
            </a:r>
            <a:r>
              <a:rPr lang="hu-HU" sz="5200" b="1" dirty="0">
                <a:latin typeface="Georgia" panose="02040502050405020303" pitchFamily="18" charset="0"/>
              </a:rPr>
              <a:t> Katalin nyomában</a:t>
            </a:r>
            <a:endParaRPr lang="hu-HU" sz="5200" dirty="0">
              <a:latin typeface="Georgia" panose="020405020504050203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79605" y="4979624"/>
            <a:ext cx="3727024" cy="1406661"/>
          </a:xfrm>
        </p:spPr>
        <p:txBody>
          <a:bodyPr>
            <a:normAutofit/>
          </a:bodyPr>
          <a:lstStyle/>
          <a:p>
            <a:r>
              <a:rPr lang="hu-HU" sz="1800" b="1" dirty="0">
                <a:latin typeface="Georgia" panose="02040502050405020303" pitchFamily="18" charset="0"/>
              </a:rPr>
              <a:t>Dr. </a:t>
            </a:r>
            <a:r>
              <a:rPr lang="hu-HU" sz="1800" b="1" dirty="0" smtClean="0">
                <a:latin typeface="Georgia" panose="02040502050405020303" pitchFamily="18" charset="0"/>
              </a:rPr>
              <a:t>Kokas </a:t>
            </a:r>
            <a:r>
              <a:rPr lang="hu-HU" sz="1800" b="1" dirty="0">
                <a:latin typeface="Georgia" panose="02040502050405020303" pitchFamily="18" charset="0"/>
              </a:rPr>
              <a:t>Károly</a:t>
            </a:r>
            <a:r>
              <a:rPr lang="hu-HU" sz="1800" dirty="0">
                <a:latin typeface="Georgia" panose="02040502050405020303" pitchFamily="18" charset="0"/>
              </a:rPr>
              <a:t> </a:t>
            </a:r>
            <a:r>
              <a:rPr lang="hu-HU" sz="1800" dirty="0" smtClean="0">
                <a:latin typeface="Georgia" panose="02040502050405020303" pitchFamily="18" charset="0"/>
              </a:rPr>
              <a:t/>
            </a:r>
            <a:br>
              <a:rPr lang="hu-HU" sz="1800" dirty="0" smtClean="0">
                <a:latin typeface="Georgia" panose="02040502050405020303" pitchFamily="18" charset="0"/>
              </a:rPr>
            </a:br>
            <a:r>
              <a:rPr lang="hu-HU" sz="1800" dirty="0" smtClean="0">
                <a:latin typeface="Georgia" panose="02040502050405020303" pitchFamily="18" charset="0"/>
              </a:rPr>
              <a:t>informatikai főigazgató-helyettes</a:t>
            </a:r>
            <a:br>
              <a:rPr lang="hu-HU" sz="1800" dirty="0" smtClean="0">
                <a:latin typeface="Georgia" panose="02040502050405020303" pitchFamily="18" charset="0"/>
              </a:rPr>
            </a:br>
            <a:r>
              <a:rPr lang="hu-HU" sz="1800" i="1" dirty="0" smtClean="0">
                <a:latin typeface="Georgia" panose="02040502050405020303" pitchFamily="18" charset="0"/>
              </a:rPr>
              <a:t>kokas@ek.szte.hu</a:t>
            </a:r>
            <a:endParaRPr lang="hu-HU" sz="1800" i="1" dirty="0">
              <a:latin typeface="Georgia" panose="0204050205040502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97446" y="4450814"/>
            <a:ext cx="82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Georgia" panose="02040502050405020303" pitchFamily="18" charset="0"/>
              </a:rPr>
              <a:t>(avagy a webarchiválási redundancia fokozása…)</a:t>
            </a:r>
            <a:endParaRPr lang="hu-H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46" y="1231554"/>
            <a:ext cx="11001716" cy="54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86" y="1743034"/>
            <a:ext cx="11377744" cy="43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652" y="1564394"/>
            <a:ext cx="11540687" cy="43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88" y="1395318"/>
            <a:ext cx="11234890" cy="47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73" y="2809301"/>
            <a:ext cx="8966831" cy="278865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8820" y="1344058"/>
            <a:ext cx="109488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i="1" dirty="0" smtClean="0">
                <a:latin typeface="Georgia" panose="02040502050405020303" pitchFamily="18" charset="0"/>
              </a:rPr>
              <a:t>Nyersanyagtár: közös meghajtó a kurátoroknak a kapott</a:t>
            </a:r>
          </a:p>
          <a:p>
            <a:pPr algn="ctr"/>
            <a:r>
              <a:rPr lang="hu-HU" sz="2800" b="1" i="1" dirty="0" smtClean="0">
                <a:latin typeface="Georgia" panose="02040502050405020303" pitchFamily="18" charset="0"/>
              </a:rPr>
              <a:t>és letöltött nyersanyagok biztonsági letárolásához  </a:t>
            </a:r>
          </a:p>
          <a:p>
            <a:pPr algn="ctr"/>
            <a:r>
              <a:rPr lang="hu-HU" sz="2800" i="1" dirty="0" smtClean="0">
                <a:latin typeface="Georgia" panose="02040502050405020303" pitchFamily="18" charset="0"/>
              </a:rPr>
              <a:t>(központilag mentett)</a:t>
            </a:r>
            <a:endParaRPr lang="hu-HU" sz="2800" i="1" dirty="0">
              <a:latin typeface="Georgia" panose="020405020504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87256" y="5816529"/>
            <a:ext cx="927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Tárterületet (most): </a:t>
            </a:r>
            <a:r>
              <a:rPr lang="hu-HU" b="1" dirty="0" smtClean="0">
                <a:latin typeface="Georgia" panose="02040502050405020303" pitchFamily="18" charset="0"/>
              </a:rPr>
              <a:t>23 GB videó, 9 GB fotó, 160 MB hanganyag</a:t>
            </a:r>
            <a:endParaRPr lang="hu-H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1646" y="1288973"/>
            <a:ext cx="10515600" cy="75679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Georgia" panose="02040502050405020303" pitchFamily="18" charset="0"/>
              </a:rPr>
              <a:t>Gyakorlati kérdésekre példák:</a:t>
            </a:r>
            <a:endParaRPr lang="hu-HU" sz="3200" b="1" dirty="0">
              <a:latin typeface="Georgia" panose="020405020504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523" y="2167421"/>
            <a:ext cx="11655846" cy="4200328"/>
          </a:xfrm>
        </p:spPr>
        <p:txBody>
          <a:bodyPr>
            <a:normAutofit fontScale="92500"/>
          </a:bodyPr>
          <a:lstStyle/>
          <a:p>
            <a:r>
              <a:rPr lang="hu-HU" b="1" dirty="0">
                <a:latin typeface="Georgia" panose="02040502050405020303" pitchFamily="18" charset="0"/>
              </a:rPr>
              <a:t>a</a:t>
            </a:r>
            <a:r>
              <a:rPr lang="hu-HU" b="1" dirty="0" smtClean="0">
                <a:latin typeface="Georgia" panose="02040502050405020303" pitchFamily="18" charset="0"/>
              </a:rPr>
              <a:t>z archiválás és a nyilvánosság szintjei</a:t>
            </a:r>
          </a:p>
          <a:p>
            <a:pPr lvl="1"/>
            <a:r>
              <a:rPr lang="hu-HU" dirty="0" smtClean="0">
                <a:latin typeface="Georgia" panose="02040502050405020303" pitchFamily="18" charset="0"/>
              </a:rPr>
              <a:t>a kapott anyagok (pl. </a:t>
            </a:r>
            <a:r>
              <a:rPr lang="hu-HU" dirty="0" err="1" smtClean="0">
                <a:latin typeface="Georgia" panose="02040502050405020303" pitchFamily="18" charset="0"/>
              </a:rPr>
              <a:t>Karikó</a:t>
            </a:r>
            <a:r>
              <a:rPr lang="hu-HU" dirty="0" smtClean="0">
                <a:latin typeface="Georgia" panose="02040502050405020303" pitchFamily="18" charset="0"/>
              </a:rPr>
              <a:t> Katalintól)</a:t>
            </a:r>
          </a:p>
          <a:p>
            <a:pPr lvl="1"/>
            <a:r>
              <a:rPr lang="hu-HU" dirty="0" smtClean="0">
                <a:latin typeface="Georgia" panose="02040502050405020303" pitchFamily="18" charset="0"/>
              </a:rPr>
              <a:t>a leltöltött anyagok (hang és videó!)</a:t>
            </a:r>
          </a:p>
          <a:p>
            <a:pPr lvl="2"/>
            <a:r>
              <a:rPr lang="hu-HU" dirty="0">
                <a:latin typeface="Georgia" panose="02040502050405020303" pitchFamily="18" charset="0"/>
              </a:rPr>
              <a:t>l</a:t>
            </a:r>
            <a:r>
              <a:rPr lang="hu-HU" dirty="0" smtClean="0">
                <a:latin typeface="Georgia" panose="02040502050405020303" pitchFamily="18" charset="0"/>
              </a:rPr>
              <a:t>etöltés és konverziók</a:t>
            </a:r>
          </a:p>
          <a:p>
            <a:pPr lvl="2"/>
            <a:r>
              <a:rPr lang="hu-HU" dirty="0" smtClean="0">
                <a:latin typeface="Georgia" panose="02040502050405020303" pitchFamily="18" charset="0"/>
              </a:rPr>
              <a:t>engedélykérések</a:t>
            </a:r>
          </a:p>
          <a:p>
            <a:pPr lvl="1"/>
            <a:r>
              <a:rPr lang="hu-HU" dirty="0" smtClean="0">
                <a:latin typeface="Georgia" panose="02040502050405020303" pitchFamily="18" charset="0"/>
              </a:rPr>
              <a:t>kutatási szint</a:t>
            </a:r>
          </a:p>
          <a:p>
            <a:pPr lvl="1"/>
            <a:r>
              <a:rPr lang="hu-HU" dirty="0" smtClean="0">
                <a:latin typeface="Georgia" panose="02040502050405020303" pitchFamily="18" charset="0"/>
              </a:rPr>
              <a:t>nyilvános szolgáltatási szint (pl. a „</a:t>
            </a:r>
            <a:r>
              <a:rPr lang="hu-HU" dirty="0" err="1" smtClean="0">
                <a:latin typeface="Georgia" panose="02040502050405020303" pitchFamily="18" charset="0"/>
              </a:rPr>
              <a:t>Contenta</a:t>
            </a:r>
            <a:r>
              <a:rPr lang="hu-HU" dirty="0" smtClean="0">
                <a:latin typeface="Georgia" panose="02040502050405020303" pitchFamily="18" charset="0"/>
              </a:rPr>
              <a:t>” rendszerben)</a:t>
            </a:r>
          </a:p>
          <a:p>
            <a:r>
              <a:rPr lang="hu-HU" b="1" dirty="0">
                <a:latin typeface="Georgia" panose="02040502050405020303" pitchFamily="18" charset="0"/>
              </a:rPr>
              <a:t>s</a:t>
            </a:r>
            <a:r>
              <a:rPr lang="hu-HU" b="1" dirty="0" smtClean="0">
                <a:latin typeface="Georgia" panose="02040502050405020303" pitchFamily="18" charset="0"/>
              </a:rPr>
              <a:t>zerzői jogi kérdések sokasága</a:t>
            </a:r>
          </a:p>
          <a:p>
            <a:r>
              <a:rPr lang="hu-HU" b="1" dirty="0">
                <a:latin typeface="Georgia" panose="02040502050405020303" pitchFamily="18" charset="0"/>
              </a:rPr>
              <a:t>s</a:t>
            </a:r>
            <a:r>
              <a:rPr lang="hu-HU" b="1" dirty="0" smtClean="0">
                <a:latin typeface="Georgia" panose="02040502050405020303" pitchFamily="18" charset="0"/>
              </a:rPr>
              <a:t>ajtófigyelés és előfizetése: archiválása?</a:t>
            </a:r>
          </a:p>
          <a:p>
            <a:r>
              <a:rPr lang="hu-HU" b="1" dirty="0" err="1" smtClean="0">
                <a:latin typeface="Georgia" panose="02040502050405020303" pitchFamily="18" charset="0"/>
              </a:rPr>
              <a:t>Karikó</a:t>
            </a:r>
            <a:r>
              <a:rPr lang="hu-HU" b="1" dirty="0" smtClean="0">
                <a:latin typeface="Georgia" panose="02040502050405020303" pitchFamily="18" charset="0"/>
              </a:rPr>
              <a:t>-archiválás: </a:t>
            </a:r>
            <a:r>
              <a:rPr lang="hu-HU" dirty="0" smtClean="0">
                <a:latin typeface="Georgia" panose="02040502050405020303" pitchFamily="18" charset="0"/>
              </a:rPr>
              <a:t>az archívumunk rendszeres archiválása a MIA által?</a:t>
            </a:r>
          </a:p>
          <a:p>
            <a:endParaRPr lang="hu-H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u-HU" dirty="0" smtClean="0">
              <a:latin typeface="Georgia" panose="02040502050405020303" pitchFamily="18" charset="0"/>
            </a:endParaRPr>
          </a:p>
          <a:p>
            <a:pPr lvl="1"/>
            <a:endParaRPr lang="hu-HU" dirty="0" smtClean="0">
              <a:latin typeface="Georgia" panose="02040502050405020303" pitchFamily="18" charset="0"/>
            </a:endParaRPr>
          </a:p>
          <a:p>
            <a:pPr lvl="2"/>
            <a:endParaRPr lang="hu-HU" dirty="0" smtClean="0">
              <a:latin typeface="Georgia" panose="02040502050405020303" pitchFamily="18" charset="0"/>
            </a:endParaRPr>
          </a:p>
          <a:p>
            <a:pPr lvl="1"/>
            <a:endParaRPr lang="hu-H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5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30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5571" y="1709738"/>
            <a:ext cx="8361879" cy="3236835"/>
          </a:xfrm>
        </p:spPr>
        <p:txBody>
          <a:bodyPr>
            <a:normAutofit/>
          </a:bodyPr>
          <a:lstStyle/>
          <a:p>
            <a:r>
              <a:rPr lang="hu-HU" sz="1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Kiss Márta                                                    Pálfy Anna</a:t>
            </a:r>
            <a:br>
              <a:rPr lang="hu-HU" sz="1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hu-HU" sz="1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tájékoztató könyvtáros                          </a:t>
            </a:r>
            <a:r>
              <a:rPr lang="hu-HU" sz="18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különgyűjteményi</a:t>
            </a:r>
            <a:r>
              <a:rPr lang="hu-HU" sz="1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könyvtáros</a:t>
            </a:r>
            <a:endParaRPr lang="hu-HU" sz="18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985571" y="5244029"/>
            <a:ext cx="8361879" cy="845621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 webarchiválási válogatás és a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Karikó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-téma ill. az anyag archiválásának kurátorai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6" y="1449531"/>
            <a:ext cx="2780946" cy="27809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10" y="1449532"/>
            <a:ext cx="2780945" cy="27809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00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eorgia" panose="02040502050405020303" pitchFamily="18" charset="0"/>
              </a:rPr>
              <a:t>A III. 404 </a:t>
            </a:r>
            <a:r>
              <a:rPr lang="hu-HU" dirty="0" err="1" smtClean="0">
                <a:latin typeface="Georgia" panose="02040502050405020303" pitchFamily="18" charset="0"/>
              </a:rPr>
              <a:t>workshop</a:t>
            </a:r>
            <a:r>
              <a:rPr lang="hu-HU" dirty="0">
                <a:latin typeface="Georgia" panose="02040502050405020303" pitchFamily="18" charset="0"/>
              </a:rPr>
              <a:t> - 2019. november </a:t>
            </a:r>
            <a:r>
              <a:rPr lang="hu-HU" dirty="0" smtClean="0">
                <a:latin typeface="Georgia" panose="02040502050405020303" pitchFamily="18" charset="0"/>
              </a:rPr>
              <a:t>14.</a:t>
            </a:r>
            <a:endParaRPr lang="hu-HU" dirty="0">
              <a:latin typeface="Georgia" panose="020405020504050203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61" y="2247441"/>
            <a:ext cx="9512634" cy="4420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683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18" y="1135062"/>
            <a:ext cx="7943160" cy="56329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814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975" y="1128208"/>
            <a:ext cx="10537825" cy="503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3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02" y="1098656"/>
            <a:ext cx="7070934" cy="293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29" y="2235126"/>
            <a:ext cx="7920001" cy="23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25" y="4382027"/>
            <a:ext cx="7769143" cy="186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9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298" y="1138846"/>
            <a:ext cx="10505501" cy="57978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latin typeface="Georgia" panose="02040502050405020303" pitchFamily="18" charset="0"/>
              </a:rPr>
              <a:t>A téma: </a:t>
            </a:r>
            <a:r>
              <a:rPr lang="hu-HU" sz="3600" b="1" dirty="0" err="1" smtClean="0">
                <a:latin typeface="Georgia" panose="02040502050405020303" pitchFamily="18" charset="0"/>
              </a:rPr>
              <a:t>Karikó</a:t>
            </a:r>
            <a:r>
              <a:rPr lang="hu-HU" sz="3600" b="1" dirty="0" smtClean="0">
                <a:latin typeface="Georgia" panose="02040502050405020303" pitchFamily="18" charset="0"/>
              </a:rPr>
              <a:t> Katalin és életműve</a:t>
            </a:r>
            <a:br>
              <a:rPr lang="hu-HU" sz="3600" b="1" dirty="0" smtClean="0">
                <a:latin typeface="Georgia" panose="02040502050405020303" pitchFamily="18" charset="0"/>
              </a:rPr>
            </a:br>
            <a:r>
              <a:rPr lang="hu-HU" sz="2700" b="1" i="1" dirty="0" smtClean="0">
                <a:latin typeface="Georgia" panose="02040502050405020303" pitchFamily="18" charset="0"/>
              </a:rPr>
              <a:t>(négyes kötődése: SZTE, Szeged, MTA SZAB, SZTE KK)</a:t>
            </a:r>
            <a:endParaRPr lang="hu-HU" sz="2700" b="1" i="1" dirty="0">
              <a:latin typeface="Georgia" panose="020405020504050203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7" y="2400864"/>
            <a:ext cx="7137826" cy="26294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57" y="2858131"/>
            <a:ext cx="5728771" cy="322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9" y="3399449"/>
            <a:ext cx="531495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196549" y="1138846"/>
            <a:ext cx="3778786" cy="5098534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Georgia" panose="02040502050405020303" pitchFamily="18" charset="0"/>
              </a:rPr>
              <a:t>A webkiállítás:</a:t>
            </a:r>
            <a:br>
              <a:rPr lang="hu-HU" sz="2800" b="1" dirty="0" smtClean="0">
                <a:latin typeface="Georgia" panose="02040502050405020303" pitchFamily="18" charset="0"/>
              </a:rPr>
            </a:br>
            <a:r>
              <a:rPr lang="hu-HU" sz="2800" b="1" dirty="0" smtClean="0">
                <a:latin typeface="Georgia" panose="02040502050405020303" pitchFamily="18" charset="0"/>
              </a:rPr>
              <a:t/>
            </a:r>
            <a:br>
              <a:rPr lang="hu-HU" sz="2800" b="1" dirty="0" smtClean="0">
                <a:latin typeface="Georgia" panose="02040502050405020303" pitchFamily="18" charset="0"/>
              </a:rPr>
            </a:br>
            <a:r>
              <a:rPr lang="hu-HU" sz="2800" b="1" dirty="0" smtClean="0">
                <a:latin typeface="Georgia" panose="02040502050405020303" pitchFamily="18" charset="0"/>
              </a:rPr>
              <a:t/>
            </a:r>
            <a:br>
              <a:rPr lang="hu-HU" sz="2800" b="1" dirty="0" smtClean="0">
                <a:latin typeface="Georgia" panose="02040502050405020303" pitchFamily="18" charset="0"/>
              </a:rPr>
            </a:br>
            <a:r>
              <a:rPr lang="hu-HU" sz="2800" b="1" dirty="0" smtClean="0">
                <a:latin typeface="Georgia" panose="02040502050405020303" pitchFamily="18" charset="0"/>
              </a:rPr>
              <a:t>* </a:t>
            </a:r>
            <a:r>
              <a:rPr lang="hu-HU" sz="2400" b="1" dirty="0" smtClean="0">
                <a:latin typeface="Georgia" panose="02040502050405020303" pitchFamily="18" charset="0"/>
              </a:rPr>
              <a:t>a „</a:t>
            </a:r>
            <a:r>
              <a:rPr lang="hu-HU" sz="2400" b="1" dirty="0" err="1" smtClean="0">
                <a:latin typeface="Georgia" panose="02040502050405020303" pitchFamily="18" charset="0"/>
              </a:rPr>
              <a:t>Contenta</a:t>
            </a:r>
            <a:r>
              <a:rPr lang="hu-HU" sz="2400" b="1" dirty="0" smtClean="0">
                <a:latin typeface="Georgia" panose="02040502050405020303" pitchFamily="18" charset="0"/>
              </a:rPr>
              <a:t>” része</a:t>
            </a:r>
            <a:br>
              <a:rPr lang="hu-HU" sz="2400" b="1" dirty="0" smtClean="0">
                <a:latin typeface="Georgia" panose="02040502050405020303" pitchFamily="18" charset="0"/>
              </a:rPr>
            </a:br>
            <a:r>
              <a:rPr lang="hu-HU" sz="2400" b="1" dirty="0" smtClean="0">
                <a:latin typeface="Georgia" panose="02040502050405020303" pitchFamily="18" charset="0"/>
              </a:rPr>
              <a:t/>
            </a:r>
            <a:br>
              <a:rPr lang="hu-HU" sz="2400" b="1" dirty="0" smtClean="0">
                <a:latin typeface="Georgia" panose="02040502050405020303" pitchFamily="18" charset="0"/>
              </a:rPr>
            </a:br>
            <a:r>
              <a:rPr lang="hu-HU" sz="2400" b="1" dirty="0" smtClean="0">
                <a:latin typeface="Georgia" panose="02040502050405020303" pitchFamily="18" charset="0"/>
              </a:rPr>
              <a:t> * </a:t>
            </a:r>
            <a:r>
              <a:rPr lang="hu-HU" sz="2400" b="1" dirty="0" err="1" smtClean="0">
                <a:latin typeface="Georgia" panose="02040502050405020303" pitchFamily="18" charset="0"/>
              </a:rPr>
              <a:t>Omeka</a:t>
            </a:r>
            <a:r>
              <a:rPr lang="hu-HU" sz="2400" b="1" dirty="0" smtClean="0">
                <a:latin typeface="Georgia" panose="02040502050405020303" pitchFamily="18" charset="0"/>
              </a:rPr>
              <a:t> SW alapok</a:t>
            </a:r>
            <a:br>
              <a:rPr lang="hu-HU" sz="2400" b="1" dirty="0" smtClean="0">
                <a:latin typeface="Georgia" panose="02040502050405020303" pitchFamily="18" charset="0"/>
              </a:rPr>
            </a:br>
            <a:r>
              <a:rPr lang="hu-HU" sz="2400" b="1" dirty="0" smtClean="0">
                <a:latin typeface="Georgia" panose="02040502050405020303" pitchFamily="18" charset="0"/>
              </a:rPr>
              <a:t/>
            </a:r>
            <a:br>
              <a:rPr lang="hu-HU" sz="2400" b="1" dirty="0" smtClean="0">
                <a:latin typeface="Georgia" panose="02040502050405020303" pitchFamily="18" charset="0"/>
              </a:rPr>
            </a:br>
            <a:r>
              <a:rPr lang="hu-HU" sz="2400" b="1" dirty="0" smtClean="0">
                <a:latin typeface="Georgia" panose="02040502050405020303" pitchFamily="18" charset="0"/>
              </a:rPr>
              <a:t>* kiállítás és adatbank </a:t>
            </a:r>
            <a:br>
              <a:rPr lang="hu-HU" sz="2400" b="1" dirty="0" smtClean="0">
                <a:latin typeface="Georgia" panose="02040502050405020303" pitchFamily="18" charset="0"/>
              </a:rPr>
            </a:br>
            <a:r>
              <a:rPr lang="hu-HU" sz="2800" b="1" dirty="0" smtClean="0">
                <a:latin typeface="Georgia" panose="02040502050405020303" pitchFamily="18" charset="0"/>
              </a:rPr>
              <a:t/>
            </a:r>
            <a:br>
              <a:rPr lang="hu-HU" sz="2800" b="1" dirty="0" smtClean="0">
                <a:latin typeface="Georgia" panose="02040502050405020303" pitchFamily="18" charset="0"/>
              </a:rPr>
            </a:br>
            <a:endParaRPr lang="hu-HU" sz="2800" b="1" dirty="0">
              <a:latin typeface="Georgia" panose="020405020504050203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0168" y="1294212"/>
            <a:ext cx="7888077" cy="478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1784734" y="6237380"/>
            <a:ext cx="930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Georgia" panose="02040502050405020303" pitchFamily="18" charset="0"/>
                <a:hlinkClick r:id="rId3"/>
              </a:rPr>
              <a:t>https://mediateka.ek.szte.hu/exhibits/show/kariko_katalin_szte/bevezeto</a:t>
            </a:r>
            <a:endParaRPr lang="hu-H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87288" y="5662669"/>
            <a:ext cx="11821098" cy="514293"/>
          </a:xfrm>
        </p:spPr>
        <p:txBody>
          <a:bodyPr>
            <a:noAutofit/>
          </a:bodyPr>
          <a:lstStyle/>
          <a:p>
            <a:r>
              <a:rPr lang="hu-HU" sz="1800" b="1" dirty="0">
                <a:latin typeface="Baskerville Old Face" panose="02020602080505020303" pitchFamily="18" charset="0"/>
              </a:rPr>
              <a:t>https://</a:t>
            </a:r>
            <a:r>
              <a:rPr lang="hu-HU" sz="1800" b="1" dirty="0">
                <a:latin typeface="Baskerville Old Face" panose="02020602080505020303" pitchFamily="18" charset="0"/>
                <a:hlinkClick r:id="rId2"/>
              </a:rPr>
              <a:t>docs.google.com/spreadsheets/d/13cPBObYDWZroAimrGf9Mq4Hrjw23MknwYGkZaiJhD44/edit?usp=sharing</a:t>
            </a:r>
            <a:endParaRPr lang="hu-HU" sz="1800" b="1" dirty="0">
              <a:latin typeface="Baskerville Old Face" panose="020206020805050203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52" y="1199497"/>
            <a:ext cx="11654295" cy="43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. Könyvtár téma - logo job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5" ma:contentTypeDescription="Új dokumentum létrehozása." ma:contentTypeScope="" ma:versionID="9e08432644c3ccc1b37ec4c4cf7a097c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fd258e6c94bb6757f6a90b05a5e19e1c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1BF1A7FB-500B-4B97-BA5D-2E16EF67BD03}"/>
</file>

<file path=customXml/itemProps2.xml><?xml version="1.0" encoding="utf-8"?>
<ds:datastoreItem xmlns:ds="http://schemas.openxmlformats.org/officeDocument/2006/customXml" ds:itemID="{B95E3833-5D49-405C-A38A-C7725923F2E0}"/>
</file>

<file path=customXml/itemProps3.xml><?xml version="1.0" encoding="utf-8"?>
<ds:datastoreItem xmlns:ds="http://schemas.openxmlformats.org/officeDocument/2006/customXml" ds:itemID="{84B648A7-145C-4E6E-82BF-D8A0899C1B5A}"/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164</Words>
  <Application>Microsoft Office PowerPoint</Application>
  <PresentationFormat>Szélesvásznú</PresentationFormat>
  <Paragraphs>29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Baskerville Old Face</vt:lpstr>
      <vt:lpstr>Calibri</vt:lpstr>
      <vt:lpstr>Georgia</vt:lpstr>
      <vt:lpstr>1. Könyvtár téma - logo jobb</vt:lpstr>
      <vt:lpstr>A virtuális kiállítástól az archiválásig: Karikó Katalin nyomában</vt:lpstr>
      <vt:lpstr>Kiss Márta                                                    Pálfy Anna     tájékoztató könyvtáros                          különgyűjteményi könyvtáros</vt:lpstr>
      <vt:lpstr>A III. 404 workshop - 2019. november 14.</vt:lpstr>
      <vt:lpstr>PowerPoint-bemutató</vt:lpstr>
      <vt:lpstr>PowerPoint-bemutató</vt:lpstr>
      <vt:lpstr>PowerPoint-bemutató</vt:lpstr>
      <vt:lpstr>A téma: Karikó Katalin és életműve (négyes kötődése: SZTE, Szeged, MTA SZAB, SZTE KK)</vt:lpstr>
      <vt:lpstr>A webkiállítás:   * a „Contenta” része   * Omeka SW alapok  * kiállítás és adatbank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Gyakorlati kérdésekre példák:</vt:lpstr>
      <vt:lpstr>Köszönöm a figyelmet!</vt:lpstr>
    </vt:vector>
  </TitlesOfParts>
  <Company>SZTE Klebelsberg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Dóra</dc:creator>
  <cp:lastModifiedBy>lektor</cp:lastModifiedBy>
  <cp:revision>66</cp:revision>
  <dcterms:created xsi:type="dcterms:W3CDTF">2019-07-30T09:22:21Z</dcterms:created>
  <dcterms:modified xsi:type="dcterms:W3CDTF">2022-12-07T14:57:47Z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