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" roundtripDataSignature="AMtx7mgLvTgMfIgWTt9TDZjbvPUGKXTn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ab48913af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1ab48913af7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ab48913af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9" name="Google Shape;159;g1ab48913af7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ab48913af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1ab48913af7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ab48913af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1ab48913af7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ab6299bd4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1ab6299bd48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ab6299bd4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g1ab6299bd48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ab6299bd4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1ab6299bd48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ab48913af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1ab48913af7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ab6299bd4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1ab6299bd48_0_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ab6299bd48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1ab6299bd48_0_2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ab6299bd48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1ab6299bd48_0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ab48913af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g1ab48913af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ab6299bd48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g1ab6299bd48_0_2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ab6299bd48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g1ab6299bd48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ab6299bd48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g1ab6299bd48_0_2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ab6299bd48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g1ab6299bd48_0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ab48913af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g1ab48913af7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ab6299bd4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g1ab6299bd48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ab6299bd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1ab6299bd48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ab6299bd4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1ab6299bd48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ab6299bd48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ab6299bd4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b6299bd4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1ab6299bd4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b48913af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1ab48913af7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4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Relationship Id="rId4" Type="http://schemas.openxmlformats.org/officeDocument/2006/relationships/image" Target="../media/image19.png"/><Relationship Id="rId5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Relationship Id="rId4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Relationship Id="rId4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jp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jpg"/><Relationship Id="rId4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hyperlink" Target="https://ukrajnapublic.webharvest.oszk.hu/solrwayback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5"/>
            <a:ext cx="12192000" cy="68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923605"/>
            <a:ext cx="9144000" cy="18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Kalcsó Gyula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 sz="2000">
                <a:latin typeface="Arial"/>
                <a:ea typeface="Arial"/>
                <a:cs typeface="Arial"/>
                <a:sym typeface="Arial"/>
              </a:rPr>
              <a:t>Digitális Bölcsészeti Központ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1" lang="hu-HU" sz="2600">
                <a:latin typeface="Arial"/>
                <a:ea typeface="Arial"/>
                <a:cs typeface="Arial"/>
                <a:sym typeface="Arial"/>
              </a:rPr>
              <a:t>Archivált webes tartalom kutatási célú hasznosítása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t/>
            </a:r>
            <a:endParaRPr b="1"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4059100"/>
            <a:ext cx="91440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Adatbányászat, szövegbányászat, adatvizualizáció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 </a:t>
            </a:r>
            <a:endParaRPr sz="3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1ab48913af7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ab48913af7_0_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 webarchívumok szabványos formátuma: WARC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1ab48913af7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3875" y="1690825"/>
            <a:ext cx="8704250" cy="455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1ab48913af7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ab48913af7_0_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Hol a szöveg a WARC-ban? (WARC2TXT)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ab48913af7_0_41"/>
          <p:cNvSpPr txBox="1"/>
          <p:nvPr/>
        </p:nvSpPr>
        <p:spPr>
          <a:xfrm>
            <a:off x="838200" y="1860475"/>
            <a:ext cx="4990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Hivatalosan 92 MIME-típus van, amely text formátumú.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hírek szövege a HTML-ben található.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 első lépés tehát: WARC2HTML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g1ab48913af7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6775" y="1860475"/>
            <a:ext cx="5553600" cy="479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1ab48913af7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1ab48913af7_0_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WARC2HTML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g1ab48913af7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7050" y="1690825"/>
            <a:ext cx="5468678" cy="33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ab48913af7_0_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1690825"/>
            <a:ext cx="5158851" cy="338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1ab48913af7_0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03950" y="4418000"/>
            <a:ext cx="8184076" cy="24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1ab48913af7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ab48913af7_0_7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WARC2HTML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ab48913af7_0_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5000" y="1690825"/>
            <a:ext cx="3382000" cy="50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1ab6299bd48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1ab6299bd48_0_66"/>
          <p:cNvSpPr txBox="1"/>
          <p:nvPr>
            <p:ph type="title"/>
          </p:nvPr>
        </p:nvSpPr>
        <p:spPr>
          <a:xfrm>
            <a:off x="6135575" y="365125"/>
            <a:ext cx="5218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HTML2TXT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1ab6299bd48_0_66"/>
          <p:cNvSpPr txBox="1"/>
          <p:nvPr/>
        </p:nvSpPr>
        <p:spPr>
          <a:xfrm>
            <a:off x="6135575" y="2107875"/>
            <a:ext cx="4958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hu-HU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jusText Python-library: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hu-HU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két lépésben (a kontextus és a nyelvi tartalom alapján) leválasztja az ún. boilerplate-et a HTML-ből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b="0" i="0" lang="hu-HU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 eredmény: plain text</a:t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g1ab6299bd48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" y="0"/>
            <a:ext cx="50277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1ab6299bd48_0_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ab6299bd48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125" y="3383488"/>
            <a:ext cx="2674201" cy="1507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ab6299bd48_0_53"/>
          <p:cNvSpPr txBox="1"/>
          <p:nvPr/>
        </p:nvSpPr>
        <p:spPr>
          <a:xfrm>
            <a:off x="5775950" y="1690700"/>
            <a:ext cx="267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Szöveg- és adatbányászat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g1ab6299bd48_0_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1ab6299bd48_0_9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4000">
                <a:solidFill>
                  <a:schemeClr val="dk2"/>
                </a:solidFill>
              </a:rPr>
              <a:t>Nyelvi elemzés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ab6299bd48_0_92"/>
          <p:cNvSpPr txBox="1"/>
          <p:nvPr/>
        </p:nvSpPr>
        <p:spPr>
          <a:xfrm>
            <a:off x="838200" y="1690700"/>
            <a:ext cx="5600700" cy="3742200"/>
          </a:xfrm>
          <a:prstGeom prst="rect">
            <a:avLst/>
          </a:prstGeom>
          <a:solidFill>
            <a:schemeClr val="lt1">
              <a:alpha val="69411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nyelvi elemzés célja: 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mondatokra bontás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szavakra bontás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morfológiai elemzés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morfológiai egyértelműsítés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Miért szükséges?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külön kezelhetők a szófajok (vár)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kivehetőek az adatbányászatban irreleváns elemek (kötőszavak, névutók stb.)</a:t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1ab6299bd48_0_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8900" y="1704975"/>
            <a:ext cx="5753100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ab6299bd48_0_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29138" y="4791125"/>
            <a:ext cx="4133727" cy="206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1ab48913af7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ab48913af7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00838"/>
            <a:ext cx="12192000" cy="615716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1ab48913af7_0_10"/>
          <p:cNvSpPr txBox="1"/>
          <p:nvPr/>
        </p:nvSpPr>
        <p:spPr>
          <a:xfrm>
            <a:off x="2112750" y="108875"/>
            <a:ext cx="7966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b="0" i="0" lang="hu-HU" sz="3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Nyelvileg elemzett szöveg</a:t>
            </a:r>
            <a:endParaRPr b="0" i="0" sz="30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1ab6299bd48_0_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ab6299bd48_0_27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Adatbányászat az elemzett szövegből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1ab6299bd48_0_273"/>
          <p:cNvSpPr txBox="1"/>
          <p:nvPr/>
        </p:nvSpPr>
        <p:spPr>
          <a:xfrm>
            <a:off x="838200" y="1860475"/>
            <a:ext cx="61683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Adattisztítás: az írásjelek és egyéb, szükségtelen adatok (pl. benne maradt biolerplate) eltávolítása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megfelelő adatelemek kinyerése: a TSV feldolgozása (a fejlécek alapján Linux-parancsokkal feldaraboljuk, a szükséges oszlopokat tartjuk meg)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További szűrések: a szófelhőhöz pl. az ún. viszonyszók eltávolítása (névelők, névutók, névmások, kötőszók)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g1ab6299bd48_0_273"/>
          <p:cNvPicPr preferRelativeResize="0"/>
          <p:nvPr/>
        </p:nvPicPr>
        <p:blipFill rotWithShape="1">
          <a:blip r:embed="rId4">
            <a:alphaModFix amt="60000"/>
          </a:blip>
          <a:srcRect b="0" l="0" r="0" t="0"/>
          <a:stretch/>
        </p:blipFill>
        <p:spPr>
          <a:xfrm>
            <a:off x="7529388" y="1855950"/>
            <a:ext cx="4662675" cy="31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1ab6299bd48_0_2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ab6299bd48_0_2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9913" y="0"/>
            <a:ext cx="989217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title"/>
          </p:nvPr>
        </p:nvSpPr>
        <p:spPr>
          <a:xfrm>
            <a:off x="838200" y="321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Miről lesz szó?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373375"/>
            <a:ext cx="2352200" cy="1527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6125" y="3383488"/>
            <a:ext cx="2674201" cy="150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90500" y="3383913"/>
            <a:ext cx="2754187" cy="15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838200" y="1690700"/>
            <a:ext cx="22593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 webaratás anyaga mint a digitális bölcsészeti kutatás forrása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210575" y="1690700"/>
            <a:ext cx="23523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Szövegkorpuszok építése a webarchívumból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5775950" y="1690700"/>
            <a:ext cx="267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Szöveg- és adatbányászat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490500" y="1690700"/>
            <a:ext cx="2998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Adatvizualizáció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0575" y="3373375"/>
            <a:ext cx="2565375" cy="15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1ab6299bd48_0_2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ab6299bd48_0_2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18" y="0"/>
            <a:ext cx="1075236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1ab48913af7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1ab48913af7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290" y="0"/>
            <a:ext cx="1061141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1ab6299bd48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1ab6299bd48_0_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76282"/>
            <a:ext cx="12192000" cy="610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1ab6299bd48_0_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ab6299bd48_0_2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7857" y="0"/>
            <a:ext cx="8816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1ab6299bd48_0_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ab6299bd48_0_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2061" y="0"/>
            <a:ext cx="820787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1ab6299bd48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ab6299bd48_0_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2776" y="0"/>
            <a:ext cx="83664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1ab48913af7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1ab48913af7_0_8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Továbblépési lehetőségek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1ab48913af7_0_88"/>
          <p:cNvSpPr txBox="1"/>
          <p:nvPr/>
        </p:nvSpPr>
        <p:spPr>
          <a:xfrm>
            <a:off x="838200" y="1860475"/>
            <a:ext cx="10314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szövegkorpuszok építésében: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metaadatok segítségével finomítani a tartalom osztályozását, szűrését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Mesterséges intelligencia bevonásával automatizálni (pl. topic modeling)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cél: több szempont alapján szűrt tematikus korpuszok építésének a lehetősége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●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 webarchivált tartalom adatbányászatában: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</a:pPr>
            <a:r>
              <a:rPr b="0" i="0" lang="hu-HU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Egyéb MIME-típusú tartalmak kinyerése, feldolgozása (kép, AV, dokumentumok stb.)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Char char="○"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Mesterséges intelligencia bevonásával automatizálni (pl. image labeling, object detection, speech to text)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25"/>
            <a:ext cx="12192000" cy="685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"/>
          <p:cNvSpPr txBox="1"/>
          <p:nvPr/>
        </p:nvSpPr>
        <p:spPr>
          <a:xfrm>
            <a:off x="1524000" y="1973250"/>
            <a:ext cx="9144000" cy="29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Köszönjük a figyelmet!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Drótos László, Kalcsó Gyula, Makkai Csilla, Mihály Eszter, Simon Eszter, Szűcs Kata, Varga Emese, Végvári Ágnes,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b="0" i="0" lang="hu-HU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Visky Ákos, Vitéz Gábor</a:t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ab6299bd48_0_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ab6299bd48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3373375"/>
            <a:ext cx="2352200" cy="1527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ab6299bd48_0_27"/>
          <p:cNvSpPr txBox="1"/>
          <p:nvPr/>
        </p:nvSpPr>
        <p:spPr>
          <a:xfrm>
            <a:off x="838200" y="1690700"/>
            <a:ext cx="22593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 webaratás anyaga mint a digitális bölcsészeti kutatás forrása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 webarchívumok mint a kutatások forrásai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861000" y="1900050"/>
            <a:ext cx="104700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weben található hatalmas szövegmennyiség a nyelvmodellek építéséhez (amelyek a nyelvtechnológiai fejlesztésekhez szükségesek)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szövegek tartalma (</a:t>
            </a:r>
            <a:r>
              <a:rPr b="0" i="0" lang="hu-HU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különböző bölcsészet- és társadalomtudományi kutatások: </a:t>
            </a: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szentimentanalízis, diskurzuselemzés stb.)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 AV tartalom elemzése, illetőleg felhasználása a mesterséges intelligencia tanítására (image labeling, object detecting stb.)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 adatok (akár nyersen találhatóak a weben, akár a webes tartalomból nyerjük ki őket) összefüggéshálózatainak a kutatása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(Big data) adatvizualizáció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0300" y="1592875"/>
            <a:ext cx="1941700" cy="10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1ab6299bd48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ab6299bd48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 webarchívumok mint a kutatások forrásai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ab6299bd48_0_5"/>
          <p:cNvSpPr txBox="1"/>
          <p:nvPr/>
        </p:nvSpPr>
        <p:spPr>
          <a:xfrm>
            <a:off x="870900" y="1743200"/>
            <a:ext cx="10450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z adat </a:t>
            </a: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kétféleképpen állítható elő: web crawling vs. web scraping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crawling eredménye nemcsak szöveget, hanem mást is tartalmaz, viszont előnye, hogy több metaadat és kontextuális információ bontható ki belőle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crawling munkafolyamata: crawler → aratott tartalom (WARC) → </a:t>
            </a:r>
            <a:r>
              <a:rPr lang="hu-HU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speciális célú script –&gt;</a:t>
            </a: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szöveg v. </a:t>
            </a: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más adat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Calibri"/>
              <a:buChar char="●"/>
            </a:pP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scraping munkafolyamata: speciális célú </a:t>
            </a:r>
            <a:r>
              <a:rPr lang="hu-HU" sz="1900">
                <a:latin typeface="Calibri"/>
                <a:ea typeface="Calibri"/>
                <a:cs typeface="Calibri"/>
                <a:sym typeface="Calibri"/>
              </a:rPr>
              <a:t>script (scraper) </a:t>
            </a:r>
            <a:r>
              <a:rPr b="0" i="0" lang="hu-HU" sz="1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→ szöveg v. más adat</a:t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g1ab6299bd48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6288" y="3735075"/>
            <a:ext cx="5559424" cy="312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1ab6299bd48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ab6299bd48_0_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Az Ukrajna-gyűjtemény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1ab6299bd48_0_14"/>
          <p:cNvSpPr txBox="1"/>
          <p:nvPr/>
        </p:nvSpPr>
        <p:spPr>
          <a:xfrm>
            <a:off x="861000" y="2088075"/>
            <a:ext cx="10450200" cy="371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OSZK a webtérszintű és a tematikus aratások mellett eseményalapú gyűjtéseket is készít a jelentősebb kulturális, politikai és sporteseményekről.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2022. február 21. óta elkezdtük gyűjteni az orosz–ukrán konfliktussal majd később háborúval kapcsolatos híreket, 75 magyarországi és határon túli hírportálról.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hírek gyűjtése alapvetően a portálokon használt címkék vagy kategóriák alapján történik (ez 445 seed URL-t jelent).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Ezek a mentések hetente egyszer futnak.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gyűjtemény jogi okok miatt nem nyilvános, ugyan</a:t>
            </a:r>
            <a:r>
              <a:rPr lang="hu-HU" sz="1800">
                <a:solidFill>
                  <a:schemeClr val="dk1"/>
                </a:solidFill>
              </a:rPr>
              <a:t>akkor teljes szövegű keresővel kereshető: </a:t>
            </a:r>
            <a:r>
              <a:rPr lang="hu-HU" sz="1800" u="sng">
                <a:solidFill>
                  <a:schemeClr val="hlink"/>
                </a:solidFill>
                <a:hlinkClick r:id="rId4"/>
              </a:rPr>
              <a:t>https://ukrajnapublic.webharvest.oszk.hu/solrwayback/</a:t>
            </a:r>
            <a:r>
              <a:rPr lang="hu-HU" sz="1800">
                <a:solidFill>
                  <a:schemeClr val="dk1"/>
                </a:solidFill>
              </a:rPr>
              <a:t> </a:t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1ab6299bd48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700" y="0"/>
            <a:ext cx="998259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1ab6299bd48_0_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ab6299bd48_0_40"/>
          <p:cNvSpPr txBox="1"/>
          <p:nvPr/>
        </p:nvSpPr>
        <p:spPr>
          <a:xfrm>
            <a:off x="3210575" y="1690700"/>
            <a:ext cx="2352300" cy="1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hu-HU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Szövegkorpuszok építése a webarchívumból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1ab6299bd48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0575" y="3373375"/>
            <a:ext cx="2565375" cy="15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1ab48913af7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ab48913af7_0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None/>
            </a:pPr>
            <a:r>
              <a:rPr lang="hu-HU" sz="3000">
                <a:solidFill>
                  <a:schemeClr val="dk2"/>
                </a:solidFill>
              </a:rPr>
              <a:t>A webarchívumok szabványos formátuma: WARC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1ab48913af7_0_24"/>
          <p:cNvPicPr preferRelativeResize="0"/>
          <p:nvPr/>
        </p:nvPicPr>
        <p:blipFill rotWithShape="1">
          <a:blip r:embed="rId4">
            <a:alphaModFix amt="71000"/>
          </a:blip>
          <a:srcRect b="0" l="0" r="0" t="0"/>
          <a:stretch/>
        </p:blipFill>
        <p:spPr>
          <a:xfrm>
            <a:off x="2343771" y="1690825"/>
            <a:ext cx="7504470" cy="4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2021-04-22T08:34:32Z</dcterms:created>
  <dc:creator>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0x010100F92726E41D0C0A4CBDD22B736E03BBBD</vt:lpwstr>
  </property>
</Properties>
</file>