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6858000" cx="12192000"/>
  <p:notesSz cx="6858000" cy="9144000"/>
  <p:embeddedFontLst>
    <p:embeddedFont>
      <p:font typeface="Roboto Mono Light"/>
      <p:regular r:id="rId34"/>
      <p:bold r:id="rId35"/>
      <p:italic r:id="rId36"/>
      <p:boldItalic r:id="rId37"/>
    </p:embeddedFont>
    <p:embeddedFont>
      <p:font typeface="Roboto Mon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2" roundtripDataSignature="AMtx7mgcymYzKHYrNzl8ZDdJ7t3FUy8x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Mono-italic.fntdata"/><Relationship Id="rId20" Type="http://schemas.openxmlformats.org/officeDocument/2006/relationships/slide" Target="slides/slide16.xml"/><Relationship Id="rId42" Type="http://customschemas.google.com/relationships/presentationmetadata" Target="metadata"/><Relationship Id="rId41" Type="http://schemas.openxmlformats.org/officeDocument/2006/relationships/font" Target="fonts/RobotoMono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RobotoMonoLight-bold.fntdata"/><Relationship Id="rId12" Type="http://schemas.openxmlformats.org/officeDocument/2006/relationships/slide" Target="slides/slide8.xml"/><Relationship Id="rId34" Type="http://schemas.openxmlformats.org/officeDocument/2006/relationships/font" Target="fonts/RobotoMonoLight-regular.fntdata"/><Relationship Id="rId15" Type="http://schemas.openxmlformats.org/officeDocument/2006/relationships/slide" Target="slides/slide11.xml"/><Relationship Id="rId37" Type="http://schemas.openxmlformats.org/officeDocument/2006/relationships/font" Target="fonts/RobotoMonoLight-boldItalic.fntdata"/><Relationship Id="rId14" Type="http://schemas.openxmlformats.org/officeDocument/2006/relationships/slide" Target="slides/slide10.xml"/><Relationship Id="rId36" Type="http://schemas.openxmlformats.org/officeDocument/2006/relationships/font" Target="fonts/RobotoMonoLight-italic.fntdata"/><Relationship Id="rId17" Type="http://schemas.openxmlformats.org/officeDocument/2006/relationships/slide" Target="slides/slide13.xml"/><Relationship Id="rId39" Type="http://schemas.openxmlformats.org/officeDocument/2006/relationships/font" Target="fonts/RobotoMono-bold.fntdata"/><Relationship Id="rId16" Type="http://schemas.openxmlformats.org/officeDocument/2006/relationships/slide" Target="slides/slide12.xml"/><Relationship Id="rId38" Type="http://schemas.openxmlformats.org/officeDocument/2006/relationships/font" Target="fonts/RobotoMono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980b2c72b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1980b2c72b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980b2c72b2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1980b2c72b2_0_1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980b2c72b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1980b2c72b2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980b2c72b2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1980b2c72b2_0_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9a81cda8c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19a81cda8c1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980b2c72b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1980b2c72b2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9a81cda8c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19a81cda8c1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9a81cda8c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19a81cda8c1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2ba808229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22ba8082296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9909064f5a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19909064f5a_0_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9909064f5a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19909064f5a_0_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9909064f5a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19909064f5a_0_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980b2c72b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1980b2c72b2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980b2c72b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1980b2c72b2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980b2c72b2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1980b2c72b2_0_1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980b2c72b2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1980b2c72b2_0_1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980b2c72b2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1980b2c72b2_0_1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980b2c72b2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1980b2c72b2_0_1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9a81cda8c1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g19a81cda8c1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9a81cda8c1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g19a81cda8c1_0_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980b2c72b2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1980b2c72b2_0_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980b2c72b2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1980b2c72b2_0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9909064f5a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19909064f5a_0_1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980b2c72b2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1980b2c72b2_0_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980b2c72b2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1980b2c72b2_0_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980b2c72b2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1980b2c72b2_0_1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dia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függőleges szöveg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üggőleges cím és szöveg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tartalom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zakaszfejléc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artalomrész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Összehasonlítás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ak cím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Üres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talomrész képaláírással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ép képaláírással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26.png"/><Relationship Id="rId11" Type="http://schemas.openxmlformats.org/officeDocument/2006/relationships/image" Target="../media/image29.png"/><Relationship Id="rId10" Type="http://schemas.openxmlformats.org/officeDocument/2006/relationships/image" Target="../media/image18.png"/><Relationship Id="rId9" Type="http://schemas.openxmlformats.org/officeDocument/2006/relationships/image" Target="../media/image16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Relationship Id="rId4" Type="http://schemas.openxmlformats.org/officeDocument/2006/relationships/image" Target="../media/image3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jpg"/><Relationship Id="rId4" Type="http://schemas.openxmlformats.org/officeDocument/2006/relationships/image" Target="../media/image2.jpg"/><Relationship Id="rId5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Relationship Id="rId4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Relationship Id="rId4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Relationship Id="rId4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Relationship Id="rId4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g"/><Relationship Id="rId4" Type="http://schemas.openxmlformats.org/officeDocument/2006/relationships/image" Target="../media/image31.png"/><Relationship Id="rId5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g"/><Relationship Id="rId4" Type="http://schemas.openxmlformats.org/officeDocument/2006/relationships/image" Target="../media/image3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jpg"/><Relationship Id="rId4" Type="http://schemas.openxmlformats.org/officeDocument/2006/relationships/image" Target="../media/image30.png"/><Relationship Id="rId5" Type="http://schemas.openxmlformats.org/officeDocument/2006/relationships/image" Target="../media/image39.png"/><Relationship Id="rId6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jpg"/><Relationship Id="rId4" Type="http://schemas.openxmlformats.org/officeDocument/2006/relationships/image" Target="../media/image4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5.jpg"/><Relationship Id="rId4" Type="http://schemas.openxmlformats.org/officeDocument/2006/relationships/image" Target="../media/image2.jpg"/><Relationship Id="rId5" Type="http://schemas.openxmlformats.org/officeDocument/2006/relationships/image" Target="../media/image3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5.jpg"/><Relationship Id="rId4" Type="http://schemas.openxmlformats.org/officeDocument/2006/relationships/image" Target="../media/image2.jpg"/><Relationship Id="rId5" Type="http://schemas.openxmlformats.org/officeDocument/2006/relationships/image" Target="../media/image40.png"/><Relationship Id="rId6" Type="http://schemas.openxmlformats.org/officeDocument/2006/relationships/image" Target="../media/image3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jpg"/><Relationship Id="rId4" Type="http://schemas.openxmlformats.org/officeDocument/2006/relationships/image" Target="../media/image2.jpg"/><Relationship Id="rId5" Type="http://schemas.openxmlformats.org/officeDocument/2006/relationships/image" Target="../media/image4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5.jpg"/><Relationship Id="rId4" Type="http://schemas.openxmlformats.org/officeDocument/2006/relationships/image" Target="../media/image2.jpg"/><Relationship Id="rId5" Type="http://schemas.openxmlformats.org/officeDocument/2006/relationships/image" Target="../media/image4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5.jpg"/><Relationship Id="rId4" Type="http://schemas.openxmlformats.org/officeDocument/2006/relationships/image" Target="../media/image2.jpg"/><Relationship Id="rId5" Type="http://schemas.openxmlformats.org/officeDocument/2006/relationships/image" Target="../media/image4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5.jpg"/><Relationship Id="rId4" Type="http://schemas.openxmlformats.org/officeDocument/2006/relationships/image" Target="../media/image2.jp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5.jpg"/><Relationship Id="rId4" Type="http://schemas.openxmlformats.org/officeDocument/2006/relationships/image" Target="../media/image2.jp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13.png"/><Relationship Id="rId7" Type="http://schemas.openxmlformats.org/officeDocument/2006/relationships/image" Target="../media/image6.png"/><Relationship Id="rId8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jpg"/><Relationship Id="rId4" Type="http://schemas.openxmlformats.org/officeDocument/2006/relationships/image" Target="../media/image2.jpg"/><Relationship Id="rId5" Type="http://schemas.openxmlformats.org/officeDocument/2006/relationships/image" Target="../media/image3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5.jpg"/><Relationship Id="rId4" Type="http://schemas.openxmlformats.org/officeDocument/2006/relationships/image" Target="../media/image2.jpg"/><Relationship Id="rId5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5.jpg"/><Relationship Id="rId4" Type="http://schemas.openxmlformats.org/officeDocument/2006/relationships/image" Target="../media/image2.jpg"/><Relationship Id="rId5" Type="http://schemas.openxmlformats.org/officeDocument/2006/relationships/image" Target="../media/image24.png"/><Relationship Id="rId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51"/>
            <a:ext cx="12192000" cy="685114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5"/>
          <p:cNvSpPr txBox="1"/>
          <p:nvPr/>
        </p:nvSpPr>
        <p:spPr>
          <a:xfrm>
            <a:off x="1524000" y="2507455"/>
            <a:ext cx="9144000" cy="1843089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700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ct val="130252"/>
              <a:buFont typeface="Calibri"/>
              <a:buNone/>
            </a:pPr>
            <a:r>
              <a:rPr lang="hu-HU" sz="3838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Kalcsó Gyula</a:t>
            </a:r>
            <a:endParaRPr sz="3838">
              <a:solidFill>
                <a:srgbClr val="222A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ct val="130252"/>
              <a:buFont typeface="Calibri"/>
              <a:buNone/>
            </a:pPr>
            <a:r>
              <a:rPr lang="hu-HU" sz="3838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hu-HU" sz="3838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Országos Széchényi Könyvtár Digitális Bölcsészeti Központ</a:t>
            </a:r>
            <a:r>
              <a:rPr lang="hu-HU" sz="3838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3838">
              <a:solidFill>
                <a:srgbClr val="222A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ct val="130252"/>
              <a:buFont typeface="Calibri"/>
              <a:buNone/>
            </a:pPr>
            <a:r>
              <a:t/>
            </a:r>
            <a:endParaRPr sz="3838">
              <a:solidFill>
                <a:srgbClr val="222A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ct val="79710"/>
              <a:buFont typeface="Calibri"/>
              <a:buNone/>
            </a:pPr>
            <a:r>
              <a:rPr lang="hu-HU" sz="6272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A Katalist gyűjteményi archiválása</a:t>
            </a:r>
            <a:br>
              <a:rPr b="0" i="0" lang="hu-HU" sz="5000" u="none" cap="none" strike="noStrik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5000" u="none" cap="none" strike="noStrike">
              <a:solidFill>
                <a:srgbClr val="222A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5"/>
          <p:cNvSpPr txBox="1"/>
          <p:nvPr/>
        </p:nvSpPr>
        <p:spPr>
          <a:xfrm>
            <a:off x="1524000" y="4583575"/>
            <a:ext cx="9144000" cy="489030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800"/>
              <a:buFont typeface="Arial"/>
              <a:buNone/>
            </a:pPr>
            <a:r>
              <a:rPr lang="hu-HU" sz="28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Networkshop, Veszprém, 2023. április 14.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980b2c72b2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72" name="Google Shape;172;g1980b2c72b2_0_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1980b2c72b2_0_0"/>
          <p:cNvSpPr txBox="1"/>
          <p:nvPr/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hu-HU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 Katalist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1980b2c72b2_0_0"/>
          <p:cNvSpPr txBox="1"/>
          <p:nvPr/>
        </p:nvSpPr>
        <p:spPr>
          <a:xfrm>
            <a:off x="838200" y="1690688"/>
            <a:ext cx="10515600" cy="4669800"/>
          </a:xfrm>
          <a:prstGeom prst="rect">
            <a:avLst/>
          </a:prstGeom>
          <a:solidFill>
            <a:schemeClr val="lt1">
              <a:alpha val="698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2022. szeptember 27-ig terjedő levelezés adatai: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lang="hu-H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44 036 levél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lang="hu-H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8658 e-mail cím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lang="hu-H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10 267 csatolmány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lang="hu-H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4749 kép – </a:t>
            </a:r>
            <a:r>
              <a:rPr b="1" lang="hu-H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jpg (3391)</a:t>
            </a:r>
            <a:r>
              <a:rPr lang="hu-H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b="1" lang="hu-H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png (1012)</a:t>
            </a:r>
            <a:r>
              <a:rPr lang="hu-H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b="1" lang="hu-H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gif (297)</a:t>
            </a:r>
            <a:r>
              <a:rPr lang="hu-H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bmp (29), jpeg (14), tif (6)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lang="hu-H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Főbb csatolmánytípusok a képeken kívül: </a:t>
            </a:r>
            <a:r>
              <a:rPr b="1" lang="hu-H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pdf (1808)</a:t>
            </a:r>
            <a:r>
              <a:rPr lang="hu-H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unidentified (1464),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 (1133)</a:t>
            </a:r>
            <a:r>
              <a:rPr lang="hu-H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hu-H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rtf (410)</a:t>
            </a:r>
            <a:r>
              <a:rPr lang="hu-H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vcf (205), </a:t>
            </a:r>
            <a:r>
              <a:rPr b="1" lang="hu-H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docx (191)</a:t>
            </a:r>
            <a:r>
              <a:rPr lang="hu-H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xlsx (41), html (39), xls (34), dat (25), eml (15), emz (15), zip (13), htm (10), asc (4), pm$ (3), rar (3), odt (2), ppt (2), msg (2), ics (2), pptx (2), mso (2), txt (1), rft (1), exe (1), wmz (1), pps (1), mht (1).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lang="hu-H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Egy összesen 3,64 GB méretű MBOX-fájl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980b2c72b2_0_15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80" name="Google Shape;180;g1980b2c72b2_0_15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1980b2c72b2_0_154"/>
          <p:cNvSpPr txBox="1"/>
          <p:nvPr/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hu-HU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 feldolgozás folyamata</a:t>
            </a:r>
            <a:endParaRPr b="0" i="0" sz="3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g1980b2c72b2_0_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6300" y="2089155"/>
            <a:ext cx="2419200" cy="7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1980b2c72b2_0_1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2000" y="1594966"/>
            <a:ext cx="1934774" cy="128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1980b2c72b2_0_1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53850" y="1882463"/>
            <a:ext cx="3839649" cy="191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1980b2c72b2_0_1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51993" y="3875518"/>
            <a:ext cx="3133524" cy="113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1980b2c72b2_0_15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53850" y="4499775"/>
            <a:ext cx="3448050" cy="1057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g1980b2c72b2_0_154"/>
          <p:cNvCxnSpPr>
            <a:stCxn id="183" idx="3"/>
            <a:endCxn id="182" idx="1"/>
          </p:cNvCxnSpPr>
          <p:nvPr/>
        </p:nvCxnSpPr>
        <p:spPr>
          <a:xfrm>
            <a:off x="2886774" y="2237367"/>
            <a:ext cx="1089600" cy="24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8" name="Google Shape;188;g1980b2c72b2_0_154"/>
          <p:cNvCxnSpPr>
            <a:stCxn id="182" idx="3"/>
            <a:endCxn id="184" idx="1"/>
          </p:cNvCxnSpPr>
          <p:nvPr/>
        </p:nvCxnSpPr>
        <p:spPr>
          <a:xfrm>
            <a:off x="6395500" y="2484467"/>
            <a:ext cx="1058400" cy="357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9" name="Google Shape;189;g1980b2c72b2_0_154"/>
          <p:cNvCxnSpPr/>
          <p:nvPr/>
        </p:nvCxnSpPr>
        <p:spPr>
          <a:xfrm flipH="1">
            <a:off x="4077350" y="3503225"/>
            <a:ext cx="3384300" cy="38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0" name="Google Shape;190;g1980b2c72b2_0_154"/>
          <p:cNvCxnSpPr>
            <a:stCxn id="185" idx="3"/>
            <a:endCxn id="191" idx="1"/>
          </p:cNvCxnSpPr>
          <p:nvPr/>
        </p:nvCxnSpPr>
        <p:spPr>
          <a:xfrm>
            <a:off x="4085517" y="4441593"/>
            <a:ext cx="1057200" cy="52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91" name="Google Shape;191;g1980b2c72b2_0_15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2832" y="4441594"/>
            <a:ext cx="1182273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1980b2c72b2_0_15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24425" y="5711650"/>
            <a:ext cx="1069427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1980b2c72b2_0_15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525470" y="5711645"/>
            <a:ext cx="1508093" cy="1057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" name="Google Shape;194;g1980b2c72b2_0_154"/>
          <p:cNvCxnSpPr>
            <a:stCxn id="191" idx="3"/>
            <a:endCxn id="186" idx="1"/>
          </p:cNvCxnSpPr>
          <p:nvPr/>
        </p:nvCxnSpPr>
        <p:spPr>
          <a:xfrm>
            <a:off x="6325104" y="4970232"/>
            <a:ext cx="1128600" cy="5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5" name="Google Shape;195;g1980b2c72b2_0_154"/>
          <p:cNvCxnSpPr>
            <a:stCxn id="186" idx="2"/>
            <a:endCxn id="192" idx="3"/>
          </p:cNvCxnSpPr>
          <p:nvPr/>
        </p:nvCxnSpPr>
        <p:spPr>
          <a:xfrm flipH="1">
            <a:off x="7793975" y="5557050"/>
            <a:ext cx="1383900" cy="68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6" name="Google Shape;196;g1980b2c72b2_0_154"/>
          <p:cNvCxnSpPr>
            <a:stCxn id="186" idx="2"/>
            <a:endCxn id="193" idx="1"/>
          </p:cNvCxnSpPr>
          <p:nvPr/>
        </p:nvCxnSpPr>
        <p:spPr>
          <a:xfrm>
            <a:off x="9177875" y="5557050"/>
            <a:ext cx="1347600" cy="68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980b2c72b2_0_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02" name="Google Shape;202;g1980b2c72b2_0_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1980b2c72b2_0_7"/>
          <p:cNvSpPr txBox="1"/>
          <p:nvPr/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hu-HU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ePADD (Email: Process Appraise, Discover, Deliver)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1980b2c72b2_0_7"/>
          <p:cNvSpPr txBox="1"/>
          <p:nvPr/>
        </p:nvSpPr>
        <p:spPr>
          <a:xfrm>
            <a:off x="838200" y="1690688"/>
            <a:ext cx="10515600" cy="4669800"/>
          </a:xfrm>
          <a:prstGeom prst="rect">
            <a:avLst/>
          </a:prstGeom>
          <a:solidFill>
            <a:schemeClr val="lt1">
              <a:alpha val="698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g1980b2c72b2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7500" y="1690825"/>
            <a:ext cx="9216999" cy="512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980b2c72b2_0_7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11" name="Google Shape;211;g1980b2c72b2_0_7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6831" y="1825625"/>
            <a:ext cx="6518400" cy="43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1980b2c72b2_0_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1980b2c72b2_0_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431" y="0"/>
            <a:ext cx="10667137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9a81cda8c1_0_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19" name="Google Shape;219;g19a81cda8c1_0_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19a81cda8c1_0_1"/>
          <p:cNvSpPr txBox="1"/>
          <p:nvPr/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hu-HU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Mailbag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19a81cda8c1_0_1"/>
          <p:cNvSpPr txBox="1"/>
          <p:nvPr/>
        </p:nvSpPr>
        <p:spPr>
          <a:xfrm>
            <a:off x="838200" y="1690688"/>
            <a:ext cx="10515600" cy="4669800"/>
          </a:xfrm>
          <a:prstGeom prst="rect">
            <a:avLst/>
          </a:prstGeom>
          <a:solidFill>
            <a:schemeClr val="lt1">
              <a:alpha val="698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19a81cda8c1_0_1"/>
          <p:cNvSpPr txBox="1"/>
          <p:nvPr/>
        </p:nvSpPr>
        <p:spPr>
          <a:xfrm>
            <a:off x="2292800" y="1690825"/>
            <a:ext cx="4777500" cy="51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hu-HU" sz="9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&lt;base directory&gt;/</a:t>
            </a:r>
            <a:endParaRPr b="1" sz="9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hu-HU" sz="9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     |</a:t>
            </a:r>
            <a:endParaRPr b="1" sz="9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hu-HU" sz="9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     +-- bagit.txt</a:t>
            </a:r>
            <a:endParaRPr b="1" sz="9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hu-HU" sz="9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     |</a:t>
            </a:r>
            <a:endParaRPr b="1" sz="9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hu-HU" sz="9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     +-- bag-info.txt</a:t>
            </a:r>
            <a:endParaRPr b="1" sz="9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hu-HU" sz="9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     |</a:t>
            </a:r>
            <a:endParaRPr b="1" sz="9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hu-HU" sz="9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     +-- mailbag.csv</a:t>
            </a:r>
            <a:endParaRPr b="1" sz="9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hu-HU" sz="9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     |</a:t>
            </a:r>
            <a:endParaRPr b="1" sz="9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hu-HU" sz="9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     +-- manifest-&lt;algorithm&gt;.txt</a:t>
            </a:r>
            <a:endParaRPr b="1" sz="9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 sz="900">
                <a:solidFill>
                  <a:srgbClr val="000000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|</a:t>
            </a:r>
            <a:endParaRPr sz="900">
              <a:solidFill>
                <a:srgbClr val="000000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 sz="900">
                <a:solidFill>
                  <a:srgbClr val="000000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+-- tagmanifest-&lt;algorithm&gt;.txt</a:t>
            </a:r>
            <a:endParaRPr sz="900">
              <a:solidFill>
                <a:srgbClr val="000000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 sz="900">
                <a:solidFill>
                  <a:srgbClr val="000000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|</a:t>
            </a:r>
            <a:endParaRPr sz="900">
              <a:solidFill>
                <a:srgbClr val="000000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 sz="900">
                <a:solidFill>
                  <a:srgbClr val="000000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</a:t>
            </a:r>
            <a:r>
              <a:rPr b="1" lang="hu-HU" sz="9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+-- data/</a:t>
            </a:r>
            <a:endParaRPr b="1" sz="9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hu-HU" sz="9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|</a:t>
            </a:r>
            <a:endParaRPr b="1" sz="9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hu-HU" sz="9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+-- mbox/</a:t>
            </a:r>
            <a:endParaRPr b="1" sz="9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hu-HU" sz="9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|     +-- [payload files]</a:t>
            </a:r>
            <a:endParaRPr b="1" sz="9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 sz="900">
                <a:solidFill>
                  <a:srgbClr val="000000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     +-- &lt;optional format1&gt;/</a:t>
            </a:r>
            <a:endParaRPr sz="900">
              <a:solidFill>
                <a:srgbClr val="000000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 sz="900">
                <a:solidFill>
                  <a:srgbClr val="000000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     |     +-- [payload files]</a:t>
            </a:r>
            <a:endParaRPr sz="900">
              <a:solidFill>
                <a:srgbClr val="000000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 sz="900">
                <a:solidFill>
                  <a:srgbClr val="000000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     +-- &lt;optional format2&gt;/</a:t>
            </a:r>
            <a:endParaRPr sz="900">
              <a:solidFill>
                <a:srgbClr val="000000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 sz="900">
                <a:solidFill>
                  <a:srgbClr val="000000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     |     +-- [payload files]</a:t>
            </a:r>
            <a:endParaRPr sz="900">
              <a:solidFill>
                <a:srgbClr val="000000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 sz="900">
                <a:solidFill>
                  <a:srgbClr val="000000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     +-- …</a:t>
            </a:r>
            <a:endParaRPr sz="900">
              <a:solidFill>
                <a:srgbClr val="000000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 sz="900">
                <a:solidFill>
                  <a:srgbClr val="000000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		   |  </a:t>
            </a:r>
            <a:endParaRPr sz="900">
              <a:solidFill>
                <a:srgbClr val="000000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 sz="900">
                <a:solidFill>
                  <a:srgbClr val="000000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     </a:t>
            </a:r>
            <a:r>
              <a:rPr lang="hu-HU" sz="9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+-- attachments/</a:t>
            </a:r>
            <a:endParaRPr sz="9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 sz="9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    +-- [Mailbag-Message-ID]/</a:t>
            </a:r>
            <a:endParaRPr sz="9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 sz="9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      	    |     +-- [payload files]</a:t>
            </a:r>
            <a:endParaRPr sz="9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 sz="900">
                <a:solidFill>
                  <a:srgbClr val="000000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           +-- [Mailbag-Message-ID]/</a:t>
            </a:r>
            <a:endParaRPr sz="900">
              <a:solidFill>
                <a:srgbClr val="000000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 sz="900">
                <a:solidFill>
                  <a:srgbClr val="000000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           |     +-- [payload files]</a:t>
            </a:r>
            <a:endParaRPr sz="900">
              <a:solidFill>
                <a:srgbClr val="000000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 sz="900">
                <a:solidFill>
                  <a:srgbClr val="000000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            …</a:t>
            </a:r>
            <a:endParaRPr sz="900">
              <a:solidFill>
                <a:srgbClr val="000000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71999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19a81cda8c1_0_1"/>
          <p:cNvSpPr txBox="1"/>
          <p:nvPr/>
        </p:nvSpPr>
        <p:spPr>
          <a:xfrm>
            <a:off x="886375" y="2665550"/>
            <a:ext cx="21192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latin typeface="Calibri"/>
                <a:ea typeface="Calibri"/>
                <a:cs typeface="Calibri"/>
                <a:sym typeface="Calibri"/>
              </a:rPr>
              <a:t>Optional formats: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hu-HU">
                <a:latin typeface="Calibri"/>
                <a:ea typeface="Calibri"/>
                <a:cs typeface="Calibri"/>
                <a:sym typeface="Calibri"/>
              </a:rPr>
              <a:t>mbox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hu-HU">
                <a:latin typeface="Calibri"/>
                <a:ea typeface="Calibri"/>
                <a:cs typeface="Calibri"/>
                <a:sym typeface="Calibri"/>
              </a:rPr>
              <a:t>pst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hu-HU">
                <a:latin typeface="Calibri"/>
                <a:ea typeface="Calibri"/>
                <a:cs typeface="Calibri"/>
                <a:sym typeface="Calibri"/>
              </a:rPr>
              <a:t>msg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hu-HU">
                <a:latin typeface="Calibri"/>
                <a:ea typeface="Calibri"/>
                <a:cs typeface="Calibri"/>
                <a:sym typeface="Calibri"/>
              </a:rPr>
              <a:t>eml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hu-HU">
                <a:latin typeface="Calibri"/>
                <a:ea typeface="Calibri"/>
                <a:cs typeface="Calibri"/>
                <a:sym typeface="Calibri"/>
              </a:rPr>
              <a:t>pdf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hu-HU">
                <a:latin typeface="Calibri"/>
                <a:ea typeface="Calibri"/>
                <a:cs typeface="Calibri"/>
                <a:sym typeface="Calibri"/>
              </a:rPr>
              <a:t>warc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latin typeface="Calibri"/>
                <a:ea typeface="Calibri"/>
                <a:cs typeface="Calibri"/>
                <a:sym typeface="Calibri"/>
              </a:rPr>
              <a:t>(at least 1)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g19a81cda8c1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5525" y="2096575"/>
            <a:ext cx="5258274" cy="385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980b2c72b2_0_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30" name="Google Shape;230;g1980b2c72b2_0_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1980b2c72b2_0_14"/>
          <p:cNvSpPr txBox="1"/>
          <p:nvPr/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hu-HU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Mailbagit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g1980b2c72b2_0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2250" y="1594050"/>
            <a:ext cx="8707498" cy="4766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9a81cda8c1_0_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38" name="Google Shape;238;g19a81cda8c1_0_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19a81cda8c1_0_17"/>
          <p:cNvSpPr txBox="1"/>
          <p:nvPr/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hu-HU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Mailbagit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g19a81cda8c1_0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7075" y="1510900"/>
            <a:ext cx="5657850" cy="501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9a81cda8c1_0_2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46" name="Google Shape;246;g19a81cda8c1_0_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19a81cda8c1_0_27"/>
          <p:cNvSpPr txBox="1"/>
          <p:nvPr/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hu-HU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Mailbagit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g19a81cda8c1_0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2313" y="1503913"/>
            <a:ext cx="5667375" cy="496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2ba8082296_0_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54" name="Google Shape;254;g22ba8082296_0_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22ba8082296_0_8"/>
          <p:cNvSpPr txBox="1"/>
          <p:nvPr/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hu-HU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 Katalist-mailbag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22ba8082296_0_8"/>
          <p:cNvSpPr txBox="1"/>
          <p:nvPr/>
        </p:nvSpPr>
        <p:spPr>
          <a:xfrm>
            <a:off x="838200" y="1690688"/>
            <a:ext cx="10515600" cy="4669800"/>
          </a:xfrm>
          <a:prstGeom prst="rect">
            <a:avLst/>
          </a:prstGeom>
          <a:solidFill>
            <a:schemeClr val="lt1">
              <a:alpha val="698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81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Char char="○"/>
            </a:pPr>
            <a:r>
              <a:rPr lang="hu-H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44 036 e-mailből: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81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Char char="○"/>
            </a:pPr>
            <a:r>
              <a:rPr lang="hu-H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43 866 EML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hu-H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41 535 HTML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hu-H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39 930 TXT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hu-H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41 535 WARC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hu-H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10 287 csatolmányt tartalmazó mappa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hu-H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3096 error log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hu-H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5266 warning log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9909064f5a_0_9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62" name="Google Shape;262;g19909064f5a_0_9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19909064f5a_0_90"/>
          <p:cNvSpPr txBox="1"/>
          <p:nvPr/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800">
                <a:solidFill>
                  <a:schemeClr val="dk2"/>
                </a:solidFill>
              </a:rPr>
              <a:t>Az Open Archival Information System referenciamodell (OAIS)</a:t>
            </a:r>
            <a:endParaRPr b="0" i="0" sz="3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19909064f5a_0_90"/>
          <p:cNvSpPr txBox="1"/>
          <p:nvPr/>
        </p:nvSpPr>
        <p:spPr>
          <a:xfrm>
            <a:off x="838200" y="1690688"/>
            <a:ext cx="10515600" cy="4669800"/>
          </a:xfrm>
          <a:prstGeom prst="rect">
            <a:avLst/>
          </a:prstGeom>
          <a:solidFill>
            <a:schemeClr val="lt1">
              <a:alpha val="698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g19909064f5a_0_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2201" y="1690700"/>
            <a:ext cx="3181600" cy="466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19909064f5a_0_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200" y="1690825"/>
            <a:ext cx="7134788" cy="466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9909064f5a_0_6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92" name="Google Shape;92;g19909064f5a_0_6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19909064f5a_0_67"/>
          <p:cNvSpPr txBox="1"/>
          <p:nvPr/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hu-HU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 gyűjteményi e-mail archiválás problémái</a:t>
            </a:r>
            <a:endParaRPr b="0" i="0" sz="3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19909064f5a_0_67"/>
          <p:cNvSpPr txBox="1"/>
          <p:nvPr/>
        </p:nvSpPr>
        <p:spPr>
          <a:xfrm>
            <a:off x="838200" y="1690688"/>
            <a:ext cx="10515600" cy="4669800"/>
          </a:xfrm>
          <a:prstGeom prst="rect">
            <a:avLst/>
          </a:prstGeom>
          <a:solidFill>
            <a:schemeClr val="lt1">
              <a:alpha val="698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hu-H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 e-mail az analóg világ elküldött leveleinek (missilis) megfelelő digitális objektum, amelynek az egyes gyűjtemények szempontjából ugyanolyan értéke lehet, mint az analóg leveleknek.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hu-H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Ennek megfelelően a jövőben (?) a gyűjteményi megőrzése, feldolgozása, szolgáltatása megoldandó feladat.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hu-H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 e-mail mint born digital objektum rendkívül összetett, és sok problémát felvet a megőrzése: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○"/>
            </a:pPr>
            <a:r>
              <a:rPr lang="hu-H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nagy mennyiség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○"/>
            </a:pPr>
            <a:r>
              <a:rPr lang="hu-H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rendkívüli heterogenitás (csatolmányok, egyéb kapcsolódó tartalmak)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○"/>
            </a:pPr>
            <a:r>
              <a:rPr lang="hu-H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érzékeny adatok stb.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hu-H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hosszú távú megőrzés céljai ugyanazok, mint más digitális objektumok esetében, </a:t>
            </a:r>
            <a:r>
              <a:rPr lang="hu-H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biztosítani kell</a:t>
            </a:r>
            <a:r>
              <a:rPr lang="hu-H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○"/>
            </a:pPr>
            <a:r>
              <a:rPr lang="hu-H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 értelmezhetőség fenntartását,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○"/>
            </a:pPr>
            <a:r>
              <a:rPr lang="hu-H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digitális objektum integritásának a megőrzését,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○"/>
            </a:pPr>
            <a:r>
              <a:rPr lang="hu-H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lehető legnagyobb mértékű platform- és szoftverfüggetlenséget.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9909064f5a_0_7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72" name="Google Shape;272;g19909064f5a_0_7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19909064f5a_0_76"/>
          <p:cNvSpPr txBox="1"/>
          <p:nvPr/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hu-HU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 csomagolás célja</a:t>
            </a:r>
            <a:endParaRPr b="0" i="0" sz="3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19909064f5a_0_76"/>
          <p:cNvSpPr txBox="1"/>
          <p:nvPr/>
        </p:nvSpPr>
        <p:spPr>
          <a:xfrm>
            <a:off x="838200" y="1690688"/>
            <a:ext cx="10515600" cy="4669800"/>
          </a:xfrm>
          <a:prstGeom prst="rect">
            <a:avLst/>
          </a:prstGeom>
          <a:solidFill>
            <a:schemeClr val="lt1">
              <a:alpha val="698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hu-H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bonyolult struktúrájú, sok fájlból álló digitális objektumokat egyben tartja.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hu-H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Nagy fájlmennyiség esetén könnyebben kezelhetővé teszi a digitális objektumot.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hu-H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Mivel a csomagban minden szükséges metaadat is benne van, ezért nincs szükség speciális szoftverekre az értelmezhetőséghez.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hu-H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 a csomag minden eleme szabványos, biztosítja a hosszú távú megőrzést.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hu-H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csomag szabványos formában tárolt metaadatai meglévő rendszerek által is hasznosíthatók.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g19909064f5a_0_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6925" y="4263208"/>
            <a:ext cx="3816875" cy="214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980b2c72b2_0_2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81" name="Google Shape;281;g1980b2c72b2_0_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1980b2c72b2_0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3486" y="1498150"/>
            <a:ext cx="7765014" cy="516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1980b2c72b2_0_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7775" y="3026075"/>
            <a:ext cx="3924300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1980b2c72b2_0_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29218" y="193968"/>
            <a:ext cx="3133524" cy="113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980b2c72b2_0_2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90" name="Google Shape;290;g1980b2c72b2_0_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g1980b2c72b2_0_28"/>
          <p:cNvSpPr txBox="1"/>
          <p:nvPr/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hu-HU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RODA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1980b2c72b2_0_28"/>
          <p:cNvSpPr txBox="1"/>
          <p:nvPr/>
        </p:nvSpPr>
        <p:spPr>
          <a:xfrm>
            <a:off x="4266975" y="1690700"/>
            <a:ext cx="7086900" cy="4669800"/>
          </a:xfrm>
          <a:prstGeom prst="rect">
            <a:avLst/>
          </a:prstGeom>
          <a:solidFill>
            <a:schemeClr val="lt1">
              <a:alpha val="698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73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hu-HU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OAIS-kompatibilis repozitórium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hu-HU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Képes SIP-csomagot fogadni, abból AIP- és DIP-csomagot előállítani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hu-HU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Képes az ezekhez szükséges műveletek elvégzésére (konverziók stb.)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hu-HU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Tudja kezelni a METS-et, a PREMIS-t, valamint tetszőleges metaadatsémát, továbbá OAI-PMH-kompatibilis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hu-HU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 REST API-ja, összakapcsolható más rendszerekkel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hu-HU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Nyílt forráskódú és ingyenes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g1980b2c72b2_0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" y="0"/>
            <a:ext cx="35775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980b2c72b2_0_11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99" name="Google Shape;299;g1980b2c72b2_0_1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6831" y="1825625"/>
            <a:ext cx="6518400" cy="43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1980b2c72b2_0_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1980b2c72b2_0_1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12423"/>
            <a:ext cx="12191998" cy="6033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980b2c72b2_0_1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307" name="Google Shape;307;g1980b2c72b2_0_1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6831" y="1825625"/>
            <a:ext cx="6518400" cy="43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1980b2c72b2_0_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1980b2c72b2_0_1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75301"/>
            <a:ext cx="12191999" cy="6707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g1980b2c72b2_0_1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22975" y="75300"/>
            <a:ext cx="3705501" cy="67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980b2c72b2_0_12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316" name="Google Shape;316;g1980b2c72b2_0_1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6831" y="1825625"/>
            <a:ext cx="6518400" cy="43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g1980b2c72b2_0_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g1980b2c72b2_0_1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131" y="0"/>
            <a:ext cx="1051973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980b2c72b2_0_13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324" name="Google Shape;324;g1980b2c72b2_0_1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6831" y="1825625"/>
            <a:ext cx="6518400" cy="43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g1980b2c72b2_0_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g1980b2c72b2_0_1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2500" y="38100"/>
            <a:ext cx="10287000" cy="67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9a81cda8c1_0_4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332" name="Google Shape;332;g19a81cda8c1_0_4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6831" y="1825625"/>
            <a:ext cx="6518400" cy="43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g19a81cda8c1_0_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g19a81cda8c1_0_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1963" y="247650"/>
            <a:ext cx="11268075" cy="636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9a81cda8c1_0_61"/>
          <p:cNvSpPr txBox="1"/>
          <p:nvPr>
            <p:ph type="title"/>
          </p:nvPr>
        </p:nvSpPr>
        <p:spPr>
          <a:xfrm>
            <a:off x="511563" y="2399975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hu-HU" sz="3000">
                <a:solidFill>
                  <a:schemeClr val="dk2"/>
                </a:solidFill>
              </a:rPr>
              <a:t>A Katalist AIP</a:t>
            </a:r>
            <a:endParaRPr/>
          </a:p>
        </p:txBody>
      </p:sp>
      <p:sp>
        <p:nvSpPr>
          <p:cNvPr id="340" name="Google Shape;340;g19a81cda8c1_0_61"/>
          <p:cNvSpPr txBox="1"/>
          <p:nvPr>
            <p:ph idx="2" type="body"/>
          </p:nvPr>
        </p:nvSpPr>
        <p:spPr>
          <a:xfrm>
            <a:off x="4443675" y="145700"/>
            <a:ext cx="7251900" cy="613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000">
                <a:latin typeface="Roboto Mono"/>
                <a:ea typeface="Roboto Mono"/>
                <a:cs typeface="Roboto Mono"/>
                <a:sym typeface="Roboto Mono"/>
              </a:rPr>
              <a:t>&lt;Katalist&gt;/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000">
                <a:latin typeface="Roboto Mono"/>
                <a:ea typeface="Roboto Mono"/>
                <a:cs typeface="Roboto Mono"/>
                <a:sym typeface="Roboto Mono"/>
              </a:rPr>
              <a:t>         |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000">
                <a:latin typeface="Roboto Mono"/>
                <a:ea typeface="Roboto Mono"/>
                <a:cs typeface="Roboto Mono"/>
                <a:sym typeface="Roboto Mono"/>
              </a:rPr>
              <a:t>         +-- bagit.txt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000">
                <a:latin typeface="Roboto Mono"/>
                <a:ea typeface="Roboto Mono"/>
                <a:cs typeface="Roboto Mono"/>
                <a:sym typeface="Roboto Mono"/>
              </a:rPr>
              <a:t>         |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000">
                <a:latin typeface="Roboto Mono"/>
                <a:ea typeface="Roboto Mono"/>
                <a:cs typeface="Roboto Mono"/>
                <a:sym typeface="Roboto Mono"/>
              </a:rPr>
              <a:t>         +-- bag-info.txt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000">
                <a:latin typeface="Roboto Mono"/>
                <a:ea typeface="Roboto Mono"/>
                <a:cs typeface="Roboto Mono"/>
                <a:sym typeface="Roboto Mono"/>
              </a:rPr>
              <a:t>         |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000">
                <a:latin typeface="Roboto Mono"/>
                <a:ea typeface="Roboto Mono"/>
                <a:cs typeface="Roboto Mono"/>
                <a:sym typeface="Roboto Mono"/>
              </a:rPr>
              <a:t>         +-- mailbag.csv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000">
                <a:latin typeface="Roboto Mono"/>
                <a:ea typeface="Roboto Mono"/>
                <a:cs typeface="Roboto Mono"/>
                <a:sym typeface="Roboto Mono"/>
              </a:rPr>
              <a:t>         |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000">
                <a:latin typeface="Roboto Mono"/>
                <a:ea typeface="Roboto Mono"/>
                <a:cs typeface="Roboto Mono"/>
                <a:sym typeface="Roboto Mono"/>
              </a:rPr>
              <a:t>         +-- manifest-&lt;algorithm&gt;.txt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000">
                <a:latin typeface="Roboto Mono"/>
                <a:ea typeface="Roboto Mono"/>
                <a:cs typeface="Roboto Mono"/>
                <a:sym typeface="Roboto Mono"/>
              </a:rPr>
              <a:t>         |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000">
                <a:latin typeface="Roboto Mono"/>
                <a:ea typeface="Roboto Mono"/>
                <a:cs typeface="Roboto Mono"/>
                <a:sym typeface="Roboto Mono"/>
              </a:rPr>
              <a:t>         +-- tagmanifest-&lt;algorithm&gt;.txt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000">
                <a:latin typeface="Roboto Mono"/>
                <a:ea typeface="Roboto Mono"/>
                <a:cs typeface="Roboto Mono"/>
                <a:sym typeface="Roboto Mono"/>
              </a:rPr>
              <a:t>         |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000">
                <a:latin typeface="Roboto Mono"/>
                <a:ea typeface="Roboto Mono"/>
                <a:cs typeface="Roboto Mono"/>
                <a:sym typeface="Roboto Mono"/>
              </a:rPr>
              <a:t>         +-- metadata/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000">
                <a:latin typeface="Roboto Mono"/>
                <a:ea typeface="Roboto Mono"/>
                <a:cs typeface="Roboto Mono"/>
                <a:sym typeface="Roboto Mono"/>
              </a:rPr>
              <a:t>         |    |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000">
                <a:latin typeface="Roboto Mono"/>
                <a:ea typeface="Roboto Mono"/>
                <a:cs typeface="Roboto Mono"/>
                <a:sym typeface="Roboto Mono"/>
              </a:rPr>
              <a:t>         |    +--descriptive/         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000">
                <a:latin typeface="Roboto Mono"/>
                <a:ea typeface="Roboto Mono"/>
                <a:cs typeface="Roboto Mono"/>
                <a:sym typeface="Roboto Mono"/>
              </a:rPr>
              <a:t>         |    |    +-- &lt;Mailbag-Message-ID&gt;.xml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000">
                <a:latin typeface="Roboto Mono"/>
                <a:ea typeface="Roboto Mono"/>
                <a:cs typeface="Roboto Mono"/>
                <a:sym typeface="Roboto Mono"/>
              </a:rPr>
              <a:t>         |    |    |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000">
                <a:latin typeface="Roboto Mono"/>
                <a:ea typeface="Roboto Mono"/>
                <a:cs typeface="Roboto Mono"/>
                <a:sym typeface="Roboto Mono"/>
              </a:rPr>
              <a:t>         |    |    …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000">
                <a:latin typeface="Roboto Mono"/>
                <a:ea typeface="Roboto Mono"/>
                <a:cs typeface="Roboto Mono"/>
                <a:sym typeface="Roboto Mono"/>
              </a:rPr>
              <a:t>         |    +--preservation/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000">
                <a:latin typeface="Roboto Mono"/>
                <a:ea typeface="Roboto Mono"/>
                <a:cs typeface="Roboto Mono"/>
                <a:sym typeface="Roboto Mono"/>
              </a:rPr>
              <a:t>         |         +-- [PREMIS XML-ek]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000">
                <a:latin typeface="Roboto Mono"/>
                <a:ea typeface="Roboto Mono"/>
                <a:cs typeface="Roboto Mono"/>
                <a:sym typeface="Roboto Mono"/>
              </a:rPr>
              <a:t>         +-- data/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000">
                <a:latin typeface="Roboto Mono"/>
                <a:ea typeface="Roboto Mono"/>
                <a:cs typeface="Roboto Mono"/>
                <a:sym typeface="Roboto Mono"/>
              </a:rPr>
              <a:t>              |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000">
                <a:latin typeface="Roboto Mono"/>
                <a:ea typeface="Roboto Mono"/>
                <a:cs typeface="Roboto Mono"/>
                <a:sym typeface="Roboto Mono"/>
              </a:rPr>
              <a:t>              +-- mbox/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000">
                <a:latin typeface="Roboto Mono"/>
                <a:ea typeface="Roboto Mono"/>
                <a:cs typeface="Roboto Mono"/>
                <a:sym typeface="Roboto Mono"/>
              </a:rPr>
              <a:t>              |     +-- [payload file]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000">
                <a:latin typeface="Roboto Mono"/>
                <a:ea typeface="Roboto Mono"/>
                <a:cs typeface="Roboto Mono"/>
                <a:sym typeface="Roboto Mono"/>
              </a:rPr>
              <a:t>              +-- eml/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000">
                <a:latin typeface="Roboto Mono"/>
                <a:ea typeface="Roboto Mono"/>
                <a:cs typeface="Roboto Mono"/>
                <a:sym typeface="Roboto Mono"/>
              </a:rPr>
              <a:t>              |     +-- [payload file-ok: &lt;Mailbag-Message-ID&gt;.eml]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000">
                <a:latin typeface="Roboto Mono"/>
                <a:ea typeface="Roboto Mono"/>
                <a:cs typeface="Roboto Mono"/>
                <a:sym typeface="Roboto Mono"/>
              </a:rPr>
              <a:t>              +-- html/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000">
                <a:latin typeface="Roboto Mono"/>
                <a:ea typeface="Roboto Mono"/>
                <a:cs typeface="Roboto Mono"/>
                <a:sym typeface="Roboto Mono"/>
              </a:rPr>
              <a:t>              |     +-- [payload file-ok: &lt;Mailbag-Message-ID&gt;.html]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000">
                <a:latin typeface="Roboto Mono"/>
                <a:ea typeface="Roboto Mono"/>
                <a:cs typeface="Roboto Mono"/>
                <a:sym typeface="Roboto Mono"/>
              </a:rPr>
              <a:t>              +-- txt/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000">
                <a:latin typeface="Roboto Mono"/>
                <a:ea typeface="Roboto Mono"/>
                <a:cs typeface="Roboto Mono"/>
                <a:sym typeface="Roboto Mono"/>
              </a:rPr>
              <a:t>              |     +-- [payload file-ok: &lt;Mailbag-Message-ID&gt;.txt]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000">
                <a:latin typeface="Roboto Mono Light"/>
                <a:ea typeface="Roboto Mono Light"/>
                <a:cs typeface="Roboto Mono Light"/>
                <a:sym typeface="Roboto Mono Light"/>
              </a:rPr>
              <a:t>              </a:t>
            </a:r>
            <a:r>
              <a:rPr lang="hu-HU" sz="1000">
                <a:latin typeface="Roboto Mono"/>
                <a:ea typeface="Roboto Mono"/>
                <a:cs typeface="Roboto Mono"/>
                <a:sym typeface="Roboto Mono"/>
              </a:rPr>
              <a:t>+-- warc/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000">
                <a:latin typeface="Roboto Mono"/>
                <a:ea typeface="Roboto Mono"/>
                <a:cs typeface="Roboto Mono"/>
                <a:sym typeface="Roboto Mono"/>
              </a:rPr>
              <a:t>              |     +-- [payload file-ok: &lt;Mailbag-Message-ID&gt;.warc.gz]</a:t>
            </a:r>
            <a:endParaRPr sz="10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000">
                <a:latin typeface="Roboto Mono"/>
                <a:ea typeface="Roboto Mono"/>
                <a:cs typeface="Roboto Mono"/>
                <a:sym typeface="Roboto Mono"/>
              </a:rPr>
              <a:t>              |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000">
                <a:latin typeface="Roboto Mono"/>
                <a:ea typeface="Roboto Mono"/>
                <a:cs typeface="Roboto Mono"/>
                <a:sym typeface="Roboto Mono"/>
              </a:rPr>
              <a:t>              +-- attachments/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000">
                <a:latin typeface="Roboto Mono"/>
                <a:ea typeface="Roboto Mono"/>
                <a:cs typeface="Roboto Mono"/>
                <a:sym typeface="Roboto Mono"/>
              </a:rPr>
              <a:t>                    +-- [Mailbag-Message-ID]/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000">
                <a:latin typeface="Roboto Mono"/>
                <a:ea typeface="Roboto Mono"/>
                <a:cs typeface="Roboto Mono"/>
                <a:sym typeface="Roboto Mono"/>
              </a:rPr>
              <a:t>             |     +-- [payload file-ok, eredeti + hosszú távú megőrzési formátum]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000">
                <a:latin typeface="Roboto Mono"/>
                <a:ea typeface="Roboto Mono"/>
                <a:cs typeface="Roboto Mono"/>
                <a:sym typeface="Roboto Mono"/>
              </a:rPr>
              <a:t>                   </a:t>
            </a:r>
            <a:r>
              <a:rPr lang="hu-HU" sz="1000">
                <a:latin typeface="Roboto Mono Light"/>
                <a:ea typeface="Roboto Mono Light"/>
                <a:cs typeface="Roboto Mono Light"/>
                <a:sym typeface="Roboto Mono Light"/>
              </a:rPr>
              <a:t> …      </a:t>
            </a:r>
            <a:endParaRPr sz="17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2041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8"/>
          <p:cNvSpPr txBox="1"/>
          <p:nvPr/>
        </p:nvSpPr>
        <p:spPr>
          <a:xfrm>
            <a:off x="1524000" y="3184485"/>
            <a:ext cx="9144000" cy="489030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0" i="0" lang="hu-HU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Köszönöm a fi</a:t>
            </a:r>
            <a:r>
              <a:rPr lang="hu-HU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gyelmet</a:t>
            </a:r>
            <a:r>
              <a:rPr b="0" i="0" lang="hu-HU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00" name="Google Shape;100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6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hu-HU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Az e-mail mint szabvány</a:t>
            </a:r>
            <a:endParaRPr b="0" i="0" sz="3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6"/>
          <p:cNvSpPr txBox="1"/>
          <p:nvPr/>
        </p:nvSpPr>
        <p:spPr>
          <a:xfrm>
            <a:off x="838200" y="1690688"/>
            <a:ext cx="10515600" cy="4669772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hu-H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 első e-mailt Ray Tomlinson küldte el magának 1971-ben (több mint 50 éve!)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hu-H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 e-mailt az Internet Engineering Task Force (IETF) 1981 óta szabványosítja.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hu-H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Ezeket a dokumentumokat Request for Comments-nek hívják (RFC).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hu-H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jelenlegi standardot az üzenetformátumra vonatkozóan az RFC 5322 (IMF – Internet Message Format), az üzenetküldésre vonatkozóan az RFC 5321 (SMTP – Simple Mail Transfer Protocol) tartalmazza.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hu-H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fentiek mellett a hozzáférést szabályozó protokollok az Internet Message Access Protocol (IMAP) és a Post Office Protocol v3 (POP3), továbbá a csatolmányokat szabályozó Multipurpose Internet Mail Extensions (MIME).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2438" y="4837100"/>
            <a:ext cx="2661375" cy="152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980b2c72b2_0_5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09" name="Google Shape;109;g1980b2c72b2_0_5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6831" y="1825625"/>
            <a:ext cx="6518400" cy="43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1980b2c72b2_0_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1980b2c72b2_0_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2112826" cy="681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980b2c72b2_0_6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17" name="Google Shape;117;g1980b2c72b2_0_6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6831" y="1825625"/>
            <a:ext cx="6518400" cy="43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1980b2c72b2_0_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1980b2c72b2_0_64"/>
          <p:cNvSpPr txBox="1"/>
          <p:nvPr/>
        </p:nvSpPr>
        <p:spPr>
          <a:xfrm>
            <a:off x="480900" y="572775"/>
            <a:ext cx="11230200" cy="7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Az IMF (Internet Message Format) szabványos formátumai – </a:t>
            </a:r>
            <a:r>
              <a:rPr b="1" lang="hu-HU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RFC 5322</a:t>
            </a: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g1980b2c72b2_0_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6225" y="2001091"/>
            <a:ext cx="2012360" cy="2528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1980b2c72b2_0_64"/>
          <p:cNvPicPr preferRelativeResize="0"/>
          <p:nvPr/>
        </p:nvPicPr>
        <p:blipFill rotWithShape="1">
          <a:blip r:embed="rId6">
            <a:alphaModFix/>
          </a:blip>
          <a:srcRect b="19909" l="16249" r="18094" t="20285"/>
          <a:stretch/>
        </p:blipFill>
        <p:spPr>
          <a:xfrm>
            <a:off x="6851350" y="1912286"/>
            <a:ext cx="4256790" cy="270610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1980b2c72b2_0_64"/>
          <p:cNvSpPr txBox="1"/>
          <p:nvPr/>
        </p:nvSpPr>
        <p:spPr>
          <a:xfrm>
            <a:off x="659634" y="5518874"/>
            <a:ext cx="3207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.eml – egyes emailek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1980b2c72b2_0_64"/>
          <p:cNvSpPr txBox="1"/>
          <p:nvPr/>
        </p:nvSpPr>
        <p:spPr>
          <a:xfrm>
            <a:off x="5851858" y="5472297"/>
            <a:ext cx="5887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.mbox – mappa vagy mappák; konténerformátum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g1980b2c72b2_0_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58338" y="2455713"/>
            <a:ext cx="2828925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9909064f5a_0_10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30" name="Google Shape;130;g19909064f5a_0_10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19909064f5a_0_100"/>
          <p:cNvSpPr txBox="1"/>
          <p:nvPr/>
        </p:nvSpPr>
        <p:spPr>
          <a:xfrm>
            <a:off x="5739600" y="365125"/>
            <a:ext cx="5614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hu-HU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 e-mailek archiválásának módjai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19909064f5a_0_100"/>
          <p:cNvSpPr txBox="1"/>
          <p:nvPr/>
        </p:nvSpPr>
        <p:spPr>
          <a:xfrm>
            <a:off x="5739750" y="1690700"/>
            <a:ext cx="5614200" cy="4669800"/>
          </a:xfrm>
          <a:prstGeom prst="rect">
            <a:avLst/>
          </a:prstGeom>
          <a:solidFill>
            <a:schemeClr val="lt1">
              <a:alpha val="698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g19909064f5a_0_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84947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19909064f5a_0_100"/>
          <p:cNvSpPr txBox="1"/>
          <p:nvPr/>
        </p:nvSpPr>
        <p:spPr>
          <a:xfrm>
            <a:off x="6105925" y="1979950"/>
            <a:ext cx="41691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latin typeface="Calibri"/>
                <a:ea typeface="Calibri"/>
                <a:cs typeface="Calibri"/>
                <a:sym typeface="Calibri"/>
              </a:rPr>
              <a:t>1. Bitszintű</a:t>
            </a:r>
            <a:br>
              <a:rPr lang="hu-HU" sz="2000">
                <a:latin typeface="Calibri"/>
                <a:ea typeface="Calibri"/>
                <a:cs typeface="Calibri"/>
                <a:sym typeface="Calibri"/>
              </a:rPr>
            </a:br>
            <a:r>
              <a:rPr lang="hu-HU" sz="2000">
                <a:latin typeface="Calibri"/>
                <a:ea typeface="Calibri"/>
                <a:cs typeface="Calibri"/>
                <a:sym typeface="Calibri"/>
              </a:rPr>
              <a:t>megőrzés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g19909064f5a_0_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5063" y="1979950"/>
            <a:ext cx="3209925" cy="11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19909064f5a_0_100"/>
          <p:cNvSpPr txBox="1"/>
          <p:nvPr/>
        </p:nvSpPr>
        <p:spPr>
          <a:xfrm>
            <a:off x="6105925" y="3531550"/>
            <a:ext cx="4525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Konverzió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19909064f5a_0_100"/>
          <p:cNvSpPr txBox="1"/>
          <p:nvPr/>
        </p:nvSpPr>
        <p:spPr>
          <a:xfrm>
            <a:off x="6105925" y="4731025"/>
            <a:ext cx="4595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Emuláció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g19909064f5a_0_1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48701" y="3223751"/>
            <a:ext cx="2505248" cy="14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19909064f5a_0_1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097675" y="4639750"/>
            <a:ext cx="2256263" cy="172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19909064f5a_0_10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88813" y="1979950"/>
            <a:ext cx="1365132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980b2c72b2_0_7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46" name="Google Shape;146;g1980b2c72b2_0_7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6831" y="1825625"/>
            <a:ext cx="6518400" cy="43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1980b2c72b2_0_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1980b2c72b2_0_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3775" y="700150"/>
            <a:ext cx="9424451" cy="615785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1980b2c72b2_0_76"/>
          <p:cNvSpPr txBox="1"/>
          <p:nvPr/>
        </p:nvSpPr>
        <p:spPr>
          <a:xfrm>
            <a:off x="1383775" y="139075"/>
            <a:ext cx="94245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hu-HU" sz="2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 levelezőlista az 1990-es évek óta működik, havi rendszerességgel archiválják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980b2c72b2_0_9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55" name="Google Shape;155;g1980b2c72b2_0_9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6831" y="1825625"/>
            <a:ext cx="6518400" cy="43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1980b2c72b2_0_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1980b2c72b2_0_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2075" y="0"/>
            <a:ext cx="1050785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980b2c72b2_0_10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63" name="Google Shape;163;g1980b2c72b2_0_10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6831" y="1825625"/>
            <a:ext cx="6518400" cy="43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1980b2c72b2_0_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1980b2c72b2_0_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" y="736100"/>
            <a:ext cx="4154551" cy="5385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1980b2c72b2_0_1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54549" y="0"/>
            <a:ext cx="8037452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2021-04-22T08:34:32Z</dcterms:created>
  <dc:creator>user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0x010100F92726E41D0C0A4CBDD22B736E03BBBD</vt:lpwstr>
  </property>
</Properties>
</file>