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0" r:id="rId11"/>
    <p:sldId id="275" r:id="rId12"/>
    <p:sldId id="273" r:id="rId13"/>
    <p:sldId id="274" r:id="rId14"/>
    <p:sldId id="261" r:id="rId15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212"/>
    <a:srgbClr val="1D692A"/>
    <a:srgbClr val="3A8C55"/>
    <a:srgbClr val="0033CC"/>
    <a:srgbClr val="111827"/>
    <a:srgbClr val="0F0F0F"/>
    <a:srgbClr val="1D1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8A5A5B-C4C9-4AC8-9885-7CF1DE631518}" type="datetimeFigureOut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4768C-70DC-4E4E-894E-C1B4D354C4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BFFD-F871-4697-99AD-DC9AD37785E0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DE08-3DFE-4D7F-9A2A-20CA9396771E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BB53A-D78D-4279-992B-048E5B933A27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1FABE-4C40-413D-A814-74897209EF09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D5FA-F239-4469-8CC5-D6028EAC801F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0804-9F8B-4E37-A309-BBB1FD4B644C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C45B-3F90-4C5B-81A3-578B69BCF8BD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C196-A610-42E9-980A-F68C5224D7CD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F3F9-A639-463B-8C43-4B4DF9F6EB78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DD36-37AA-42F9-8FC1-65C77104DB26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A214-DC20-4D66-9410-F8935C731FE4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9FCCAF-AE70-42BD-8BE2-E8F049E27312}" type="datetime1">
              <a:rPr lang="hu-HU"/>
              <a:pPr>
                <a:defRPr/>
              </a:pPr>
              <a:t>2023. 04. 25.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your-app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pik.com/a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pik.com/a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ebarchivum@oszk.h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ebarchivum.oszk.h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aiyon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craiyon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tartalomgazdaknak/a-webarchivalasra-vonatkozo-jogszabalyok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craiyon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blediffusionweb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blediffusionweb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blediffusionweb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ím 1"/>
          <p:cNvSpPr>
            <a:spLocks noGrp="1"/>
          </p:cNvSpPr>
          <p:nvPr>
            <p:ph type="ctrTitle"/>
          </p:nvPr>
        </p:nvSpPr>
        <p:spPr>
          <a:xfrm>
            <a:off x="1530350" y="2919413"/>
            <a:ext cx="9144000" cy="1736725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hu-HU" smtClean="0">
                <a:solidFill>
                  <a:schemeClr val="tx2"/>
                </a:solidFill>
                <a:latin typeface="Arial" charset="0"/>
              </a:rPr>
              <a:t>Webarchiválás a 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nemzeti könyvtárban</a:t>
            </a:r>
          </a:p>
        </p:txBody>
      </p:sp>
      <p:sp>
        <p:nvSpPr>
          <p:cNvPr id="14339" name="Alcím 2"/>
          <p:cNvSpPr>
            <a:spLocks noGrp="1"/>
          </p:cNvSpPr>
          <p:nvPr>
            <p:ph type="subTitle" idx="1"/>
          </p:nvPr>
        </p:nvSpPr>
        <p:spPr>
          <a:xfrm>
            <a:off x="1562100" y="5338763"/>
            <a:ext cx="9105900" cy="1077912"/>
          </a:xfrm>
          <a:solidFill>
            <a:schemeClr val="bg1">
              <a:alpha val="39999"/>
            </a:schemeClr>
          </a:solidFill>
        </p:spPr>
        <p:txBody>
          <a:bodyPr>
            <a:spAutoFit/>
          </a:bodyPr>
          <a:lstStyle/>
          <a:p>
            <a:pPr eaLnBrk="1" hangingPunct="1"/>
            <a:r>
              <a:rPr lang="hu-HU" smtClean="0">
                <a:solidFill>
                  <a:schemeClr val="tx2"/>
                </a:solidFill>
                <a:latin typeface="Arial" charset="0"/>
              </a:rPr>
              <a:t>Vörösmarty Mihály Könyvtár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„Távcső a történelemre” konferencia</a:t>
            </a:r>
            <a:br>
              <a:rPr lang="hu-HU" smtClean="0">
                <a:solidFill>
                  <a:schemeClr val="tx2"/>
                </a:solidFill>
                <a:latin typeface="Arial" charset="0"/>
              </a:rPr>
            </a:br>
            <a:r>
              <a:rPr lang="hu-HU" smtClean="0">
                <a:solidFill>
                  <a:schemeClr val="tx2"/>
                </a:solidFill>
                <a:latin typeface="Arial" charset="0"/>
              </a:rPr>
              <a:t>Székesfehérvár, 2023. április 24.</a:t>
            </a:r>
          </a:p>
        </p:txBody>
      </p:sp>
      <p:sp>
        <p:nvSpPr>
          <p:cNvPr id="14340" name="Alcím 2"/>
          <p:cNvSpPr>
            <a:spLocks/>
          </p:cNvSpPr>
          <p:nvPr/>
        </p:nvSpPr>
        <p:spPr bwMode="auto">
          <a:xfrm>
            <a:off x="1530350" y="1211263"/>
            <a:ext cx="9144000" cy="1233487"/>
          </a:xfrm>
          <a:prstGeom prst="rect">
            <a:avLst/>
          </a:prstGeom>
          <a:solidFill>
            <a:schemeClr val="bg1">
              <a:alpha val="39999"/>
            </a:schemeClr>
          </a:solidFill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3000">
                <a:solidFill>
                  <a:schemeClr val="tx2"/>
                </a:solidFill>
              </a:rPr>
              <a:t>Drótos László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2200">
                <a:solidFill>
                  <a:schemeClr val="tx2"/>
                </a:solidFill>
              </a:rPr>
              <a:t>OSZK, Digitális Bölcsészeti Központ,</a:t>
            </a:r>
            <a:br>
              <a:rPr lang="hu-HU" sz="2200">
                <a:solidFill>
                  <a:schemeClr val="tx2"/>
                </a:solidFill>
              </a:rPr>
            </a:br>
            <a:r>
              <a:rPr lang="hu-HU" sz="2200">
                <a:solidFill>
                  <a:schemeClr val="tx2"/>
                </a:solidFill>
              </a:rPr>
              <a:t>Digitális Filológiai és Webarchiválási Osztály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Mivel?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3119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hu-HU" sz="2200" u="sng"/>
              <a:t>Szerverek:</a:t>
            </a:r>
            <a:br>
              <a:rPr lang="hu-HU" sz="2200" u="sng"/>
            </a:br>
            <a:r>
              <a:rPr lang="hu-HU" sz="2200"/>
              <a:t>A KIFÜ által üzemeltetett C4e felhőben 4 db </a:t>
            </a:r>
            <a:br>
              <a:rPr lang="hu-HU" sz="2200"/>
            </a:br>
            <a:r>
              <a:rPr lang="hu-HU" sz="2200"/>
              <a:t>szerver (webharvest, webharvest2, webadmin, webarchivum) és 150 (300) + 10 terabájt tárhely</a:t>
            </a:r>
          </a:p>
          <a:p>
            <a:pPr marL="177800" indent="-177800">
              <a:spcBef>
                <a:spcPts val="6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hu-HU" sz="2200" u="sng"/>
              <a:t>Keretrendszerek</a:t>
            </a:r>
            <a:r>
              <a:rPr lang="hu-HU" sz="2200"/>
              <a:t>:</a:t>
            </a:r>
            <a:br>
              <a:rPr lang="hu-HU" sz="2200"/>
            </a:br>
            <a:r>
              <a:rPr lang="hu-HU" sz="2200"/>
              <a:t>Web Curator Tool, Kaptafa</a:t>
            </a:r>
          </a:p>
          <a:p>
            <a:pPr marL="177800" indent="-177800">
              <a:spcBef>
                <a:spcPts val="6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hu-HU" sz="2200" u="sng"/>
              <a:t>Archiváló eszközö</a:t>
            </a:r>
            <a:r>
              <a:rPr lang="hu-HU" sz="2200"/>
              <a:t>k:</a:t>
            </a:r>
            <a:br>
              <a:rPr lang="hu-HU" sz="2200"/>
            </a:br>
            <a:r>
              <a:rPr lang="hu-HU" sz="2200"/>
              <a:t>Heritrix, Brozzler, Browsertrix (terv), Conifer, Webrecorder, ArchiveWeb.Page, HTTrack</a:t>
            </a:r>
          </a:p>
          <a:p>
            <a:pPr marL="177800" indent="-177800">
              <a:spcBef>
                <a:spcPts val="600"/>
              </a:spcBef>
              <a:spcAft>
                <a:spcPct val="25000"/>
              </a:spcAft>
              <a:buFont typeface="Arial" charset="0"/>
              <a:buChar char="•"/>
            </a:pPr>
            <a:r>
              <a:rPr lang="hu-HU" sz="2200" u="sng"/>
              <a:t>Megjelenítő programok</a:t>
            </a:r>
            <a:r>
              <a:rPr lang="hu-HU" sz="2200"/>
              <a:t>:</a:t>
            </a:r>
            <a:br>
              <a:rPr lang="hu-HU" sz="2200"/>
            </a:br>
            <a:r>
              <a:rPr lang="hu-HU" sz="2200"/>
              <a:t>OpenWayback, PyWb, ReplayWeb.Page, SolrWayback (teljes szövegű kereső és </a:t>
            </a:r>
            <a:br>
              <a:rPr lang="hu-HU" sz="2200"/>
            </a:br>
            <a:r>
              <a:rPr lang="hu-HU" sz="2200"/>
              <a:t>vizualizáló eszköz is)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11911013" y="6573838"/>
            <a:ext cx="268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10</a:t>
            </a:r>
          </a:p>
        </p:txBody>
      </p:sp>
      <p:grpSp>
        <p:nvGrpSpPr>
          <p:cNvPr id="23563" name="Group 11"/>
          <p:cNvGrpSpPr>
            <a:grpSpLocks/>
          </p:cNvGrpSpPr>
          <p:nvPr/>
        </p:nvGrpSpPr>
        <p:grpSpPr bwMode="auto">
          <a:xfrm>
            <a:off x="6545263" y="758825"/>
            <a:ext cx="5418137" cy="5481638"/>
            <a:chOff x="4123" y="478"/>
            <a:chExt cx="3413" cy="3453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4135" y="3407"/>
              <a:ext cx="3401" cy="5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>
                  <a:solidFill>
                    <a:schemeClr val="bg1"/>
                  </a:solidFill>
                </a:rPr>
                <a:t> </a:t>
              </a:r>
              <a:r>
                <a:rPr lang="hu-HU"/>
                <a:t>A képet generálta</a:t>
              </a:r>
              <a:r>
                <a:rPr lang="hu-HU">
                  <a:solidFill>
                    <a:schemeClr val="bg1"/>
                  </a:solidFill>
                </a:rPr>
                <a:t>: </a:t>
              </a:r>
              <a:r>
                <a:rPr lang="hu-HU">
                  <a:solidFill>
                    <a:schemeClr val="bg1"/>
                  </a:solidFill>
                  <a:hlinkClick r:id="rId3"/>
                </a:rPr>
                <a:t>Canva text to image application</a:t>
              </a:r>
              <a:endParaRPr lang="hu-HU">
                <a:solidFill>
                  <a:schemeClr val="bg1"/>
                </a:solidFill>
              </a:endParaRPr>
            </a:p>
          </p:txBody>
        </p:sp>
        <p:pic>
          <p:nvPicPr>
            <p:cNvPr id="23559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3" y="478"/>
              <a:ext cx="3401" cy="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8"/>
          <p:cNvSpPr>
            <a:spLocks noChangeArrowheads="1"/>
          </p:cNvSpPr>
          <p:nvPr/>
        </p:nvSpPr>
        <p:spPr bwMode="auto">
          <a:xfrm>
            <a:off x="11911013" y="6573838"/>
            <a:ext cx="268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11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95250"/>
            <a:ext cx="7624762" cy="643731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" y="347663"/>
            <a:ext cx="7732713" cy="627697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6863" y="422275"/>
            <a:ext cx="8075612" cy="622141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2050" y="709613"/>
            <a:ext cx="9272588" cy="5973762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Kivel?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59130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None/>
            </a:pPr>
            <a:r>
              <a:rPr lang="hu-HU" sz="2200" b="1"/>
              <a:t>HAZAI PARTNEREK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KDS pályázat nyertes könyvtárai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Megyei hatókörű városi könyvtárak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Egyetemi könyvtárak és tanszékek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Tudományos műhelyek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endParaRPr lang="hu-HU" sz="2200"/>
          </a:p>
          <a:p>
            <a:pPr marL="177800" indent="-177800">
              <a:spcBef>
                <a:spcPts val="600"/>
              </a:spcBef>
              <a:buFont typeface="Arial" charset="0"/>
              <a:buNone/>
            </a:pPr>
            <a:r>
              <a:rPr lang="hu-HU" sz="2200" b="1"/>
              <a:t>KÜLFÖLDI EGYÜTTMŰKÖDÉSEK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International Internet Preservation Consortium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Internet Archive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WARCnet projekt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Central European Web Archives (terv)</a:t>
            </a:r>
          </a:p>
        </p:txBody>
      </p:sp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11911013" y="6573838"/>
            <a:ext cx="268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12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6564313" y="228600"/>
            <a:ext cx="5400675" cy="6234113"/>
            <a:chOff x="4135" y="144"/>
            <a:chExt cx="3402" cy="3927"/>
          </a:xfrm>
        </p:grpSpPr>
        <p:pic>
          <p:nvPicPr>
            <p:cNvPr id="25606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6" y="144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7" name="Text Box 6"/>
            <p:cNvSpPr txBox="1">
              <a:spLocks noChangeArrowheads="1"/>
            </p:cNvSpPr>
            <p:nvPr/>
          </p:nvSpPr>
          <p:spPr bwMode="auto">
            <a:xfrm>
              <a:off x="4135" y="3547"/>
              <a:ext cx="3401" cy="5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/>
                <a:t> A képet generálta:</a:t>
              </a:r>
              <a:r>
                <a:rPr lang="hu-HU">
                  <a:hlinkClick r:id="rId4"/>
                </a:rPr>
                <a:t>Wepik’s AI image generator</a:t>
              </a: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Merre?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59130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Az infrastruktúra átszervezése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A hosszú távú megőrzés megoldása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Új archiváló eszközök és módszerek</a:t>
            </a:r>
            <a:br>
              <a:rPr lang="hu-HU" sz="2200"/>
            </a:br>
            <a:r>
              <a:rPr lang="hu-HU" sz="2200"/>
              <a:t>(pl. API-n át való letöltés, web-scraping, fizetős oldalak mentése böngészőt használó robottal)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URL címek és WARC fájlok átvétele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Új metaadatnyilvántartó rendszer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RDA alapú leírás kidolgozása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„Közpénzes” webhelyek nyilvános szolgáltatása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Képfájlok szolgáltatása a DKA-val együtt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Gépi tanulás és mesterséges intelligencia </a:t>
            </a:r>
            <a:br>
              <a:rPr lang="hu-HU" sz="2200"/>
            </a:br>
            <a:r>
              <a:rPr lang="hu-HU" sz="2200"/>
              <a:t>(pl. tárgyszavazás, entitások azonosítása, képfelismerés, hang → szöveg konverzió)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A webarchívum kutatási célú hasznosítása</a:t>
            </a:r>
          </a:p>
          <a:p>
            <a:pPr marL="177800" indent="-177800">
              <a:buFont typeface="Arial" charset="0"/>
              <a:buChar char="•"/>
            </a:pPr>
            <a:r>
              <a:rPr lang="hu-HU" sz="2200"/>
              <a:t> </a:t>
            </a:r>
            <a:r>
              <a:rPr lang="hu-HU" sz="2200" b="1"/>
              <a:t>... ... ... ... ... ... ... 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11911013" y="6573838"/>
            <a:ext cx="26828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13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6537325" y="228600"/>
            <a:ext cx="5426075" cy="6234113"/>
            <a:chOff x="4118" y="144"/>
            <a:chExt cx="3418" cy="3927"/>
          </a:xfrm>
        </p:grpSpPr>
        <p:sp>
          <p:nvSpPr>
            <p:cNvPr id="26630" name="Text Box 6"/>
            <p:cNvSpPr txBox="1">
              <a:spLocks noChangeArrowheads="1"/>
            </p:cNvSpPr>
            <p:nvPr/>
          </p:nvSpPr>
          <p:spPr bwMode="auto">
            <a:xfrm>
              <a:off x="4135" y="3547"/>
              <a:ext cx="3401" cy="5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/>
                <a:t> A képet generálta:</a:t>
              </a:r>
              <a:r>
                <a:rPr lang="hu-HU">
                  <a:hlinkClick r:id="rId3"/>
                </a:rPr>
                <a:t>Wepik’s AI image generator</a:t>
              </a:r>
              <a:endParaRPr lang="hu-HU"/>
            </a:p>
          </p:txBody>
        </p:sp>
        <p:pic>
          <p:nvPicPr>
            <p:cNvPr id="2663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18" y="144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Kép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Alcím 2"/>
          <p:cNvSpPr txBox="1">
            <a:spLocks/>
          </p:cNvSpPr>
          <p:nvPr/>
        </p:nvSpPr>
        <p:spPr bwMode="auto">
          <a:xfrm>
            <a:off x="133350" y="6186488"/>
            <a:ext cx="7688263" cy="655637"/>
          </a:xfrm>
          <a:prstGeom prst="rect">
            <a:avLst/>
          </a:prstGeom>
          <a:solidFill>
            <a:schemeClr val="bg1">
              <a:alpha val="9019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hu-HU" sz="4100">
                <a:solidFill>
                  <a:schemeClr val="tx2"/>
                </a:solidFill>
              </a:rPr>
              <a:t>KÖSZÖNÖM A FIGYELMET!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7848600" y="60960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200"/>
              <a:t>E-posta: </a:t>
            </a:r>
            <a:r>
              <a:rPr lang="hu-HU" sz="2200">
                <a:hlinkClick r:id="rId3"/>
              </a:rPr>
              <a:t>webarchivum@oszk.hu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Honlap:  </a:t>
            </a:r>
            <a:r>
              <a:rPr lang="hu-HU" sz="2200">
                <a:hlinkClick r:id="rId4"/>
              </a:rPr>
              <a:t>webarchivum.oszk.hu</a:t>
            </a:r>
            <a:endParaRPr lang="hu-HU" sz="2200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334963"/>
            <a:ext cx="977265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838200" y="601663"/>
            <a:ext cx="2835275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Kérdések:</a:t>
            </a:r>
            <a:endParaRPr lang="hu-HU" sz="3000" b="1" smtClean="0">
              <a:latin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838200" y="1452563"/>
            <a:ext cx="25749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Mit?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Miért?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Ki?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Hogyan?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Mennyi?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Mivel?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Kivel?</a:t>
            </a:r>
          </a:p>
          <a:p>
            <a:pPr marL="342900" indent="-342900">
              <a:spcBef>
                <a:spcPts val="100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hu-HU" sz="2400"/>
              <a:t>Merre?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2</a:t>
            </a:r>
          </a:p>
        </p:txBody>
      </p:sp>
      <p:pic>
        <p:nvPicPr>
          <p:cNvPr id="15406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970213"/>
            <a:ext cx="7907338" cy="3292475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407" name="Picture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0" y="1371600"/>
            <a:ext cx="7907338" cy="1471613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408" name="Picture 48"/>
          <p:cNvPicPr>
            <a:picLocks noChangeAspect="1" noChangeArrowheads="1"/>
          </p:cNvPicPr>
          <p:nvPr/>
        </p:nvPicPr>
        <p:blipFill>
          <a:blip r:embed="rId5"/>
          <a:srcRect b="21284"/>
          <a:stretch>
            <a:fillRect/>
          </a:stretch>
        </p:blipFill>
        <p:spPr bwMode="auto">
          <a:xfrm>
            <a:off x="3619500" y="582613"/>
            <a:ext cx="7905750" cy="6223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Mit?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27000" y="906463"/>
            <a:ext cx="6931025" cy="5273675"/>
          </a:xfrm>
          <a:prstGeom prst="rect">
            <a:avLst/>
          </a:prstGeom>
          <a:solidFill>
            <a:schemeClr val="bg1">
              <a:alpha val="3686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Írott kommunikáció</a:t>
            </a:r>
            <a:r>
              <a:rPr lang="hu-HU" sz="2000"/>
              <a:t>: </a:t>
            </a:r>
            <a:r>
              <a:rPr lang="hu-HU" sz="2000">
                <a:solidFill>
                  <a:schemeClr val="accent2"/>
                </a:solidFill>
              </a:rPr>
              <a:t>elektronikus levél</a:t>
            </a:r>
            <a:r>
              <a:rPr lang="hu-HU" sz="2000"/>
              <a:t>, azonnali üzenet,</a:t>
            </a:r>
            <a:br>
              <a:rPr lang="hu-HU" sz="2000"/>
            </a:br>
            <a:r>
              <a:rPr lang="hu-HU" sz="2000">
                <a:solidFill>
                  <a:schemeClr val="accent2"/>
                </a:solidFill>
              </a:rPr>
              <a:t>internetes fórum</a:t>
            </a:r>
            <a:r>
              <a:rPr lang="hu-HU" sz="2000"/>
              <a:t>, </a:t>
            </a:r>
            <a:r>
              <a:rPr lang="hu-HU" sz="2000">
                <a:solidFill>
                  <a:schemeClr val="accent2"/>
                </a:solidFill>
              </a:rPr>
              <a:t>tweet</a:t>
            </a:r>
            <a:r>
              <a:rPr lang="hu-HU" sz="2000"/>
              <a:t>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Írott dokumentum</a:t>
            </a:r>
            <a:r>
              <a:rPr lang="hu-HU" sz="2000"/>
              <a:t>: </a:t>
            </a:r>
            <a:r>
              <a:rPr lang="hu-HU" sz="2000">
                <a:solidFill>
                  <a:srgbClr val="D21212"/>
                </a:solidFill>
              </a:rPr>
              <a:t>szövegfájl</a:t>
            </a:r>
            <a:r>
              <a:rPr lang="hu-HU" sz="2000"/>
              <a:t>, </a:t>
            </a:r>
            <a:r>
              <a:rPr lang="hu-HU" sz="2000">
                <a:solidFill>
                  <a:srgbClr val="D21212"/>
                </a:solidFill>
              </a:rPr>
              <a:t>e-könyv</a:t>
            </a:r>
            <a:r>
              <a:rPr lang="hu-HU" sz="2000"/>
              <a:t>, </a:t>
            </a:r>
            <a:r>
              <a:rPr lang="hu-HU" sz="2000">
                <a:solidFill>
                  <a:srgbClr val="D21212"/>
                </a:solidFill>
              </a:rPr>
              <a:t>e-folyóirat</a:t>
            </a:r>
            <a:r>
              <a:rPr lang="hu-HU" sz="2000"/>
              <a:t>, </a:t>
            </a:r>
            <a:br>
              <a:rPr lang="hu-HU" sz="2000"/>
            </a:br>
            <a:r>
              <a:rPr lang="hu-HU" sz="2000">
                <a:solidFill>
                  <a:srgbClr val="D21212"/>
                </a:solidFill>
              </a:rPr>
              <a:t>blog</a:t>
            </a:r>
            <a:r>
              <a:rPr lang="hu-HU" sz="2000"/>
              <a:t>, </a:t>
            </a:r>
            <a:r>
              <a:rPr lang="hu-HU" sz="2000">
                <a:solidFill>
                  <a:schemeClr val="accent2"/>
                </a:solidFill>
              </a:rPr>
              <a:t>wiki</a:t>
            </a:r>
            <a:r>
              <a:rPr lang="hu-HU" sz="2000">
                <a:solidFill>
                  <a:schemeClr val="hlink"/>
                </a:solidFill>
              </a:rPr>
              <a:t> </a:t>
            </a:r>
            <a:r>
              <a:rPr lang="hu-HU" sz="2000"/>
              <a:t>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Adathalmaz</a:t>
            </a:r>
            <a:r>
              <a:rPr lang="hu-HU" sz="2000"/>
              <a:t>: táblázat, adatbázis, strukturált szövegfájl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Kép</a:t>
            </a:r>
            <a:r>
              <a:rPr lang="hu-HU" sz="2000"/>
              <a:t>: </a:t>
            </a:r>
            <a:r>
              <a:rPr lang="hu-HU" sz="2000">
                <a:solidFill>
                  <a:srgbClr val="D21212"/>
                </a:solidFill>
              </a:rPr>
              <a:t>digitális fotó</a:t>
            </a:r>
            <a:r>
              <a:rPr lang="hu-HU" sz="2000"/>
              <a:t>, számítógépes grafika, </a:t>
            </a:r>
            <a:r>
              <a:rPr lang="hu-HU" sz="2000">
                <a:solidFill>
                  <a:srgbClr val="D21212"/>
                </a:solidFill>
              </a:rPr>
              <a:t>infografika</a:t>
            </a:r>
            <a:r>
              <a:rPr lang="hu-HU" sz="2000"/>
              <a:t>,</a:t>
            </a:r>
            <a:br>
              <a:rPr lang="hu-HU" sz="2000"/>
            </a:br>
            <a:r>
              <a:rPr lang="hu-HU" sz="2000"/>
              <a:t>mém, térkép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Videó</a:t>
            </a:r>
            <a:r>
              <a:rPr lang="hu-HU" sz="2000"/>
              <a:t>: </a:t>
            </a:r>
            <a:r>
              <a:rPr lang="hu-HU" sz="2000">
                <a:solidFill>
                  <a:schemeClr val="accent2"/>
                </a:solidFill>
              </a:rPr>
              <a:t>rögzített felvétel</a:t>
            </a:r>
            <a:r>
              <a:rPr lang="hu-HU" sz="2000"/>
              <a:t> (pl. vlog), élő közvetítés,</a:t>
            </a:r>
            <a:br>
              <a:rPr lang="hu-HU" sz="2000"/>
            </a:br>
            <a:r>
              <a:rPr lang="hu-HU" sz="2000"/>
              <a:t>videokonferencia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Hang</a:t>
            </a:r>
            <a:r>
              <a:rPr lang="hu-HU" sz="2000"/>
              <a:t>: </a:t>
            </a:r>
            <a:r>
              <a:rPr lang="hu-HU" sz="2000">
                <a:solidFill>
                  <a:schemeClr val="accent2"/>
                </a:solidFill>
              </a:rPr>
              <a:t>rögzített felvétel</a:t>
            </a:r>
            <a:r>
              <a:rPr lang="hu-HU" sz="2000"/>
              <a:t> (pl. </a:t>
            </a:r>
            <a:r>
              <a:rPr lang="hu-HU" sz="2000">
                <a:solidFill>
                  <a:srgbClr val="D21212"/>
                </a:solidFill>
              </a:rPr>
              <a:t>podcast</a:t>
            </a:r>
            <a:r>
              <a:rPr lang="hu-HU" sz="2000"/>
              <a:t>), élő közvetítés</a:t>
            </a:r>
            <a:br>
              <a:rPr lang="hu-HU" sz="2000"/>
            </a:br>
            <a:r>
              <a:rPr lang="hu-HU" sz="2000"/>
              <a:t>(pl. online rádió)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Térhatású</a:t>
            </a:r>
            <a:r>
              <a:rPr lang="hu-HU" sz="2000"/>
              <a:t>: 3D modell, VR játék, metaverzum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Vegyes</a:t>
            </a:r>
            <a:r>
              <a:rPr lang="hu-HU" sz="2000"/>
              <a:t>: </a:t>
            </a:r>
            <a:r>
              <a:rPr lang="hu-HU" sz="2000">
                <a:solidFill>
                  <a:srgbClr val="D21212"/>
                </a:solidFill>
              </a:rPr>
              <a:t>prezentáció</a:t>
            </a:r>
            <a:r>
              <a:rPr lang="hu-HU" sz="2000"/>
              <a:t>, </a:t>
            </a:r>
            <a:r>
              <a:rPr lang="hu-HU" sz="2000">
                <a:solidFill>
                  <a:srgbClr val="D21212"/>
                </a:solidFill>
              </a:rPr>
              <a:t>honlap</a:t>
            </a:r>
            <a:r>
              <a:rPr lang="hu-HU" sz="2000"/>
              <a:t>, </a:t>
            </a:r>
            <a:r>
              <a:rPr lang="hu-HU" sz="2000">
                <a:solidFill>
                  <a:srgbClr val="D21212"/>
                </a:solidFill>
              </a:rPr>
              <a:t>hírportál</a:t>
            </a:r>
            <a:r>
              <a:rPr lang="hu-HU" sz="2000"/>
              <a:t>, </a:t>
            </a:r>
            <a:r>
              <a:rPr lang="hu-HU" sz="2000">
                <a:solidFill>
                  <a:srgbClr val="D21212"/>
                </a:solidFill>
              </a:rPr>
              <a:t>virtuális </a:t>
            </a:r>
            <a:br>
              <a:rPr lang="hu-HU" sz="2000">
                <a:solidFill>
                  <a:srgbClr val="D21212"/>
                </a:solidFill>
              </a:rPr>
            </a:br>
            <a:r>
              <a:rPr lang="hu-HU" sz="2000">
                <a:solidFill>
                  <a:srgbClr val="D21212"/>
                </a:solidFill>
              </a:rPr>
              <a:t>kiállítás</a:t>
            </a:r>
            <a:r>
              <a:rPr lang="hu-HU" sz="2000"/>
              <a:t>, </a:t>
            </a:r>
            <a:r>
              <a:rPr lang="hu-HU" sz="2000">
                <a:solidFill>
                  <a:schemeClr val="accent2"/>
                </a:solidFill>
              </a:rPr>
              <a:t>közösségi média</a:t>
            </a:r>
            <a:r>
              <a:rPr lang="hu-HU" sz="2000"/>
              <a:t>, digitális műalkotás  …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000" u="sng"/>
              <a:t>Egyéb</a:t>
            </a:r>
            <a:r>
              <a:rPr lang="hu-HU" sz="2000"/>
              <a:t>: szoftver, applikáció, számítógépes játék … </a:t>
            </a:r>
            <a:endParaRPr lang="hu-HU" sz="1600"/>
          </a:p>
        </p:txBody>
      </p:sp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3</a:t>
            </a:r>
          </a:p>
        </p:txBody>
      </p: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6789738" y="47625"/>
            <a:ext cx="5322887" cy="6281738"/>
            <a:chOff x="4307" y="50"/>
            <a:chExt cx="3353" cy="3957"/>
          </a:xfrm>
        </p:grpSpPr>
        <p:grpSp>
          <p:nvGrpSpPr>
            <p:cNvPr id="16391" name="Group 16"/>
            <p:cNvGrpSpPr>
              <a:grpSpLocks/>
            </p:cNvGrpSpPr>
            <p:nvPr/>
          </p:nvGrpSpPr>
          <p:grpSpPr bwMode="auto">
            <a:xfrm>
              <a:off x="4307" y="3492"/>
              <a:ext cx="3353" cy="515"/>
              <a:chOff x="4191" y="3699"/>
              <a:chExt cx="3401" cy="524"/>
            </a:xfrm>
          </p:grpSpPr>
          <p:sp>
            <p:nvSpPr>
              <p:cNvPr id="16393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6394" name="Picture 7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92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07" y="50"/>
              <a:ext cx="3353" cy="3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301625" y="6483350"/>
            <a:ext cx="11410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/>
              <a:t>Megjegyzés: a színessel írt műfajok archiválásával és szolgáltatásával már </a:t>
            </a:r>
            <a:r>
              <a:rPr lang="hu-HU" sz="1600">
                <a:solidFill>
                  <a:srgbClr val="D21212"/>
                </a:solidFill>
              </a:rPr>
              <a:t>több</a:t>
            </a:r>
            <a:r>
              <a:rPr lang="hu-HU" sz="1600"/>
              <a:t>-</a:t>
            </a:r>
            <a:r>
              <a:rPr lang="hu-HU" sz="1600">
                <a:solidFill>
                  <a:schemeClr val="accent2"/>
                </a:solidFill>
              </a:rPr>
              <a:t>kevesebb</a:t>
            </a:r>
            <a:r>
              <a:rPr lang="hu-HU" sz="1600"/>
              <a:t> tapasztalatunk van az OSZK-ban.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Mit?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4</a:t>
            </a:r>
          </a:p>
        </p:txBody>
      </p:sp>
      <p:grpSp>
        <p:nvGrpSpPr>
          <p:cNvPr id="24587" name="Group 11"/>
          <p:cNvGrpSpPr>
            <a:grpSpLocks/>
          </p:cNvGrpSpPr>
          <p:nvPr/>
        </p:nvGrpSpPr>
        <p:grpSpPr bwMode="auto">
          <a:xfrm>
            <a:off x="6713538" y="111125"/>
            <a:ext cx="5399087" cy="6310313"/>
            <a:chOff x="4279" y="184"/>
            <a:chExt cx="3401" cy="3975"/>
          </a:xfrm>
        </p:grpSpPr>
        <p:grpSp>
          <p:nvGrpSpPr>
            <p:cNvPr id="17414" name="Group 16"/>
            <p:cNvGrpSpPr>
              <a:grpSpLocks/>
            </p:cNvGrpSpPr>
            <p:nvPr/>
          </p:nvGrpSpPr>
          <p:grpSpPr bwMode="auto">
            <a:xfrm>
              <a:off x="4279" y="3635"/>
              <a:ext cx="3401" cy="524"/>
              <a:chOff x="4191" y="3699"/>
              <a:chExt cx="3401" cy="524"/>
            </a:xfrm>
          </p:grpSpPr>
          <p:sp>
            <p:nvSpPr>
              <p:cNvPr id="17416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7417" name="Picture 7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15" name="Picture 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3" y="184"/>
              <a:ext cx="328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885825"/>
            <a:ext cx="6426200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Gyűjtőkör definiálása: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téma, műfaj, formátum, minőség, nyilvánossági és veszélyeztetettségi szint szerint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Dokumentum/mű megőrzése:</a:t>
            </a:r>
            <a:r>
              <a:rPr lang="hu-HU" sz="2200"/>
              <a:t> </a:t>
            </a:r>
            <a:br>
              <a:rPr lang="hu-HU" sz="2200"/>
            </a:br>
            <a:r>
              <a:rPr lang="hu-HU" sz="2200"/>
              <a:t>tartalom, forma, interaktivitás, időbeli változás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Tartalmi környezet megőrzése:</a:t>
            </a:r>
            <a:br>
              <a:rPr lang="hu-HU" sz="2200" u="sng"/>
            </a:br>
            <a:r>
              <a:rPr lang="hu-HU" sz="2200"/>
              <a:t>beágyazott/belinkelt elemek, ajánlott tartalmak, reklámok, kommentek, lájkok, megosztások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Formátum/technológia megőrzése: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DOC, LIT, DjVu, Flash, SilverLight, Java applet...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Futtató környezet megőrzése/emulálása: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operációs rendszer, böngésző, lejátszó vagy megjelenítő program, mobil applikáció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Metaadatok megőrzése:</a:t>
            </a:r>
            <a:r>
              <a:rPr lang="hu-HU" sz="2200"/>
              <a:t/>
            </a:r>
            <a:br>
              <a:rPr lang="hu-HU" sz="2200"/>
            </a:br>
            <a:r>
              <a:rPr lang="hu-HU" sz="2200"/>
              <a:t>leíró, adminisztrációs, technikai adatok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Cím 1"/>
          <p:cNvSpPr>
            <a:spLocks noGrp="1"/>
          </p:cNvSpPr>
          <p:nvPr>
            <p:ph type="title" idx="4294967295"/>
          </p:nvPr>
        </p:nvSpPr>
        <p:spPr>
          <a:xfrm>
            <a:off x="355600" y="2682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Miért?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096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Az interneten a fizikai világunk folyamatos leképezése zajlik.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Számos műfaj csak digitális formában létezik.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200"/>
              <a:t>A digitális állományok sérülékenyek, könnyen törölhetők vagy megváltoztathatók, idővel értelmezhetetlenné válhatnak.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200"/>
              <a:t>Ha egy </a:t>
            </a:r>
            <a:r>
              <a:rPr lang="hu-HU" sz="2200" i="1"/>
              <a:t>born digital</a:t>
            </a:r>
            <a:r>
              <a:rPr lang="hu-HU" sz="2200"/>
              <a:t> dokumentum elveszett, nem lehet újradigitalizálni.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200"/>
              <a:t>Nincs katalógus és nincs stabil lelőhely, az online dokumentumok nem hivatkozhatók biztonságosan.</a:t>
            </a:r>
          </a:p>
          <a:p>
            <a:pPr marL="177800" indent="-177800">
              <a:spcBef>
                <a:spcPts val="1000"/>
              </a:spcBef>
              <a:buFont typeface="Arial" charset="0"/>
              <a:buChar char="•"/>
            </a:pPr>
            <a:r>
              <a:rPr lang="hu-HU" sz="2200"/>
              <a:t>Mivel az internetes tartalom eleve digitális, ezért számítógéppel feldolgozható, kutatható, rendkívül értékes „nyersanyag”.</a:t>
            </a:r>
          </a:p>
        </p:txBody>
      </p:sp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5</a:t>
            </a:r>
          </a:p>
        </p:txBody>
      </p:sp>
      <p:grpSp>
        <p:nvGrpSpPr>
          <p:cNvPr id="23566" name="Group 14"/>
          <p:cNvGrpSpPr>
            <a:grpSpLocks/>
          </p:cNvGrpSpPr>
          <p:nvPr/>
        </p:nvGrpSpPr>
        <p:grpSpPr bwMode="auto">
          <a:xfrm>
            <a:off x="6523038" y="225425"/>
            <a:ext cx="5402262" cy="6237288"/>
            <a:chOff x="4277" y="238"/>
            <a:chExt cx="3403" cy="3929"/>
          </a:xfrm>
        </p:grpSpPr>
        <p:pic>
          <p:nvPicPr>
            <p:cNvPr id="1843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77" y="238"/>
              <a:ext cx="3287" cy="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39" name="Group 16"/>
            <p:cNvGrpSpPr>
              <a:grpSpLocks/>
            </p:cNvGrpSpPr>
            <p:nvPr/>
          </p:nvGrpSpPr>
          <p:grpSpPr bwMode="auto">
            <a:xfrm>
              <a:off x="4279" y="3643"/>
              <a:ext cx="3401" cy="524"/>
              <a:chOff x="4191" y="3699"/>
              <a:chExt cx="3401" cy="524"/>
            </a:xfrm>
          </p:grpSpPr>
          <p:sp>
            <p:nvSpPr>
              <p:cNvPr id="18440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8441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Ki?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5913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Szereplők</a:t>
            </a:r>
            <a:r>
              <a:rPr lang="hu-HU" sz="2200"/>
              <a:t>: közgyűjtemények, cégek, non-profit szervezetek, tudományos műhelyek, tartalomgazdák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Közgyűjtemények</a:t>
            </a:r>
            <a:r>
              <a:rPr lang="hu-HU" sz="2200"/>
              <a:t>: könyvtárak, levéltárak, audiovizuális archívumok, múzeumok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Könyvtárak</a:t>
            </a:r>
            <a:r>
              <a:rPr lang="hu-HU" sz="2200"/>
              <a:t>: nemzeti könyvtár, szak- és felsőoktatási könyvtárak, közkönyvtárak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Nemzeti könyvtár</a:t>
            </a:r>
            <a:r>
              <a:rPr lang="hu-HU" sz="2200"/>
              <a:t>: </a:t>
            </a:r>
            <a:r>
              <a:rPr lang="hu-HU" sz="2200">
                <a:hlinkClick r:id="rId3"/>
              </a:rPr>
              <a:t>jogszabályi háttér</a:t>
            </a:r>
            <a:endParaRPr lang="hu-HU" sz="2200"/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2006 Magyar Internet Archívum terv</a:t>
            </a:r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2017 OSZK Webarchívum pilot projekt</a:t>
            </a:r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2019-2020 Üzemszerű működés</a:t>
            </a:r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2021 A kormányrendelet érvénybe lép</a:t>
            </a:r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/>
              <a:t>2022 Digitális Bölcsészeti Központ, </a:t>
            </a:r>
            <a:br>
              <a:rPr lang="hu-HU" sz="2200"/>
            </a:br>
            <a:r>
              <a:rPr lang="hu-HU" sz="2200"/>
              <a:t>Digitális Filológiai és Webarchiválási Osztály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6</a:t>
            </a:r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6540500" y="212725"/>
            <a:ext cx="5422900" cy="6234113"/>
            <a:chOff x="4120" y="144"/>
            <a:chExt cx="3416" cy="3927"/>
          </a:xfrm>
        </p:grpSpPr>
        <p:grpSp>
          <p:nvGrpSpPr>
            <p:cNvPr id="19465" name="Group 16"/>
            <p:cNvGrpSpPr>
              <a:grpSpLocks/>
            </p:cNvGrpSpPr>
            <p:nvPr/>
          </p:nvGrpSpPr>
          <p:grpSpPr bwMode="auto">
            <a:xfrm>
              <a:off x="4135" y="3547"/>
              <a:ext cx="3401" cy="524"/>
              <a:chOff x="4191" y="3699"/>
              <a:chExt cx="3401" cy="524"/>
            </a:xfrm>
          </p:grpSpPr>
          <p:sp>
            <p:nvSpPr>
              <p:cNvPr id="19467" name="Text Box 6"/>
              <p:cNvSpPr txBox="1">
                <a:spLocks noChangeArrowheads="1"/>
              </p:cNvSpPr>
              <p:nvPr/>
            </p:nvSpPr>
            <p:spPr bwMode="auto">
              <a:xfrm>
                <a:off x="4191" y="3699"/>
                <a:ext cx="3401" cy="524"/>
              </a:xfrm>
              <a:prstGeom prst="rect">
                <a:avLst/>
              </a:prstGeom>
              <a:solidFill>
                <a:srgbClr val="11182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hu-HU">
                    <a:solidFill>
                      <a:schemeClr val="bg1"/>
                    </a:solidFill>
                  </a:rPr>
                  <a:t> A képet generálta: </a:t>
                </a:r>
              </a:p>
            </p:txBody>
          </p:sp>
          <p:pic>
            <p:nvPicPr>
              <p:cNvPr id="19468" name="Picture 7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624" y="3709"/>
                <a:ext cx="196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466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20" y="144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1516063" y="223838"/>
            <a:ext cx="10437812" cy="6253162"/>
            <a:chOff x="955" y="141"/>
            <a:chExt cx="6575" cy="3939"/>
          </a:xfrm>
        </p:grpSpPr>
        <p:pic>
          <p:nvPicPr>
            <p:cNvPr id="2151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55" y="141"/>
              <a:ext cx="6575" cy="39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3684" dir="2700000" algn="ctr" rotWithShape="0">
                <a:schemeClr val="tx1">
                  <a:alpha val="50000"/>
                </a:schemeClr>
              </a:outerShdw>
            </a:effectLst>
          </p:spPr>
        </p:pic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1937" y="3462"/>
              <a:ext cx="1373" cy="375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Hogyan?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59130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None/>
            </a:pPr>
            <a:r>
              <a:rPr lang="hu-HU" sz="2200" b="1"/>
              <a:t>ARCHIVÁLÁS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Egyedi mentések célszoftverekkel:</a:t>
            </a:r>
            <a:r>
              <a:rPr lang="hu-HU" sz="2200"/>
              <a:t> weboldalak, speciális webhelyek, közösségi média, podcastok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Tömeges aratások robottal:</a:t>
            </a:r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Válogatva</a:t>
            </a:r>
            <a:r>
              <a:rPr lang="hu-HU" sz="2200"/>
              <a:t>: témakör, műfaj, esemény, személy, intézmény, földrajzi egység szerint</a:t>
            </a:r>
          </a:p>
          <a:p>
            <a:pPr marL="622300" lvl="1" indent="-1651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Válogatás nélkül</a:t>
            </a:r>
            <a:r>
              <a:rPr lang="hu-HU" sz="2200"/>
              <a:t>: a magyar webtér nyilvános, </a:t>
            </a:r>
            <a:br>
              <a:rPr lang="hu-HU" sz="2200"/>
            </a:br>
            <a:r>
              <a:rPr lang="hu-HU" sz="2200"/>
              <a:t>eddig felderített része 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Ütemezés:</a:t>
            </a:r>
            <a:r>
              <a:rPr lang="hu-HU" sz="2200"/>
              <a:t> egyszer, rendszertelenül, naponta, </a:t>
            </a:r>
            <a:br>
              <a:rPr lang="hu-HU" sz="2200"/>
            </a:br>
            <a:r>
              <a:rPr lang="hu-HU" sz="2200"/>
              <a:t>1-2 hetente, negyedévente, félévente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Tárolás</a:t>
            </a:r>
            <a:r>
              <a:rPr lang="hu-HU" sz="2200"/>
              <a:t>: WARC konténerek, fájlrendszer, ZIP csomag (beadott anyag esetén)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Utómunkák</a:t>
            </a:r>
            <a:r>
              <a:rPr lang="hu-HU" sz="2200"/>
              <a:t>: indexelés, oldalkép gyártás, statisztika készítés, minőségellenőrzés, finomhangolás, részletes metaadatolás</a:t>
            </a:r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7</a:t>
            </a:r>
          </a:p>
        </p:txBody>
      </p: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6743700" y="231775"/>
            <a:ext cx="5400675" cy="6246813"/>
            <a:chOff x="4135" y="136"/>
            <a:chExt cx="3402" cy="3935"/>
          </a:xfrm>
        </p:grpSpPr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4135" y="3547"/>
              <a:ext cx="3401" cy="5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>
                  <a:solidFill>
                    <a:schemeClr val="bg1"/>
                  </a:solidFill>
                </a:rPr>
                <a:t> </a:t>
              </a:r>
              <a:r>
                <a:rPr lang="hu-HU"/>
                <a:t>A képet generálta</a:t>
              </a:r>
              <a:r>
                <a:rPr lang="hu-HU">
                  <a:solidFill>
                    <a:schemeClr val="bg1"/>
                  </a:solidFill>
                </a:rPr>
                <a:t>: </a:t>
              </a:r>
              <a:r>
                <a:rPr lang="hu-HU">
                  <a:solidFill>
                    <a:schemeClr val="bg1"/>
                  </a:solidFill>
                  <a:hlinkClick r:id="rId3"/>
                </a:rPr>
                <a:t>Stable Diffusion Online</a:t>
              </a:r>
              <a:endParaRPr lang="hu-HU">
                <a:solidFill>
                  <a:schemeClr val="bg1"/>
                </a:solidFill>
              </a:endParaRPr>
            </a:p>
          </p:txBody>
        </p:sp>
        <p:pic>
          <p:nvPicPr>
            <p:cNvPr id="2048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36" y="136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13" descr="WEBTER_statisztika_2022-12-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" y="622300"/>
            <a:ext cx="11782425" cy="5575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Hogyan?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52400" y="954088"/>
            <a:ext cx="636270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None/>
            </a:pPr>
            <a:r>
              <a:rPr lang="hu-HU" sz="2200" b="1"/>
              <a:t>SZOLGÁLTATÁS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Nyilvánosan</a:t>
            </a:r>
            <a:r>
              <a:rPr lang="hu-HU" sz="2200"/>
              <a:t>: demó gyűjtemény, OSZK-s webhelyek, Rákóczi-archívum, Széchényi Ferenc-archívum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Helyben</a:t>
            </a:r>
            <a:r>
              <a:rPr lang="hu-HU" sz="2200"/>
              <a:t>: tematikus, műfaji és webtér aratások anyaga, esemény-alapú gyűjtések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Böngészés</a:t>
            </a:r>
            <a:r>
              <a:rPr lang="hu-HU" sz="2200"/>
              <a:t>: részgyűjtemények szerint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Keresés</a:t>
            </a:r>
            <a:r>
              <a:rPr lang="hu-HU" sz="2200"/>
              <a:t>: metaadatokban (nyilvános)</a:t>
            </a:r>
            <a:br>
              <a:rPr lang="hu-HU" sz="2200"/>
            </a:br>
            <a:r>
              <a:rPr lang="hu-HU" sz="2200"/>
              <a:t>név+URL seed-kereső (tematikus/műfaji, zárt)</a:t>
            </a:r>
            <a:br>
              <a:rPr lang="hu-HU" sz="2200"/>
            </a:br>
            <a:r>
              <a:rPr lang="hu-HU" sz="2200"/>
              <a:t>title+URL seed-kereső (webtér, zárt)</a:t>
            </a:r>
            <a:br>
              <a:rPr lang="hu-HU" sz="2200"/>
            </a:br>
            <a:r>
              <a:rPr lang="hu-HU" sz="2200"/>
              <a:t>teljes szövegben (néhány fontosabb részgyűjteményben külön is)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Találati lista</a:t>
            </a:r>
            <a:r>
              <a:rPr lang="hu-HU" sz="2200"/>
              <a:t>: többféle megjelenítő, oldalképek, linktérkép, Internet Archive mentések, statisztika (teljes szövegű keresés esetén)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8</a:t>
            </a:r>
          </a:p>
        </p:txBody>
      </p:sp>
      <p:grpSp>
        <p:nvGrpSpPr>
          <p:cNvPr id="25612" name="Group 12"/>
          <p:cNvGrpSpPr>
            <a:grpSpLocks/>
          </p:cNvGrpSpPr>
          <p:nvPr/>
        </p:nvGrpSpPr>
        <p:grpSpPr bwMode="auto">
          <a:xfrm>
            <a:off x="6470650" y="215900"/>
            <a:ext cx="5410200" cy="6246813"/>
            <a:chOff x="4128" y="136"/>
            <a:chExt cx="3408" cy="3935"/>
          </a:xfrm>
        </p:grpSpPr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4135" y="3547"/>
              <a:ext cx="3401" cy="5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>
                  <a:solidFill>
                    <a:schemeClr val="bg1"/>
                  </a:solidFill>
                </a:rPr>
                <a:t> </a:t>
              </a:r>
              <a:r>
                <a:rPr lang="hu-HU"/>
                <a:t>A képet generálta</a:t>
              </a:r>
              <a:r>
                <a:rPr lang="hu-HU">
                  <a:solidFill>
                    <a:schemeClr val="bg1"/>
                  </a:solidFill>
                </a:rPr>
                <a:t>: </a:t>
              </a:r>
              <a:r>
                <a:rPr lang="hu-HU">
                  <a:solidFill>
                    <a:schemeClr val="bg1"/>
                  </a:solidFill>
                  <a:hlinkClick r:id="rId3"/>
                </a:rPr>
                <a:t>Stable Diffusion Online</a:t>
              </a:r>
              <a:endParaRPr lang="hu-HU">
                <a:solidFill>
                  <a:schemeClr val="bg1"/>
                </a:solidFill>
              </a:endParaRPr>
            </a:p>
          </p:txBody>
        </p:sp>
        <p:pic>
          <p:nvPicPr>
            <p:cNvPr id="21512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28" y="136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913" y="85725"/>
            <a:ext cx="10672762" cy="6632575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Tartalom hely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355600" y="255588"/>
            <a:ext cx="5745163" cy="503237"/>
          </a:xfrm>
        </p:spPr>
        <p:txBody>
          <a:bodyPr>
            <a:spAutoFit/>
          </a:bodyPr>
          <a:lstStyle/>
          <a:p>
            <a:pPr eaLnBrk="1" hangingPunct="1"/>
            <a:r>
              <a:rPr lang="hu-HU" sz="3000" b="1" smtClean="0">
                <a:solidFill>
                  <a:schemeClr val="tx2"/>
                </a:solidFill>
                <a:latin typeface="Arial" charset="0"/>
              </a:rPr>
              <a:t>Mennyi?</a:t>
            </a:r>
            <a:endParaRPr lang="hu-HU" sz="3000" b="1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Alcím 2"/>
          <p:cNvSpPr txBox="1">
            <a:spLocks/>
          </p:cNvSpPr>
          <p:nvPr/>
        </p:nvSpPr>
        <p:spPr bwMode="auto">
          <a:xfrm>
            <a:off x="174625" y="954088"/>
            <a:ext cx="7123113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600"/>
              </a:spcBef>
              <a:buFont typeface="Arial" charset="0"/>
              <a:buNone/>
            </a:pPr>
            <a:r>
              <a:rPr lang="hu-HU" sz="2200" b="1"/>
              <a:t>NYILVÁNOS GYŰJTEMÉNY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Demó</a:t>
            </a:r>
            <a:r>
              <a:rPr lang="hu-HU" sz="2200"/>
              <a:t>: 332 webhely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OSZK-s saját</a:t>
            </a:r>
            <a:r>
              <a:rPr lang="hu-HU" sz="2200"/>
              <a:t>: 99 webhely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Rákóczi</a:t>
            </a:r>
            <a:r>
              <a:rPr lang="hu-HU" sz="2200"/>
              <a:t>: 308 weboldal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b="1"/>
              <a:t>Összméret</a:t>
            </a:r>
            <a:r>
              <a:rPr lang="hu-HU" sz="2200"/>
              <a:t>: kb. 1,8 terabájt</a:t>
            </a:r>
          </a:p>
          <a:p>
            <a:pPr marL="177800" indent="-177800">
              <a:spcBef>
                <a:spcPts val="600"/>
              </a:spcBef>
              <a:buFont typeface="Arial" charset="0"/>
              <a:buNone/>
            </a:pPr>
            <a:endParaRPr lang="hu-HU" sz="1000"/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b="1"/>
              <a:t>ZÁRT ARCHÍVUM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Tematikus</a:t>
            </a:r>
            <a:r>
              <a:rPr lang="hu-HU" sz="2200"/>
              <a:t>: 17 db (több mint 60 ezer webhely)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Műfaji</a:t>
            </a:r>
            <a:r>
              <a:rPr lang="hu-HU" sz="2200"/>
              <a:t>: 6 db (podcast: 1257 csatorna 75 ezer fájl,</a:t>
            </a:r>
            <a:br>
              <a:rPr lang="hu-HU" sz="2200"/>
            </a:br>
            <a:r>
              <a:rPr lang="hu-HU" sz="2200"/>
              <a:t>periodika: 7328 nyilvántartott, 6953 még mentett)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Esemény</a:t>
            </a:r>
            <a:r>
              <a:rPr lang="hu-HU" sz="2200"/>
              <a:t>: 17 db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Földrajzi</a:t>
            </a:r>
            <a:r>
              <a:rPr lang="hu-HU" sz="2200"/>
              <a:t>: 1 db (Kárpátalja)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u="sng"/>
              <a:t>Webtér</a:t>
            </a:r>
            <a:r>
              <a:rPr lang="hu-HU" sz="2200"/>
              <a:t>: kb. 1,37 millió domén és aldomén</a:t>
            </a:r>
          </a:p>
          <a:p>
            <a:pPr marL="177800" indent="-177800">
              <a:spcBef>
                <a:spcPts val="600"/>
              </a:spcBef>
              <a:buFont typeface="Arial" charset="0"/>
              <a:buChar char="•"/>
            </a:pPr>
            <a:r>
              <a:rPr lang="hu-HU" sz="2200" b="1"/>
              <a:t>Összméret</a:t>
            </a:r>
            <a:r>
              <a:rPr lang="hu-HU" sz="2200"/>
              <a:t>: több mint 80 terabájt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2022138" y="6573838"/>
            <a:ext cx="169862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72000" bIns="72000">
            <a:spAutoFit/>
          </a:bodyPr>
          <a:lstStyle/>
          <a:p>
            <a:r>
              <a:rPr lang="hu-HU" sz="1400"/>
              <a:t>9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6726238" y="228600"/>
            <a:ext cx="5402262" cy="6234113"/>
            <a:chOff x="4105" y="144"/>
            <a:chExt cx="3403" cy="3927"/>
          </a:xfrm>
        </p:grpSpPr>
        <p:sp>
          <p:nvSpPr>
            <p:cNvPr id="22535" name="Text Box 6"/>
            <p:cNvSpPr txBox="1">
              <a:spLocks noChangeArrowheads="1"/>
            </p:cNvSpPr>
            <p:nvPr/>
          </p:nvSpPr>
          <p:spPr bwMode="auto">
            <a:xfrm>
              <a:off x="4105" y="3547"/>
              <a:ext cx="3401" cy="52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hu-HU">
                  <a:solidFill>
                    <a:schemeClr val="bg1"/>
                  </a:solidFill>
                </a:rPr>
                <a:t> </a:t>
              </a:r>
              <a:r>
                <a:rPr lang="hu-HU"/>
                <a:t>A képet generálta</a:t>
              </a:r>
              <a:r>
                <a:rPr lang="hu-HU">
                  <a:solidFill>
                    <a:schemeClr val="bg1"/>
                  </a:solidFill>
                </a:rPr>
                <a:t>: </a:t>
              </a:r>
              <a:r>
                <a:rPr lang="hu-HU">
                  <a:solidFill>
                    <a:schemeClr val="bg1"/>
                  </a:solidFill>
                  <a:hlinkClick r:id="rId3"/>
                </a:rPr>
                <a:t>Stable Diffusion Online</a:t>
              </a:r>
              <a:endParaRPr lang="hu-HU">
                <a:solidFill>
                  <a:schemeClr val="bg1"/>
                </a:solidFill>
              </a:endParaRPr>
            </a:p>
          </p:txBody>
        </p:sp>
        <p:pic>
          <p:nvPicPr>
            <p:cNvPr id="22536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7" y="144"/>
              <a:ext cx="3401" cy="3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4" name="Picture 12" descr="a_webarchivum_merete_2022.png (1276×88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2688" y="228600"/>
            <a:ext cx="9359900" cy="64706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44B92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44B92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679</Words>
  <Application>Microsoft Office PowerPoint</Application>
  <PresentationFormat>Custom</PresentationFormat>
  <Paragraphs>131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Calibri</vt:lpstr>
      <vt:lpstr>Wingdings</vt:lpstr>
      <vt:lpstr>Office-téma</vt:lpstr>
      <vt:lpstr>Webarchiválás a  nemzeti könyvtárban</vt:lpstr>
      <vt:lpstr>Kérdések:</vt:lpstr>
      <vt:lpstr>Mit?</vt:lpstr>
      <vt:lpstr>Mit?</vt:lpstr>
      <vt:lpstr>Miért?</vt:lpstr>
      <vt:lpstr>Ki?</vt:lpstr>
      <vt:lpstr>Hogyan?</vt:lpstr>
      <vt:lpstr>Hogyan?</vt:lpstr>
      <vt:lpstr>Mennyi?</vt:lpstr>
      <vt:lpstr>Mivel?</vt:lpstr>
      <vt:lpstr>11. dia</vt:lpstr>
      <vt:lpstr>Kivel?</vt:lpstr>
      <vt:lpstr>Merre?</vt:lpstr>
      <vt:lpstr>14.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Webarchiválás a nemzeti könyvtárban</dc:title>
  <dc:creator>Drótos László</dc:creator>
  <cp:lastModifiedBy>DL</cp:lastModifiedBy>
  <cp:revision>147</cp:revision>
  <dcterms:created xsi:type="dcterms:W3CDTF">2021-04-22T08:34:32Z</dcterms:created>
  <dcterms:modified xsi:type="dcterms:W3CDTF">2023-04-25T15:29:26Z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0x010100FE1845AA0062EF4580691E99FF268867</vt:lpwstr>
  </property>
</Properties>
</file>