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8" r:id="rId5"/>
    <p:sldId id="271" r:id="rId6"/>
    <p:sldId id="263" r:id="rId7"/>
    <p:sldId id="265" r:id="rId8"/>
    <p:sldId id="266" r:id="rId9"/>
    <p:sldId id="281" r:id="rId10"/>
    <p:sldId id="267" r:id="rId11"/>
    <p:sldId id="269" r:id="rId12"/>
    <p:sldId id="270" r:id="rId13"/>
    <p:sldId id="288" r:id="rId14"/>
    <p:sldId id="272" r:id="rId15"/>
    <p:sldId id="273" r:id="rId16"/>
    <p:sldId id="290" r:id="rId17"/>
    <p:sldId id="289" r:id="rId18"/>
    <p:sldId id="275" r:id="rId19"/>
    <p:sldId id="276" r:id="rId20"/>
    <p:sldId id="277" r:id="rId21"/>
    <p:sldId id="278" r:id="rId22"/>
    <p:sldId id="279" r:id="rId23"/>
    <p:sldId id="283" r:id="rId24"/>
    <p:sldId id="293" r:id="rId25"/>
    <p:sldId id="292" r:id="rId26"/>
    <p:sldId id="294" r:id="rId27"/>
    <p:sldId id="264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DAC0-5BBC-4A0F-B6BD-2E702370E2B2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2DE0-795A-41B1-8BA1-5072CEF860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9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95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1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56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9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5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34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49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92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C706-CD9D-4583-A935-22B39AB35A1E}" type="datetimeFigureOut">
              <a:rPr lang="hu-HU" smtClean="0"/>
              <a:pPr/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42F4-7C9B-445F-A07F-288174DF38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a.oszk.hu/01300/01367/00326/pdf/EPA01367_3K_2020_03_035-048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sky.akos.laszlo@oszk.hu" TargetMode="External"/><Relationship Id="rId4" Type="http://schemas.openxmlformats.org/officeDocument/2006/relationships/hyperlink" Target="mailto:webarchivum@oszk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koczi2019.webarchivum.oszk.hu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719BEB1-813C-4640-93C8-290269099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1"/>
            <a:ext cx="12203184" cy="68574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791998" y="2214158"/>
            <a:ext cx="10412627" cy="13972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latin typeface="+mn-lt"/>
              </a:rPr>
              <a:t>Rákóczi </a:t>
            </a:r>
            <a:r>
              <a:rPr lang="hu-HU" sz="3600" b="1" dirty="0">
                <a:latin typeface="+mn-lt"/>
              </a:rPr>
              <a:t>Emlékév Archívum – egy digitális gyűjtemény </a:t>
            </a:r>
            <a:endParaRPr lang="hu-HU" sz="3600" b="1" dirty="0" smtClean="0">
              <a:latin typeface="+mn-lt"/>
            </a:endParaRPr>
          </a:p>
          <a:p>
            <a:pPr algn="ctr"/>
            <a:r>
              <a:rPr lang="hu-HU" sz="3600" b="1" dirty="0" smtClean="0">
                <a:latin typeface="+mn-lt"/>
              </a:rPr>
              <a:t>mintaalkalmazás</a:t>
            </a:r>
            <a:endParaRPr lang="hu-HU" sz="3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749644" y="4267200"/>
            <a:ext cx="10470291" cy="226540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hu-HU" sz="9200" b="1" dirty="0" smtClean="0"/>
              <a:t>Távcső </a:t>
            </a:r>
            <a:r>
              <a:rPr lang="hu-HU" sz="9200" b="1" dirty="0"/>
              <a:t>a </a:t>
            </a:r>
            <a:r>
              <a:rPr lang="hu-HU" sz="9200" b="1" dirty="0" smtClean="0"/>
              <a:t>történelemre</a:t>
            </a:r>
          </a:p>
          <a:p>
            <a:pPr marL="0" indent="0" algn="ctr">
              <a:buNone/>
            </a:pPr>
            <a:r>
              <a:rPr lang="hu-HU" sz="9200" dirty="0" smtClean="0"/>
              <a:t>Aranybulla-webarchívum </a:t>
            </a:r>
            <a:r>
              <a:rPr lang="hu-HU" sz="9200" dirty="0"/>
              <a:t>bemutató </a:t>
            </a:r>
            <a:r>
              <a:rPr lang="hu-HU" sz="9200" dirty="0" smtClean="0"/>
              <a:t>és </a:t>
            </a:r>
            <a:r>
              <a:rPr lang="hu-HU" sz="9200" dirty="0" err="1" smtClean="0"/>
              <a:t>webarchiválási</a:t>
            </a:r>
            <a:r>
              <a:rPr lang="hu-HU" sz="9200" dirty="0" smtClean="0"/>
              <a:t> konferencia</a:t>
            </a:r>
            <a:endParaRPr lang="hu-HU" sz="9200" b="1" dirty="0" smtClean="0"/>
          </a:p>
          <a:p>
            <a:pPr marL="0" indent="0" algn="ctr">
              <a:buNone/>
            </a:pPr>
            <a:endParaRPr lang="hu-HU" sz="6200" b="1" dirty="0" smtClean="0"/>
          </a:p>
          <a:p>
            <a:pPr marL="0" indent="0" algn="ctr">
              <a:buNone/>
            </a:pPr>
            <a:r>
              <a:rPr lang="hu-HU" sz="6200" b="1" dirty="0" smtClean="0"/>
              <a:t>Vörösmarty </a:t>
            </a:r>
            <a:r>
              <a:rPr lang="hu-HU" sz="6200" b="1" dirty="0"/>
              <a:t>Mihály Könyvtár</a:t>
            </a:r>
          </a:p>
          <a:p>
            <a:pPr marL="0" indent="0" algn="ctr">
              <a:buNone/>
            </a:pPr>
            <a:r>
              <a:rPr lang="hu-HU" sz="4900" dirty="0" smtClean="0"/>
              <a:t>2023</a:t>
            </a:r>
            <a:r>
              <a:rPr lang="hu-HU" sz="4900" dirty="0"/>
              <a:t>. április 24</a:t>
            </a:r>
            <a:r>
              <a:rPr lang="hu-HU" sz="4900" dirty="0" smtClean="0"/>
              <a:t>.</a:t>
            </a:r>
            <a:endParaRPr lang="hu-HU" sz="4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608173" y="681644"/>
            <a:ext cx="5296930" cy="145680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2400" dirty="0" smtClean="0"/>
              <a:t>Visky Ákos </a:t>
            </a:r>
            <a:r>
              <a:rPr lang="hu-HU" sz="2400" dirty="0"/>
              <a:t>László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2000" b="1" dirty="0" smtClean="0"/>
              <a:t>Országos Széchényi Könyvtár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1600" dirty="0" smtClean="0"/>
              <a:t>Digitális </a:t>
            </a:r>
            <a:r>
              <a:rPr lang="hu-HU" sz="1600" dirty="0"/>
              <a:t>Bölcsészeti Központ,</a:t>
            </a:r>
            <a:br>
              <a:rPr lang="hu-HU" sz="1600" dirty="0"/>
            </a:br>
            <a:r>
              <a:rPr lang="hu-HU" sz="1600" dirty="0"/>
              <a:t>Digitális Filológiai és Webarchiválási </a:t>
            </a:r>
            <a:r>
              <a:rPr lang="hu-HU" sz="1600" dirty="0" smtClean="0"/>
              <a:t>Osztály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541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9127704" y="3679223"/>
            <a:ext cx="238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1" y="263094"/>
            <a:ext cx="9315555" cy="62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27804" y="293297"/>
            <a:ext cx="11516263" cy="4244408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fontAlgn="base"/>
            <a:r>
              <a:rPr lang="hu-HU" sz="2400" b="1" dirty="0" err="1"/>
              <a:t>Metaadatok</a:t>
            </a:r>
            <a:r>
              <a:rPr lang="hu-HU" sz="2400" b="1" dirty="0"/>
              <a:t> </a:t>
            </a:r>
            <a:r>
              <a:rPr lang="hu-HU" sz="2400" b="1" dirty="0" smtClean="0"/>
              <a:t>1.</a:t>
            </a:r>
            <a:endParaRPr lang="hu-HU" sz="2400" b="1" dirty="0"/>
          </a:p>
          <a:p>
            <a:pPr fontAlgn="base"/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webarchívumhoz még 2018-ban kidolgoztunk egy adatstruktúrát, figyelembe véve az amerikai könyvtári szervezet, az </a:t>
            </a:r>
            <a:r>
              <a:rPr lang="hu-HU" sz="2000" i="1" dirty="0"/>
              <a:t>Online Computer </a:t>
            </a:r>
            <a:r>
              <a:rPr lang="hu-HU" sz="2000" i="1" dirty="0" err="1"/>
              <a:t>Library</a:t>
            </a:r>
            <a:r>
              <a:rPr lang="hu-HU" sz="2000" i="1" dirty="0"/>
              <a:t> Center (OCLC) </a:t>
            </a:r>
            <a:r>
              <a:rPr lang="hu-HU" sz="2000" dirty="0"/>
              <a:t>által létrehozott </a:t>
            </a:r>
            <a:r>
              <a:rPr lang="hu-HU" sz="2000" i="1" dirty="0"/>
              <a:t>Web </a:t>
            </a:r>
            <a:r>
              <a:rPr lang="hu-HU" sz="2000" i="1" dirty="0" err="1"/>
              <a:t>Archiving</a:t>
            </a:r>
            <a:r>
              <a:rPr lang="hu-HU" sz="2000" i="1" dirty="0"/>
              <a:t> </a:t>
            </a:r>
            <a:r>
              <a:rPr lang="hu-HU" sz="2000" i="1" dirty="0" err="1"/>
              <a:t>Metadata</a:t>
            </a:r>
            <a:r>
              <a:rPr lang="hu-HU" sz="2000" i="1" dirty="0"/>
              <a:t> </a:t>
            </a:r>
            <a:r>
              <a:rPr lang="hu-HU" sz="2000" i="1" dirty="0" err="1"/>
              <a:t>Working</a:t>
            </a:r>
            <a:r>
              <a:rPr lang="hu-HU" sz="2000" i="1" dirty="0"/>
              <a:t> Group</a:t>
            </a:r>
            <a:r>
              <a:rPr lang="hu-HU" sz="2000" dirty="0"/>
              <a:t> az év februári </a:t>
            </a:r>
            <a:r>
              <a:rPr lang="hu-HU" sz="2000" dirty="0" smtClean="0"/>
              <a:t>ajánlását.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Az ajánlás </a:t>
            </a:r>
            <a:r>
              <a:rPr lang="hu-HU" sz="2000" dirty="0"/>
              <a:t>elsősorban a </a:t>
            </a:r>
            <a:r>
              <a:rPr lang="hu-HU" sz="2000" i="1" dirty="0"/>
              <a:t>Dublin </a:t>
            </a:r>
            <a:r>
              <a:rPr lang="hu-HU" sz="2000" i="1" dirty="0" err="1"/>
              <a:t>Core</a:t>
            </a:r>
            <a:r>
              <a:rPr lang="hu-HU" sz="2000" i="1" dirty="0"/>
              <a:t> </a:t>
            </a:r>
            <a:r>
              <a:rPr lang="hu-HU" sz="2000" dirty="0"/>
              <a:t>adatkészleten alapul, de </a:t>
            </a:r>
            <a:r>
              <a:rPr lang="hu-HU" sz="2000" i="1" dirty="0" smtClean="0"/>
              <a:t>MARC21 </a:t>
            </a:r>
            <a:r>
              <a:rPr lang="hu-HU" sz="2000" dirty="0"/>
              <a:t>és </a:t>
            </a:r>
            <a:r>
              <a:rPr lang="hu-HU" sz="2000" i="1" dirty="0"/>
              <a:t>MODS</a:t>
            </a:r>
            <a:r>
              <a:rPr lang="hu-HU" sz="2000" dirty="0"/>
              <a:t> megfeleltetéseket is tartalmaz. A főként bibliográfiai információk leírására szolgáló mezőket kiegészítettük technikai és adminisztratív </a:t>
            </a:r>
            <a:r>
              <a:rPr lang="hu-HU" sz="2000" dirty="0" err="1"/>
              <a:t>adatmezőkkel</a:t>
            </a:r>
            <a:r>
              <a:rPr lang="hu-HU" sz="2000" dirty="0"/>
              <a:t> is, így több mint százféle adatot tudunk rögzíteni a lementett webhelyekről, valamint az azokból kialakított részgyűjteményekről is </a:t>
            </a:r>
            <a:r>
              <a:rPr lang="hu-HU" sz="2000" i="1" dirty="0"/>
              <a:t>XML</a:t>
            </a:r>
            <a:r>
              <a:rPr lang="hu-HU" sz="2000" dirty="0"/>
              <a:t>-formátumú </a:t>
            </a:r>
            <a:r>
              <a:rPr lang="hu-HU" sz="2000" dirty="0" err="1"/>
              <a:t>metaadat</a:t>
            </a:r>
            <a:r>
              <a:rPr lang="hu-HU" sz="2000" dirty="0"/>
              <a:t> rekordokban</a:t>
            </a:r>
            <a:r>
              <a:rPr lang="hu-HU" sz="2000" dirty="0" smtClean="0"/>
              <a:t>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Probléma: a </a:t>
            </a:r>
            <a:r>
              <a:rPr lang="hu-HU" sz="2000" dirty="0"/>
              <a:t>webarchívumban használt adatszerkezet teljes webhelyekre lett kitalálva, a Rákóczi-gyűjtemény számára viszont nagyrészt egyedi weboldalakat mentettünk le, továbbá a másik három gyűjteményből is át kellett venni a </a:t>
            </a:r>
            <a:r>
              <a:rPr lang="hu-HU" sz="2000" dirty="0" err="1" smtClean="0"/>
              <a:t>metaadatokat</a:t>
            </a:r>
            <a:r>
              <a:rPr lang="hu-HU" sz="2000" dirty="0" smtClean="0"/>
              <a:t>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Egyszerűsített leírás kialakítása.</a:t>
            </a:r>
          </a:p>
        </p:txBody>
      </p:sp>
    </p:spTree>
    <p:extLst>
      <p:ext uri="{BB962C8B-B14F-4D97-AF65-F5344CB8AC3E}">
        <p14:creationId xmlns:p14="http://schemas.microsoft.com/office/powerpoint/2010/main" val="15473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12</a:t>
            </a:fld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9177" y="301925"/>
            <a:ext cx="11548568" cy="5783291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fontAlgn="base"/>
            <a:r>
              <a:rPr lang="hu-HU" sz="2400" b="1" dirty="0" err="1" smtClean="0"/>
              <a:t>Metaadatok</a:t>
            </a:r>
            <a:r>
              <a:rPr lang="hu-HU" sz="2400" b="1" dirty="0"/>
              <a:t> </a:t>
            </a:r>
            <a:r>
              <a:rPr lang="hu-HU" sz="2400" b="1" dirty="0" smtClean="0"/>
              <a:t>2.</a:t>
            </a:r>
            <a:endParaRPr lang="hu-HU" sz="2400" b="1" dirty="0"/>
          </a:p>
          <a:p>
            <a:pPr fontAlgn="base"/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Csak olyan bibliográfiai adatokat vettünk fel vagy át, amelyek egyaránt értelmezhetők a könyvek, könyvrészletek, cikkek, képek, videók, weboldalak és egyéb online műfajok esetében: a dokumentum fő- és alcíme, az azt tartalmazó kiadvány összefoglaló címe, az eredeti fájl(ok) származási helye, a szerzők és közreműködők neve, a kiadó és annak honlapja, a dokumentum műfaja és tematikus kategóriája, az </a:t>
            </a:r>
            <a:r>
              <a:rPr lang="hu-HU" sz="2000" i="1" dirty="0"/>
              <a:t>OSZK </a:t>
            </a:r>
            <a:r>
              <a:rPr lang="hu-HU" sz="2000" i="1" dirty="0" err="1"/>
              <a:t>Köztauruszból</a:t>
            </a:r>
            <a:r>
              <a:rPr lang="hu-HU" sz="2000" dirty="0"/>
              <a:t> vett tárgyszavak, a földrajzi és személynevek, valamint ezek névtér-</a:t>
            </a:r>
            <a:r>
              <a:rPr lang="hu-HU" sz="2000" dirty="0" err="1"/>
              <a:t>azonosítói</a:t>
            </a:r>
            <a:r>
              <a:rPr lang="hu-HU" sz="2000" dirty="0"/>
              <a:t>, és végül a nyelvkód.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Ezeket az </a:t>
            </a:r>
            <a:r>
              <a:rPr lang="hu-HU" sz="2000" dirty="0" err="1"/>
              <a:t>adatmezőket</a:t>
            </a:r>
            <a:r>
              <a:rPr lang="hu-HU" sz="2000" dirty="0"/>
              <a:t> még néhány adminisztratív információval egészítettük ki, például a feldolgozó neve, az archívumba kerülés dátuma, a hozzáférhetőség státusza, az </a:t>
            </a:r>
            <a:r>
              <a:rPr lang="hu-HU" sz="2000" i="1" dirty="0"/>
              <a:t>OSZK</a:t>
            </a:r>
            <a:r>
              <a:rPr lang="hu-HU" sz="2000" dirty="0"/>
              <a:t>-ban és az </a:t>
            </a:r>
            <a:r>
              <a:rPr lang="hu-HU" sz="2000" i="1" dirty="0"/>
              <a:t>Internet </a:t>
            </a:r>
            <a:r>
              <a:rPr lang="hu-HU" sz="2000" i="1" dirty="0" err="1"/>
              <a:t>Archive</a:t>
            </a:r>
            <a:r>
              <a:rPr lang="hu-HU" sz="2000" dirty="0" err="1"/>
              <a:t>-ban</a:t>
            </a:r>
            <a:r>
              <a:rPr lang="hu-HU" sz="2000" dirty="0"/>
              <a:t> levő mentett verziók </a:t>
            </a:r>
            <a:r>
              <a:rPr lang="hu-HU" sz="2000" i="1" dirty="0"/>
              <a:t>URL</a:t>
            </a:r>
            <a:r>
              <a:rPr lang="hu-HU" sz="2000" dirty="0"/>
              <a:t>-je, a címlapképet vagy oldalképet tartalmazó fájl neve. Utóbbiak közül nem mindegyik jelenik meg a honlapon, mert egy részük csak nyilvántartási célokat szolgál.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</a:t>
            </a:r>
            <a:r>
              <a:rPr lang="hu-HU" sz="2000" dirty="0" err="1"/>
              <a:t>metaadatok</a:t>
            </a:r>
            <a:r>
              <a:rPr lang="hu-HU" sz="2000" dirty="0"/>
              <a:t> melletti kép a </a:t>
            </a:r>
            <a:r>
              <a:rPr lang="hu-HU" sz="2000" i="1" dirty="0"/>
              <a:t>MEK</a:t>
            </a:r>
            <a:r>
              <a:rPr lang="hu-HU" sz="2000" dirty="0"/>
              <a:t>-es könyvek és könyvrészletek esetében a címlapot ábrázolja, az </a:t>
            </a:r>
            <a:r>
              <a:rPr lang="hu-HU" sz="2000" i="1" dirty="0"/>
              <a:t>EPA</a:t>
            </a:r>
            <a:r>
              <a:rPr lang="hu-HU" sz="2000" dirty="0"/>
              <a:t>-</a:t>
            </a:r>
            <a:r>
              <a:rPr lang="hu-HU" sz="2000" dirty="0" err="1"/>
              <a:t>ból</a:t>
            </a:r>
            <a:r>
              <a:rPr lang="hu-HU" sz="2000" dirty="0"/>
              <a:t> származó cikkeknél és tanulmányoknál a periodika valamelyik számának a borítóját, a </a:t>
            </a:r>
            <a:r>
              <a:rPr lang="hu-HU" sz="2000" i="1" dirty="0"/>
              <a:t>DKA</a:t>
            </a:r>
            <a:r>
              <a:rPr lang="hu-HU" sz="2000" dirty="0"/>
              <a:t>-</a:t>
            </a:r>
            <a:r>
              <a:rPr lang="hu-HU" sz="2000" dirty="0" err="1"/>
              <a:t>ban</a:t>
            </a:r>
            <a:r>
              <a:rPr lang="hu-HU" sz="2000" dirty="0"/>
              <a:t> levő képi dokumentumoknál pedig magának a képnek a kicsinyített verzióját jelenítjük meg. A weboldalakról is készült egy nagyobb (1280 pont széles) és egy kisebb (300 pont széles és maximum 600 pont magas) oldalkép. Azoknál az eseteknél, amelyeknél nem kaptunk engedélyt a nyilvános szolgáltatásra, csak ez a kis bélyegkép tekinthető </a:t>
            </a:r>
            <a:r>
              <a:rPr lang="hu-HU" sz="2000" dirty="0" smtClean="0"/>
              <a:t>meg.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0980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23949" y="232756"/>
            <a:ext cx="110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hu-HU" sz="2000" dirty="0"/>
          </a:p>
        </p:txBody>
      </p:sp>
      <p:pic>
        <p:nvPicPr>
          <p:cNvPr id="2050" name="Picture 2" descr="D:\MUNKA\előadások\VMK\leiras_kony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79431" cy="4743450"/>
          </a:xfrm>
          <a:prstGeom prst="rect">
            <a:avLst/>
          </a:prstGeom>
          <a:noFill/>
        </p:spPr>
      </p:pic>
      <p:pic>
        <p:nvPicPr>
          <p:cNvPr id="11" name="Picture 3" descr="D:\MUNKA\előadások\VMK\leiras_ke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9374" y="2393156"/>
            <a:ext cx="6872288" cy="4464844"/>
          </a:xfrm>
          <a:prstGeom prst="rect">
            <a:avLst/>
          </a:prstGeom>
          <a:noFill/>
        </p:spPr>
      </p:pic>
      <p:pic>
        <p:nvPicPr>
          <p:cNvPr id="2052" name="Picture 4" descr="D:\MUNKA\előadások\VMK\leiras_periodi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8114" y="321405"/>
            <a:ext cx="6879431" cy="4364831"/>
          </a:xfrm>
          <a:prstGeom prst="rect">
            <a:avLst/>
          </a:prstGeom>
          <a:noFill/>
        </p:spPr>
      </p:pic>
      <p:pic>
        <p:nvPicPr>
          <p:cNvPr id="2053" name="Picture 5" descr="D:\MUNKA\előadások\VMK\leiras_webhel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807048"/>
            <a:ext cx="6858000" cy="4607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8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10551" y="284672"/>
            <a:ext cx="11550770" cy="625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2400" b="1" dirty="0" smtClean="0"/>
              <a:t>Webarchiválás</a:t>
            </a:r>
            <a:endParaRPr lang="hu-HU" sz="2400" b="1" dirty="0"/>
          </a:p>
          <a:p>
            <a:pPr fontAlgn="base"/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Az archiválásra kiválasztott oldalról először </a:t>
            </a:r>
            <a:r>
              <a:rPr lang="hu-HU" sz="2000" dirty="0"/>
              <a:t>az oldalképet készítjük el, mert így lehet a legpontosabban dokumentálni, hogy hogyan néz ki az a jelenleg használatos </a:t>
            </a:r>
            <a:r>
              <a:rPr lang="hu-HU" sz="2000" dirty="0" smtClean="0"/>
              <a:t>böngészőkben.</a:t>
            </a:r>
            <a:endParaRPr lang="hu-HU" sz="2000" dirty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</a:t>
            </a:r>
            <a:r>
              <a:rPr lang="hu-HU" sz="2000" i="1" dirty="0" smtClean="0"/>
              <a:t>Rákóczi-archívum</a:t>
            </a:r>
            <a:r>
              <a:rPr lang="hu-HU" sz="2000" dirty="0" smtClean="0"/>
              <a:t>ban sok </a:t>
            </a:r>
            <a:r>
              <a:rPr lang="hu-HU" sz="2000" dirty="0"/>
              <a:t>egyedi weboldal van, amiket </a:t>
            </a:r>
            <a:r>
              <a:rPr lang="hu-HU" sz="2000" dirty="0" smtClean="0"/>
              <a:t>az </a:t>
            </a:r>
            <a:r>
              <a:rPr lang="hu-HU" sz="2000" dirty="0"/>
              <a:t>engedélyeztetés miatt </a:t>
            </a:r>
            <a:r>
              <a:rPr lang="hu-HU" sz="2000" dirty="0" smtClean="0"/>
              <a:t>egyesével </a:t>
            </a:r>
            <a:r>
              <a:rPr lang="hu-HU" sz="2000" dirty="0"/>
              <a:t>mentettünk le, hogy önálló </a:t>
            </a:r>
            <a:r>
              <a:rPr lang="hu-HU" sz="2000" i="1" dirty="0"/>
              <a:t>WARC</a:t>
            </a:r>
            <a:r>
              <a:rPr lang="hu-HU" sz="2000" dirty="0"/>
              <a:t>-formátumú fájlokba kerüljenek az egyes tételek</a:t>
            </a:r>
            <a:r>
              <a:rPr lang="hu-HU" sz="2000" dirty="0" smtClean="0"/>
              <a:t>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Ennél </a:t>
            </a:r>
            <a:r>
              <a:rPr lang="hu-HU" sz="2000" dirty="0"/>
              <a:t>a projektnél nem alkalmazhattuk a tömeges aratásra használt technikát, ahol vegyes tartalmú </a:t>
            </a:r>
            <a:r>
              <a:rPr lang="hu-HU" sz="2000" i="1" dirty="0"/>
              <a:t>WARC</a:t>
            </a:r>
            <a:r>
              <a:rPr lang="hu-HU" sz="2000" dirty="0"/>
              <a:t>-ok keletkeznek, hanem egy </a:t>
            </a:r>
            <a:r>
              <a:rPr lang="hu-HU" sz="2000" i="1" dirty="0"/>
              <a:t>PC</a:t>
            </a:r>
            <a:r>
              <a:rPr lang="hu-HU" sz="2000" dirty="0"/>
              <a:t>-n, </a:t>
            </a:r>
            <a:r>
              <a:rPr lang="hu-HU" sz="2000" i="1" dirty="0"/>
              <a:t>Windows</a:t>
            </a:r>
            <a:r>
              <a:rPr lang="hu-HU" sz="2000" dirty="0"/>
              <a:t> alatt futó szoftverekkel készültek a mentések. 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legtöbb mentés </a:t>
            </a:r>
            <a:r>
              <a:rPr lang="hu-HU" sz="2000" dirty="0" smtClean="0"/>
              <a:t>a </a:t>
            </a:r>
            <a:r>
              <a:rPr lang="hu-HU" sz="2000" dirty="0"/>
              <a:t>parancsmódban </a:t>
            </a:r>
            <a:r>
              <a:rPr lang="hu-HU" sz="2000" dirty="0" smtClean="0"/>
              <a:t>használható </a:t>
            </a:r>
            <a:r>
              <a:rPr lang="hu-HU" sz="2000" i="1" dirty="0" err="1"/>
              <a:t>linux</a:t>
            </a:r>
            <a:r>
              <a:rPr lang="hu-HU" sz="2000" dirty="0" err="1"/>
              <a:t>-os</a:t>
            </a:r>
            <a:r>
              <a:rPr lang="hu-HU" sz="2000" dirty="0"/>
              <a:t> </a:t>
            </a:r>
            <a:r>
              <a:rPr lang="hu-HU" sz="2000" i="1" dirty="0" err="1" smtClean="0"/>
              <a:t>PythonWayback</a:t>
            </a:r>
            <a:r>
              <a:rPr lang="hu-HU" sz="2000" dirty="0" smtClean="0"/>
              <a:t> </a:t>
            </a:r>
            <a:r>
              <a:rPr lang="hu-HU" sz="2000" dirty="0"/>
              <a:t>programmal </a:t>
            </a:r>
            <a:r>
              <a:rPr lang="hu-HU" sz="2000" dirty="0" smtClean="0"/>
              <a:t>készült a </a:t>
            </a:r>
            <a:r>
              <a:rPr lang="hu-HU" sz="2000" i="1" dirty="0" err="1"/>
              <a:t>record</a:t>
            </a:r>
            <a:r>
              <a:rPr lang="hu-HU" sz="2000" dirty="0"/>
              <a:t> </a:t>
            </a:r>
            <a:r>
              <a:rPr lang="hu-HU" sz="2000" dirty="0" smtClean="0"/>
              <a:t>üzemmódjában (minden </a:t>
            </a:r>
            <a:r>
              <a:rPr lang="hu-HU" sz="2000" dirty="0"/>
              <a:t>oldalt </a:t>
            </a:r>
            <a:r>
              <a:rPr lang="hu-HU" sz="2000" dirty="0" smtClean="0"/>
              <a:t>elment, </a:t>
            </a:r>
            <a:r>
              <a:rPr lang="hu-HU" sz="2000" dirty="0"/>
              <a:t>amit megnyitunk a </a:t>
            </a:r>
            <a:r>
              <a:rPr lang="hu-HU" sz="2000" dirty="0" smtClean="0"/>
              <a:t>böngészőnkben).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Ez </a:t>
            </a:r>
            <a:r>
              <a:rPr lang="hu-HU" sz="2000" dirty="0"/>
              <a:t>elég időigényes</a:t>
            </a:r>
            <a:r>
              <a:rPr lang="hu-HU" sz="2000" dirty="0" smtClean="0"/>
              <a:t>, </a:t>
            </a:r>
            <a:r>
              <a:rPr lang="hu-HU" sz="2000" dirty="0"/>
              <a:t>viszont általában elég jó minőségben tudja lementeni még a bonyolult hírportálokat és a videók többségét is, amiket szintén el kell indítanunk ahhoz, hogy letöltse őket. 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Amivel a </a:t>
            </a:r>
            <a:r>
              <a:rPr lang="hu-HU" sz="2000" i="1" dirty="0" err="1"/>
              <a:t>PyWb</a:t>
            </a:r>
            <a:r>
              <a:rPr lang="hu-HU" sz="2000" dirty="0"/>
              <a:t> nem boldogult, azt a hasonló elven működő </a:t>
            </a:r>
            <a:r>
              <a:rPr lang="hu-HU" sz="2000" i="1" dirty="0" err="1" smtClean="0"/>
              <a:t>Webrecorder</a:t>
            </a:r>
            <a:r>
              <a:rPr lang="hu-HU" sz="2000" dirty="0" smtClean="0"/>
              <a:t> nevű </a:t>
            </a:r>
            <a:r>
              <a:rPr lang="hu-HU" sz="2000" dirty="0"/>
              <a:t>eszközzel mentettük le, illetve még a </a:t>
            </a:r>
            <a:r>
              <a:rPr lang="hu-HU" sz="2000" i="1" dirty="0"/>
              <a:t>WAIL</a:t>
            </a:r>
            <a:r>
              <a:rPr lang="hu-HU" sz="2000" dirty="0"/>
              <a:t>-rendszert is használtuk, amiben kétféle </a:t>
            </a:r>
            <a:r>
              <a:rPr lang="hu-HU" sz="2000" dirty="0" smtClean="0"/>
              <a:t>robotfunkció </a:t>
            </a:r>
            <a:r>
              <a:rPr lang="hu-HU" sz="2000" i="1" dirty="0" smtClean="0"/>
              <a:t>(</a:t>
            </a:r>
            <a:r>
              <a:rPr lang="hu-HU" sz="2000" i="1" dirty="0" err="1" smtClean="0"/>
              <a:t>Brozzler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Heritrix</a:t>
            </a:r>
            <a:r>
              <a:rPr lang="hu-HU" sz="2000" i="1" dirty="0" smtClean="0"/>
              <a:t>) </a:t>
            </a:r>
            <a:r>
              <a:rPr lang="hu-HU" sz="2000" dirty="0" smtClean="0"/>
              <a:t>is van.</a:t>
            </a:r>
            <a:endParaRPr lang="hu-HU" sz="2000" dirty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</a:t>
            </a:r>
            <a:r>
              <a:rPr lang="hu-HU" sz="2000" i="1" dirty="0"/>
              <a:t>WARC</a:t>
            </a:r>
            <a:r>
              <a:rPr lang="hu-HU" sz="2000" dirty="0"/>
              <a:t>-fájlok visszanézésére </a:t>
            </a:r>
            <a:r>
              <a:rPr lang="hu-HU" sz="2000" dirty="0" smtClean="0"/>
              <a:t>elsősorban a </a:t>
            </a:r>
            <a:r>
              <a:rPr lang="hu-HU" sz="2000" i="1" dirty="0" err="1"/>
              <a:t>PyWb</a:t>
            </a:r>
            <a:r>
              <a:rPr lang="hu-HU" sz="2000" dirty="0"/>
              <a:t> </a:t>
            </a:r>
            <a:r>
              <a:rPr lang="hu-HU" sz="2000" dirty="0" smtClean="0"/>
              <a:t>és az </a:t>
            </a:r>
            <a:r>
              <a:rPr lang="hu-HU" sz="2000" i="1" dirty="0"/>
              <a:t>Open </a:t>
            </a:r>
            <a:r>
              <a:rPr lang="hu-HU" sz="2000" i="1" dirty="0" err="1"/>
              <a:t>Wayback</a:t>
            </a:r>
            <a:r>
              <a:rPr lang="hu-HU" sz="2000" i="1" dirty="0"/>
              <a:t> (OWB) </a:t>
            </a:r>
            <a:r>
              <a:rPr lang="hu-HU" sz="2000" dirty="0" smtClean="0"/>
              <a:t>szolgál</a:t>
            </a:r>
            <a:r>
              <a:rPr lang="hu-HU" sz="2000" dirty="0"/>
              <a:t>, de </a:t>
            </a:r>
            <a:r>
              <a:rPr lang="hu-HU" sz="2000" dirty="0" smtClean="0"/>
              <a:t>belinkeltük az amerikai </a:t>
            </a:r>
            <a:r>
              <a:rPr lang="hu-HU" sz="2000" i="1" dirty="0"/>
              <a:t>Internet </a:t>
            </a:r>
            <a:r>
              <a:rPr lang="hu-HU" sz="2000" i="1" dirty="0" err="1"/>
              <a:t>Archive</a:t>
            </a:r>
            <a:r>
              <a:rPr lang="hu-HU" sz="2000" i="1" dirty="0"/>
              <a:t> </a:t>
            </a:r>
            <a:r>
              <a:rPr lang="hu-HU" sz="2000" dirty="0"/>
              <a:t>saját </a:t>
            </a:r>
            <a:r>
              <a:rPr lang="hu-HU" sz="2000" dirty="0" smtClean="0"/>
              <a:t>mentéseit is (ha még nem volt </a:t>
            </a:r>
            <a:r>
              <a:rPr lang="hu-HU" sz="2000" dirty="0"/>
              <a:t>mentés az adott weboldalról, akkor a </a:t>
            </a:r>
            <a:r>
              <a:rPr lang="hu-HU" sz="2000" i="1" dirty="0" err="1"/>
              <a:t>Save</a:t>
            </a:r>
            <a:r>
              <a:rPr lang="hu-HU" sz="2000" i="1" dirty="0"/>
              <a:t> </a:t>
            </a:r>
            <a:r>
              <a:rPr lang="hu-HU" sz="2000" i="1" dirty="0" err="1"/>
              <a:t>page</a:t>
            </a:r>
            <a:r>
              <a:rPr lang="hu-HU" sz="2000" i="1" dirty="0"/>
              <a:t> </a:t>
            </a:r>
            <a:r>
              <a:rPr lang="hu-HU" sz="2000" i="1" dirty="0" err="1"/>
              <a:t>now</a:t>
            </a:r>
            <a:r>
              <a:rPr lang="hu-HU" sz="2000" dirty="0"/>
              <a:t> szolgáltatásuk segítségével készíttettünk </a:t>
            </a:r>
            <a:r>
              <a:rPr lang="hu-HU" sz="2000" dirty="0" smtClean="0"/>
              <a:t>egyet).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weboldalak szövegében való keresésre a </a:t>
            </a:r>
            <a:r>
              <a:rPr lang="hu-HU" sz="2000" i="1" dirty="0" err="1"/>
              <a:t>SolrWayback</a:t>
            </a:r>
            <a:r>
              <a:rPr lang="hu-HU" sz="2000" dirty="0"/>
              <a:t> szoftvert használjuk, amivel a részletes technikai </a:t>
            </a:r>
            <a:r>
              <a:rPr lang="hu-HU" sz="2000" dirty="0" err="1"/>
              <a:t>metaadatok</a:t>
            </a:r>
            <a:r>
              <a:rPr lang="hu-HU" sz="2000" dirty="0"/>
              <a:t> is megnézhetők minden egyes tételnél, a </a:t>
            </a:r>
            <a:r>
              <a:rPr lang="hu-HU" sz="2000" i="1" dirty="0" err="1"/>
              <a:t>Toolbar</a:t>
            </a:r>
            <a:r>
              <a:rPr lang="hu-HU" sz="2000" dirty="0"/>
              <a:t> panel bekapcsolásával pedig különböző statisztikák és grafikonok is generálhatók. </a:t>
            </a:r>
          </a:p>
        </p:txBody>
      </p:sp>
    </p:spTree>
    <p:extLst>
      <p:ext uri="{BB962C8B-B14F-4D97-AF65-F5344CB8AC3E}">
        <p14:creationId xmlns:p14="http://schemas.microsoft.com/office/powerpoint/2010/main" val="12678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10551" y="293298"/>
            <a:ext cx="11560024" cy="4517679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fontAlgn="base"/>
            <a:r>
              <a:rPr lang="hu-HU" sz="2400" b="1" dirty="0"/>
              <a:t>Archiválási problémák </a:t>
            </a:r>
            <a:r>
              <a:rPr lang="hu-HU" sz="2400" b="1" dirty="0" smtClean="0"/>
              <a:t>1.</a:t>
            </a:r>
            <a:endParaRPr lang="hu-HU" sz="2400" b="1" dirty="0"/>
          </a:p>
          <a:p>
            <a:pPr fontAlgn="base"/>
            <a:endParaRPr lang="hu-HU" sz="2000" dirty="0" smtClean="0"/>
          </a:p>
          <a:p>
            <a:pPr fontAlgn="base"/>
            <a:r>
              <a:rPr lang="hu-HU" sz="2000" dirty="0" smtClean="0"/>
              <a:t>Mivel </a:t>
            </a:r>
            <a:r>
              <a:rPr lang="hu-HU" sz="2000" dirty="0"/>
              <a:t>egyedi és sokszor nem teljes webhelyekre kiterjedő mentés történt, újszerű problémákkal szembesültünk: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Az egyedi weboldalak esetében el kell dönteni, meddig terjed egy webes dokumentum? 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Például egy hírportálon megjelent cikkhez hozzátartoznak-e a mellette megjelenő reklámok, az ajánlott további hasonló vagy éppen egész más témájú, de aktuálisan népszerű hírek, a külön megnyitható képgaléria, a beágyazott videók, a más szerverekről belinkelt </a:t>
            </a:r>
            <a:r>
              <a:rPr lang="hu-HU" sz="2000" i="1" dirty="0"/>
              <a:t>PDF</a:t>
            </a:r>
            <a:r>
              <a:rPr lang="hu-HU" sz="2000" dirty="0"/>
              <a:t>- és egyéb fájlok, az olvasói vélemények?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</a:t>
            </a:r>
            <a:r>
              <a:rPr lang="hu-HU" sz="2000" i="1" dirty="0" err="1"/>
              <a:t>Wikipédia</a:t>
            </a:r>
            <a:r>
              <a:rPr lang="hu-HU" sz="2000" dirty="0"/>
              <a:t> esetében külön </a:t>
            </a:r>
            <a:r>
              <a:rPr lang="hu-HU" sz="2000" dirty="0" err="1"/>
              <a:t>mentsünk</a:t>
            </a:r>
            <a:r>
              <a:rPr lang="hu-HU" sz="2000" dirty="0"/>
              <a:t> és írjunk le minden egyes szócikket, vagy </a:t>
            </a:r>
            <a:r>
              <a:rPr lang="hu-HU" sz="2000" dirty="0" err="1"/>
              <a:t>tekintsük</a:t>
            </a:r>
            <a:r>
              <a:rPr lang="hu-HU" sz="2000" dirty="0"/>
              <a:t> egy könyvtári egységnek az oldalakat és az abban hivatkozott – például az egyes hadjáratokat, csatákat, hadvezéreket részletesen leíró – szócikkekkel együtt? Hozzávegyük a </a:t>
            </a:r>
            <a:r>
              <a:rPr lang="hu-HU" sz="2000" i="1" dirty="0" err="1"/>
              <a:t>Wikimédia</a:t>
            </a:r>
            <a:r>
              <a:rPr lang="hu-HU" sz="2000" i="1" dirty="0"/>
              <a:t> </a:t>
            </a:r>
            <a:r>
              <a:rPr lang="hu-HU" sz="2000" i="1" dirty="0" err="1"/>
              <a:t>Commons</a:t>
            </a:r>
            <a:r>
              <a:rPr lang="hu-HU" sz="2000" i="1" dirty="0"/>
              <a:t> </a:t>
            </a:r>
            <a:r>
              <a:rPr lang="hu-HU" sz="2000" dirty="0"/>
              <a:t>tematikus médiagyűjteményét is, amelyből az illusztrációk be vannak ágyazva a lexikon szöveges részébe? És az egyes nyelvi verziókat, melyek néha csak fordítások, máskor viszont teljesen </a:t>
            </a:r>
            <a:r>
              <a:rPr lang="hu-HU" sz="2000" dirty="0" err="1"/>
              <a:t>újraírt</a:t>
            </a:r>
            <a:r>
              <a:rPr lang="hu-HU" sz="2000" dirty="0"/>
              <a:t> szócikkek? Archiváljuk-e a szócikkek alakulását dokumentáló laptörténet és vitalap </a:t>
            </a:r>
            <a:r>
              <a:rPr lang="hu-HU" sz="2000" dirty="0" err="1"/>
              <a:t>aloldalakat</a:t>
            </a:r>
            <a:r>
              <a:rPr lang="hu-HU" sz="2000" dirty="0"/>
              <a:t> is? </a:t>
            </a:r>
          </a:p>
        </p:txBody>
      </p:sp>
    </p:spTree>
    <p:extLst>
      <p:ext uri="{BB962C8B-B14F-4D97-AF65-F5344CB8AC3E}">
        <p14:creationId xmlns:p14="http://schemas.microsoft.com/office/powerpoint/2010/main" val="3274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10552" y="284672"/>
            <a:ext cx="11533516" cy="4911718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fontAlgn="base"/>
            <a:r>
              <a:rPr lang="hu-HU" sz="2400" b="1" dirty="0"/>
              <a:t>Archiválási problémák </a:t>
            </a:r>
            <a:r>
              <a:rPr lang="hu-HU" sz="2400" b="1" dirty="0" smtClean="0"/>
              <a:t>2.</a:t>
            </a:r>
            <a:endParaRPr lang="hu-HU" sz="2400" b="1" dirty="0"/>
          </a:p>
          <a:p>
            <a:pPr fontAlgn="base"/>
            <a:endParaRPr lang="hu-HU" sz="2000" dirty="0"/>
          </a:p>
          <a:p>
            <a:pPr fontAlgn="base"/>
            <a:r>
              <a:rPr lang="hu-HU" sz="2000" dirty="0"/>
              <a:t>A problémák másik részét az archiváláskor keletkező technikai nehézségek adják.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Volt olyan weblap, amelynél már a teljes oldalt kitakaró </a:t>
            </a:r>
            <a:r>
              <a:rPr lang="hu-HU" sz="2000" i="1" dirty="0" err="1"/>
              <a:t>cookie</a:t>
            </a:r>
            <a:r>
              <a:rPr lang="hu-HU" sz="2000" dirty="0"/>
              <a:t> figyelmeztetésen vagy </a:t>
            </a:r>
            <a:r>
              <a:rPr lang="hu-HU" sz="2000" i="1" dirty="0"/>
              <a:t>CAPTCHA</a:t>
            </a:r>
            <a:r>
              <a:rPr lang="hu-HU" sz="2000" dirty="0"/>
              <a:t> teszten sem tudott túljutni az archiváló szoftver.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Más esetekben az ékezetes fájlnevek vagy a csak </a:t>
            </a:r>
            <a:r>
              <a:rPr lang="hu-HU" sz="2000" i="1" dirty="0"/>
              <a:t>JavaScript</a:t>
            </a:r>
            <a:r>
              <a:rPr lang="hu-HU" sz="2000" dirty="0"/>
              <a:t> kódok lefuttatásával keletkező URL-címek akadályozták meg a programot a linkek követésében és a fájlok letöltésében.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biztonsági problémák miatt az internetről fokozatosan eltűnő </a:t>
            </a:r>
            <a:r>
              <a:rPr lang="hu-HU" sz="2000" i="1" dirty="0" err="1"/>
              <a:t>Flash</a:t>
            </a:r>
            <a:r>
              <a:rPr lang="hu-HU" sz="2000" dirty="0"/>
              <a:t>-formátum már a mentéseknél is gondot okoz: a böngészőn keresztül való archiváláskor külön engedélyezni kell ezeknek a fájloknak a letöltését és futtatását. (És még így is kérdéses, hogy néhány év múlva egyáltalán lesz-e még olyan szoftver, amivel ezekről a </a:t>
            </a:r>
            <a:r>
              <a:rPr lang="hu-HU" sz="2000" i="1" dirty="0" err="1"/>
              <a:t>Flash</a:t>
            </a:r>
            <a:r>
              <a:rPr lang="hu-HU" sz="2000" dirty="0"/>
              <a:t>-alapú weboldalakról készült mentések visszanézhetők lesznek.)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Viszonylag gyakori az is, hogy a webszervereken levő </a:t>
            </a:r>
            <a:r>
              <a:rPr lang="hu-HU" sz="2000" i="1" dirty="0"/>
              <a:t>robots.txt</a:t>
            </a:r>
            <a:r>
              <a:rPr lang="hu-HU" sz="2000" dirty="0"/>
              <a:t> fájlokban olyan útvonalak vannak – sokszor nem szándékosan – elzárva a robotok elől, amelyekre a </a:t>
            </a:r>
            <a:r>
              <a:rPr lang="hu-HU" sz="2000" i="1" dirty="0"/>
              <a:t>Google</a:t>
            </a:r>
            <a:r>
              <a:rPr lang="hu-HU" sz="2000" dirty="0"/>
              <a:t> keresőjének nincs szüksége, de archiválási szempontból fontosak: például a külalakot meghatározó </a:t>
            </a:r>
            <a:r>
              <a:rPr lang="hu-HU" sz="2000" i="1" dirty="0"/>
              <a:t>CSS</a:t>
            </a:r>
            <a:r>
              <a:rPr lang="hu-HU" sz="2000" dirty="0"/>
              <a:t>-fájlokat, vagy a navigációhoz használt programkódokat tartalmazó </a:t>
            </a:r>
            <a:r>
              <a:rPr lang="hu-HU" sz="2000" dirty="0" err="1"/>
              <a:t>alkönyvtárak</a:t>
            </a:r>
            <a:r>
              <a:rPr lang="hu-H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2599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19178" y="293298"/>
            <a:ext cx="11524890" cy="4517679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hu-HU" sz="2400" b="1" dirty="0"/>
              <a:t>Archiválási problémák </a:t>
            </a:r>
            <a:r>
              <a:rPr lang="hu-HU" sz="2400" b="1" dirty="0" smtClean="0"/>
              <a:t>3.</a:t>
            </a:r>
            <a:endParaRPr lang="hu-HU" sz="2400" b="1" dirty="0"/>
          </a:p>
          <a:p>
            <a:endParaRPr lang="hu-HU" sz="2000" dirty="0" smtClean="0"/>
          </a:p>
          <a:p>
            <a:pPr fontAlgn="base"/>
            <a:r>
              <a:rPr lang="hu-HU" sz="2000" dirty="0"/>
              <a:t>A hibák harmadik csoportja a visszanézéskor lép fel</a:t>
            </a:r>
            <a:r>
              <a:rPr lang="hu-HU" sz="2000" dirty="0" smtClean="0"/>
              <a:t>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Hiába </a:t>
            </a:r>
            <a:r>
              <a:rPr lang="hu-HU" sz="2000" dirty="0"/>
              <a:t>van benne a </a:t>
            </a:r>
            <a:r>
              <a:rPr lang="hu-HU" sz="2000" i="1" dirty="0"/>
              <a:t>WARC</a:t>
            </a:r>
            <a:r>
              <a:rPr lang="hu-HU" sz="2000" dirty="0"/>
              <a:t>-konténerben a weboldalt alkotó összes fájl, ha azok egy részét a megjelenítő szoftver valamiért nem tudja megtalálni vagy megmutatni. Bár sokszor még azt sem könnyű eldönteni, hogy tényleg le lett-e mentve minden szükséges fájl és valóban csak a megjelenítő </a:t>
            </a:r>
            <a:r>
              <a:rPr lang="hu-HU" sz="2000" dirty="0" err="1"/>
              <a:t>korlátaiba</a:t>
            </a:r>
            <a:r>
              <a:rPr lang="hu-HU" sz="2000" dirty="0"/>
              <a:t> ütköztünk</a:t>
            </a:r>
            <a:r>
              <a:rPr lang="hu-HU" sz="2000" dirty="0" smtClean="0"/>
              <a:t>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i="1" dirty="0" err="1"/>
              <a:t>Wikipédiá</a:t>
            </a:r>
            <a:r>
              <a:rPr lang="hu-HU" sz="2000" dirty="0" err="1"/>
              <a:t>nál</a:t>
            </a:r>
            <a:r>
              <a:rPr lang="hu-HU" sz="2000" dirty="0"/>
              <a:t> futottunk bele abba a problémába, hogy ott egy úgynevezett </a:t>
            </a:r>
            <a:r>
              <a:rPr lang="hu-HU" sz="2000" i="1" dirty="0" err="1"/>
              <a:t>srcset</a:t>
            </a:r>
            <a:r>
              <a:rPr lang="hu-HU" sz="2000" dirty="0"/>
              <a:t> attribútummal adják meg a szócikkekbe ágyazott képek méretét, ami azt eredményezi, hogy a webszerver a felhasználó képernyőfelbontásához optimalizálva küldi át a képeket. Vagyis, ha böngészőn keresztül mentünk, akkor csak adott méretű képfájlok kerülnek az archívumba, amelyek egy más felbontású monitoron nem jelennek meg</a:t>
            </a:r>
            <a:r>
              <a:rPr lang="hu-HU" sz="2000" dirty="0" smtClean="0"/>
              <a:t>.</a:t>
            </a:r>
            <a:endParaRPr lang="hu-HU" sz="2000" dirty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További tipikus problémát jelentenek a </a:t>
            </a:r>
            <a:r>
              <a:rPr lang="hu-HU" sz="2000" i="1" dirty="0"/>
              <a:t>JavaScript-, Java- </a:t>
            </a:r>
            <a:r>
              <a:rPr lang="hu-HU" sz="2000" dirty="0"/>
              <a:t>vagy </a:t>
            </a:r>
            <a:r>
              <a:rPr lang="hu-HU" sz="2000" i="1" dirty="0" err="1"/>
              <a:t>Flash</a:t>
            </a:r>
            <a:r>
              <a:rPr lang="hu-HU" sz="2000" dirty="0"/>
              <a:t>-alapú képnézegetők, hang- és </a:t>
            </a:r>
            <a:r>
              <a:rPr lang="hu-HU" sz="2000" dirty="0" err="1"/>
              <a:t>videólejátszók</a:t>
            </a:r>
            <a:r>
              <a:rPr lang="hu-HU" sz="2000" dirty="0"/>
              <a:t>. Ezek a megjelenítő felületen sokszor nem indulnak el, még ha maguk a médiafájlok le is lettek töltve</a:t>
            </a:r>
            <a:r>
              <a:rPr lang="hu-HU" sz="2000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1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19177" y="327804"/>
            <a:ext cx="11516265" cy="625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2400" b="1" dirty="0"/>
              <a:t>Engedélyeztetési problémák</a:t>
            </a:r>
            <a:r>
              <a:rPr lang="hu-HU" sz="2400" dirty="0"/>
              <a:t> </a:t>
            </a:r>
          </a:p>
          <a:p>
            <a:pPr fontAlgn="base"/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közgyűjtemények </a:t>
            </a:r>
            <a:r>
              <a:rPr lang="hu-HU" sz="2000" dirty="0"/>
              <a:t>szabad felhasználás keretében, nem haszonszerzés céljából végezhetnek többszörözést a védett művekről </a:t>
            </a:r>
            <a:r>
              <a:rPr lang="hu-HU" sz="2000" dirty="0" smtClean="0"/>
              <a:t>is – ez </a:t>
            </a:r>
            <a:r>
              <a:rPr lang="hu-HU" sz="2000" dirty="0"/>
              <a:t>vonatkozik a webarchiválásra is. </a:t>
            </a:r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Ez </a:t>
            </a:r>
            <a:r>
              <a:rPr lang="hu-HU" sz="2000" dirty="0"/>
              <a:t>a szabály csak a megőrzésre és a helyben vagy zárt hálózaton történő szolgáltatásra ad lehetőséget, a nyilvános közzétételre nem. </a:t>
            </a:r>
            <a:r>
              <a:rPr lang="hu-HU" sz="2000" dirty="0" smtClean="0"/>
              <a:t>Utóbbi </a:t>
            </a:r>
            <a:r>
              <a:rPr lang="hu-HU" sz="2000" dirty="0"/>
              <a:t>a jogtulajdonos engedélyével történhet, de ehhez </a:t>
            </a:r>
            <a:r>
              <a:rPr lang="hu-HU" sz="2000" dirty="0" smtClean="0"/>
              <a:t>kétoldalú szerződést kell kötni.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</a:t>
            </a:r>
            <a:r>
              <a:rPr lang="hu-HU" sz="2000" i="1" dirty="0" smtClean="0"/>
              <a:t>MEK</a:t>
            </a:r>
            <a:r>
              <a:rPr lang="hu-HU" sz="2000" i="1" dirty="0"/>
              <a:t>, EPA és DKA </a:t>
            </a:r>
            <a:r>
              <a:rPr lang="hu-HU" sz="2000" dirty="0"/>
              <a:t>állományából válogatott </a:t>
            </a:r>
            <a:r>
              <a:rPr lang="hu-HU" sz="2000" dirty="0" smtClean="0"/>
              <a:t>dokumentumoknál nem kellett engedélyeztetéssel bajlódni, mert </a:t>
            </a:r>
            <a:r>
              <a:rPr lang="hu-HU" sz="2000" dirty="0"/>
              <a:t>már </a:t>
            </a:r>
            <a:r>
              <a:rPr lang="hu-HU" sz="2000" dirty="0" smtClean="0"/>
              <a:t>vagy rendelkeznek ezekkel </a:t>
            </a:r>
            <a:r>
              <a:rPr lang="hu-HU" sz="2000" dirty="0"/>
              <a:t>vagy eleve szabad felhasználásúak – ahogy az ilyen minősítésű webhelyek esetében sem kértünk felhasználási engedélyt. 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Szerzői </a:t>
            </a:r>
            <a:r>
              <a:rPr lang="hu-HU" sz="2000" dirty="0"/>
              <a:t>jogi szempontból </a:t>
            </a:r>
            <a:r>
              <a:rPr lang="hu-HU" sz="2000" dirty="0" smtClean="0"/>
              <a:t>a </a:t>
            </a:r>
            <a:r>
              <a:rPr lang="hu-HU" sz="2000" dirty="0"/>
              <a:t>webhelyek </a:t>
            </a:r>
            <a:r>
              <a:rPr lang="hu-HU" sz="2000" dirty="0" smtClean="0"/>
              <a:t>védett </a:t>
            </a:r>
            <a:r>
              <a:rPr lang="hu-HU" sz="2000" dirty="0"/>
              <a:t>és nem védett alkotásokat is </a:t>
            </a:r>
            <a:r>
              <a:rPr lang="hu-HU" sz="2000" dirty="0" smtClean="0"/>
              <a:t>tartalmazhatnak. Jellegüket </a:t>
            </a:r>
            <a:r>
              <a:rPr lang="hu-HU" sz="2000" dirty="0"/>
              <a:t>tekintve gyűjteményes műnek </a:t>
            </a:r>
            <a:r>
              <a:rPr lang="hu-HU" sz="2000" dirty="0" smtClean="0"/>
              <a:t>minősülnek, ezért </a:t>
            </a:r>
            <a:r>
              <a:rPr lang="hu-HU" sz="2000" dirty="0"/>
              <a:t>nem kell külön-külön szerződni minden </a:t>
            </a:r>
            <a:r>
              <a:rPr lang="hu-HU" sz="2000" dirty="0" smtClean="0"/>
              <a:t>közreműködő alkotóval, de tulajdonjogi </a:t>
            </a:r>
            <a:r>
              <a:rPr lang="hu-HU" sz="2000" dirty="0"/>
              <a:t>szempontból viszont lehet több </a:t>
            </a:r>
            <a:r>
              <a:rPr lang="hu-HU" sz="2000" dirty="0" smtClean="0"/>
              <a:t>tulajdonos is.</a:t>
            </a:r>
            <a:r>
              <a:rPr lang="hu-HU" sz="2000" dirty="0"/>
              <a:t>  </a:t>
            </a:r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Ugyanazt </a:t>
            </a:r>
            <a:r>
              <a:rPr lang="hu-HU" sz="2000" dirty="0"/>
              <a:t>az engedélyeztetési eljárást alkalmaztuk, mint amit korábban a </a:t>
            </a:r>
            <a:r>
              <a:rPr lang="hu-HU" sz="2000" dirty="0" smtClean="0"/>
              <a:t>nyilvános </a:t>
            </a:r>
            <a:r>
              <a:rPr lang="hu-HU" sz="2000" dirty="0" err="1" smtClean="0"/>
              <a:t>webarchívum</a:t>
            </a:r>
            <a:r>
              <a:rPr lang="hu-HU" sz="2000" dirty="0" smtClean="0"/>
              <a:t> </a:t>
            </a:r>
            <a:r>
              <a:rPr lang="hu-HU" sz="2000" dirty="0"/>
              <a:t>esetében </a:t>
            </a:r>
            <a:r>
              <a:rPr lang="hu-HU" sz="2000" dirty="0" smtClean="0"/>
              <a:t>kialakítottunk, de most </a:t>
            </a:r>
            <a:r>
              <a:rPr lang="hu-HU" sz="2000" dirty="0"/>
              <a:t>nemcsak teljes webhelyekre kértünk szolgáltatási engedélyt, hanem gyakran csak egy-egy weblapra, mivel főleg cikkek és blogbejegyzések kerültek ebbe a </a:t>
            </a:r>
            <a:r>
              <a:rPr lang="hu-HU" sz="2000" dirty="0" smtClean="0"/>
              <a:t>gyűjteménybe.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Speciális problémák webhelyeknél: sokszor nehéz a tulajdonos kiderítése és a kapcsolatfelvétel; a webhely gazdája nem minden tartalom esetében jogtulajdonos (pl. linkelt anyag); ismétlődő engedélykérések (pl. a folyamatos keletkezés miatt).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Az </a:t>
            </a:r>
            <a:r>
              <a:rPr lang="hu-HU" sz="2000" dirty="0"/>
              <a:t>archivált weboldalak közel fele </a:t>
            </a:r>
            <a:r>
              <a:rPr lang="hu-HU" sz="2000" dirty="0" smtClean="0"/>
              <a:t>nem </a:t>
            </a:r>
            <a:r>
              <a:rPr lang="hu-HU" sz="2000" dirty="0"/>
              <a:t>hozzáférhető.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3159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19177" y="310551"/>
            <a:ext cx="115421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hu-HU" sz="3000" b="1" i="1" dirty="0" smtClean="0"/>
              <a:t>III. A REA felépítése</a:t>
            </a:r>
            <a:r>
              <a:rPr lang="hu-HU" sz="3000" b="1" i="1" dirty="0"/>
              <a:t>, szolgáltatásai és funkciói</a:t>
            </a:r>
            <a:r>
              <a:rPr lang="hu-HU" sz="3000" i="1" dirty="0"/>
              <a:t> </a:t>
            </a:r>
          </a:p>
          <a:p>
            <a:pPr fontAlgn="base"/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Önálló, </a:t>
            </a:r>
            <a:r>
              <a:rPr lang="hu-HU" sz="2000" i="1" dirty="0"/>
              <a:t>WordPress</a:t>
            </a:r>
            <a:r>
              <a:rPr lang="hu-HU" sz="2000" dirty="0"/>
              <a:t>-alapú </a:t>
            </a:r>
            <a:r>
              <a:rPr lang="hu-HU" sz="2000" dirty="0" smtClean="0"/>
              <a:t>honlap – </a:t>
            </a:r>
            <a:r>
              <a:rPr lang="hu-HU" sz="2000" dirty="0"/>
              <a:t>amely egyben prototípusként szolgált az </a:t>
            </a:r>
            <a:r>
              <a:rPr lang="hu-HU" sz="2000" i="1" dirty="0"/>
              <a:t>OSZK </a:t>
            </a:r>
            <a:r>
              <a:rPr lang="hu-HU" sz="2000" i="1" dirty="0" err="1" smtClean="0"/>
              <a:t>Webarchívum</a:t>
            </a:r>
            <a:r>
              <a:rPr lang="hu-HU" sz="2000" dirty="0" err="1" smtClean="0"/>
              <a:t>ának</a:t>
            </a:r>
            <a:r>
              <a:rPr lang="hu-HU" sz="2000" dirty="0" smtClean="0"/>
              <a:t> új honlapjához is –, </a:t>
            </a:r>
            <a:r>
              <a:rPr lang="hu-HU" sz="2000" dirty="0"/>
              <a:t>amihez még különböző kereső- és </a:t>
            </a:r>
            <a:r>
              <a:rPr lang="hu-HU" sz="2000" dirty="0" smtClean="0"/>
              <a:t>böngészőfunkciókat is </a:t>
            </a:r>
            <a:r>
              <a:rPr lang="hu-HU" sz="2000" dirty="0"/>
              <a:t>fejlesztettünk. 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Hatnyelvű </a:t>
            </a:r>
            <a:r>
              <a:rPr lang="hu-HU" sz="2000" dirty="0"/>
              <a:t>honlap</a:t>
            </a:r>
            <a:r>
              <a:rPr lang="hu-HU" sz="2000" dirty="0" smtClean="0"/>
              <a:t>, </a:t>
            </a:r>
            <a:r>
              <a:rPr lang="hu-HU" sz="2000" dirty="0"/>
              <a:t>a magyar mellett készült angol, német, francia, lengyel és szlovák verzió </a:t>
            </a:r>
            <a:r>
              <a:rPr lang="hu-HU" sz="2000" dirty="0" smtClean="0"/>
              <a:t>is Rákóczi </a:t>
            </a:r>
            <a:r>
              <a:rPr lang="hu-HU" sz="2000" dirty="0"/>
              <a:t>és a szabadságharc </a:t>
            </a:r>
            <a:r>
              <a:rPr lang="hu-HU" sz="2000" dirty="0" smtClean="0"/>
              <a:t>európai jelentősége miatt.</a:t>
            </a:r>
            <a:r>
              <a:rPr lang="hu-HU" sz="2000" dirty="0"/>
              <a:t>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Az </a:t>
            </a:r>
            <a:r>
              <a:rPr lang="hu-HU" sz="2000" dirty="0"/>
              <a:t>archívum anyaga </a:t>
            </a:r>
            <a:r>
              <a:rPr lang="hu-HU" sz="2000" dirty="0" err="1"/>
              <a:t>kilistázható</a:t>
            </a:r>
            <a:r>
              <a:rPr lang="hu-HU" sz="2000" dirty="0"/>
              <a:t> tematikus kategóriák, dokumentumtípusok, illetve gyűjtemények szerint. </a:t>
            </a:r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Keresni </a:t>
            </a:r>
            <a:r>
              <a:rPr lang="hu-HU" sz="2000" dirty="0"/>
              <a:t>lehet egyszerre az összes </a:t>
            </a:r>
            <a:r>
              <a:rPr lang="hu-HU" sz="2000" dirty="0" err="1"/>
              <a:t>metaadatban</a:t>
            </a:r>
            <a:r>
              <a:rPr lang="hu-HU" sz="2000" dirty="0"/>
              <a:t>, vagy több mező kombinálásával, a találati listák pedig négyféle szempont szerint rendezhetők. </a:t>
            </a:r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teljes szövegű kereső jogi és technikai okok miatt csak a weboldalakra és azok közül is csak a nyilvánosan szolgáltathatókra terjed ki. </a:t>
            </a:r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böngészés és a keresés a </a:t>
            </a:r>
            <a:r>
              <a:rPr lang="hu-HU" sz="2000" dirty="0" err="1"/>
              <a:t>webarchívum</a:t>
            </a:r>
            <a:r>
              <a:rPr lang="hu-HU" sz="2000" dirty="0"/>
              <a:t> mellett a másik három gyűjtemény </a:t>
            </a:r>
            <a:r>
              <a:rPr lang="hu-HU" sz="2000" dirty="0" err="1"/>
              <a:t>metaadatai</a:t>
            </a:r>
            <a:r>
              <a:rPr lang="hu-HU" sz="2000" dirty="0"/>
              <a:t> szerint is </a:t>
            </a:r>
            <a:r>
              <a:rPr lang="hu-HU" sz="2000" dirty="0" smtClean="0"/>
              <a:t>lehetséges.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találati listákban a színes sávok jelzik, hogy az adott tétel melyik állományból származik, a lakat ikonok pedig azt, hogy a dokumentum nyilvánosan megtekinthető-e. Piros vagy sárga lakat azoknál a weboldalaknál fordul elő, amelyek archivált példányainak szolgáltatására a tartalomgazda nem, vagy még nem adott engedélyt, de a </a:t>
            </a:r>
            <a:r>
              <a:rPr lang="hu-HU" sz="2000" dirty="0" err="1"/>
              <a:t>metaadatok</a:t>
            </a:r>
            <a:r>
              <a:rPr lang="hu-HU" sz="2000" dirty="0"/>
              <a:t>, a kis méretű oldalkép és az </a:t>
            </a:r>
            <a:r>
              <a:rPr lang="hu-HU" sz="2000" i="1" dirty="0"/>
              <a:t>Internet </a:t>
            </a:r>
            <a:r>
              <a:rPr lang="hu-HU" sz="2000" i="1" dirty="0" err="1"/>
              <a:t>Archive</a:t>
            </a:r>
            <a:r>
              <a:rPr lang="hu-HU" sz="2000" i="1" dirty="0"/>
              <a:t> </a:t>
            </a:r>
            <a:r>
              <a:rPr lang="hu-HU" sz="2000" dirty="0"/>
              <a:t>mentései ezekben az esetekben is megnézhetők.  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6797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19177" y="293298"/>
            <a:ext cx="11490385" cy="613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hu-HU" sz="3000" b="1" i="1" dirty="0" smtClean="0"/>
              <a:t>I. A </a:t>
            </a:r>
            <a:r>
              <a:rPr lang="hu-HU" sz="3000" b="1" i="1" dirty="0"/>
              <a:t>Rákóczi Emlékév </a:t>
            </a:r>
            <a:r>
              <a:rPr lang="hu-HU" sz="3000" b="1" i="1" dirty="0" smtClean="0"/>
              <a:t>Archívum (REA) létrejötte</a:t>
            </a:r>
          </a:p>
          <a:p>
            <a:pPr>
              <a:spcBef>
                <a:spcPts val="1000"/>
              </a:spcBef>
            </a:pPr>
            <a:endParaRPr lang="hu-HU" sz="2000" dirty="0" smtClean="0"/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i="1" dirty="0" smtClean="0"/>
              <a:t>II. Rákóczi Ferenc-emlékév</a:t>
            </a:r>
            <a:r>
              <a:rPr lang="hu-HU" sz="2000" dirty="0" smtClean="0"/>
              <a:t> alkalmából, </a:t>
            </a:r>
            <a:r>
              <a:rPr lang="hu-HU" sz="2000" dirty="0"/>
              <a:t>2019-2020-ban készült a </a:t>
            </a:r>
            <a:r>
              <a:rPr lang="hu-HU" sz="2000" i="1" dirty="0"/>
              <a:t>Közgyűjteményi Digitalizálási Stratégia </a:t>
            </a:r>
            <a:r>
              <a:rPr lang="hu-HU" sz="2000" dirty="0"/>
              <a:t>pályázat </a:t>
            </a:r>
            <a:r>
              <a:rPr lang="hu-HU" sz="2000" dirty="0" smtClean="0"/>
              <a:t>keretében, </a:t>
            </a:r>
            <a:r>
              <a:rPr lang="hu-HU" sz="2000" dirty="0"/>
              <a:t>elsősorban az </a:t>
            </a:r>
            <a:r>
              <a:rPr lang="hu-HU" sz="2000" i="1" dirty="0"/>
              <a:t>OSZK</a:t>
            </a:r>
            <a:r>
              <a:rPr lang="hu-HU" sz="2000" dirty="0"/>
              <a:t> akkori </a:t>
            </a:r>
            <a:r>
              <a:rPr lang="hu-HU" sz="2000" i="1" dirty="0"/>
              <a:t>E-könyvtári Szolgáltatások Osztály </a:t>
            </a:r>
            <a:r>
              <a:rPr lang="hu-HU" sz="2000" dirty="0"/>
              <a:t>munkatársainak közreműködésével. 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Elsődleges célja a webarchiválás technológiájának és egy </a:t>
            </a:r>
            <a:r>
              <a:rPr lang="hu-HU" sz="2000" dirty="0" err="1"/>
              <a:t>webarchívum</a:t>
            </a:r>
            <a:r>
              <a:rPr lang="hu-HU" sz="2000" dirty="0"/>
              <a:t> más digitális </a:t>
            </a:r>
            <a:r>
              <a:rPr lang="hu-HU" sz="2000" dirty="0" smtClean="0"/>
              <a:t>gyűjteményekkel történő </a:t>
            </a:r>
            <a:r>
              <a:rPr lang="hu-HU" sz="2000" dirty="0"/>
              <a:t>lehetséges összekapcsolásának bemutatása volt egy mintaalkalmazás keretében.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Az </a:t>
            </a:r>
            <a:r>
              <a:rPr lang="hu-HU" sz="2000" i="1" dirty="0"/>
              <a:t>Emlékév</a:t>
            </a:r>
            <a:r>
              <a:rPr lang="hu-HU" sz="2000" dirty="0"/>
              <a:t>vel, a </a:t>
            </a:r>
            <a:r>
              <a:rPr lang="hu-HU" sz="2000" i="1" dirty="0"/>
              <a:t>Fejedelem</a:t>
            </a:r>
            <a:r>
              <a:rPr lang="hu-HU" sz="2000" dirty="0"/>
              <a:t>mel, a </a:t>
            </a:r>
            <a:r>
              <a:rPr lang="hu-HU" sz="2000" i="1" dirty="0"/>
              <a:t>Szabadságharc</a:t>
            </a:r>
            <a:r>
              <a:rPr lang="hu-HU" sz="2000" dirty="0"/>
              <a:t>cal és a </a:t>
            </a:r>
            <a:r>
              <a:rPr lang="hu-HU" sz="2000" i="1" dirty="0"/>
              <a:t>Rákóczi-család</a:t>
            </a:r>
            <a:r>
              <a:rPr lang="hu-HU" sz="2000" dirty="0"/>
              <a:t>dal kapcsolatos tematika.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 </a:t>
            </a:r>
            <a:r>
              <a:rPr lang="hu-HU" sz="2000" i="1" dirty="0"/>
              <a:t>Webarchívum</a:t>
            </a:r>
            <a:r>
              <a:rPr lang="hu-HU" sz="2000" dirty="0"/>
              <a:t>ból a weboldalak és webhelyek mentései mellett a </a:t>
            </a:r>
            <a:r>
              <a:rPr lang="hu-HU" sz="2000" i="1" dirty="0"/>
              <a:t>Magyar Elektronikus Könyvtár</a:t>
            </a:r>
            <a:r>
              <a:rPr lang="hu-HU" sz="2000" dirty="0"/>
              <a:t>ban</a:t>
            </a:r>
            <a:r>
              <a:rPr lang="hu-HU" sz="2000" i="1" dirty="0"/>
              <a:t> (MEK) </a:t>
            </a:r>
            <a:r>
              <a:rPr lang="hu-HU" sz="2000" dirty="0"/>
              <a:t>levő digitális vagy digitalizált könyvek, az </a:t>
            </a:r>
            <a:r>
              <a:rPr lang="hu-HU" sz="2000" i="1" dirty="0"/>
              <a:t>Elektronikus Periodika </a:t>
            </a:r>
            <a:r>
              <a:rPr lang="hu-HU" sz="2000" i="1" dirty="0" smtClean="0"/>
              <a:t>Archívum és Adatbázis</a:t>
            </a:r>
            <a:r>
              <a:rPr lang="hu-HU" sz="2000" dirty="0" smtClean="0"/>
              <a:t>ban</a:t>
            </a:r>
            <a:r>
              <a:rPr lang="hu-HU" sz="2000" i="1" dirty="0" smtClean="0"/>
              <a:t> </a:t>
            </a:r>
            <a:r>
              <a:rPr lang="hu-HU" sz="2000" i="1" dirty="0"/>
              <a:t>(EPA) </a:t>
            </a:r>
            <a:r>
              <a:rPr lang="hu-HU" sz="2000" dirty="0"/>
              <a:t>található cikkek és a </a:t>
            </a:r>
            <a:r>
              <a:rPr lang="hu-HU" sz="2000" i="1" dirty="0"/>
              <a:t>Digitális Képarchívum</a:t>
            </a:r>
            <a:r>
              <a:rPr lang="hu-HU" sz="2000" dirty="0"/>
              <a:t>ból</a:t>
            </a:r>
            <a:r>
              <a:rPr lang="hu-HU" sz="2000" i="1" dirty="0"/>
              <a:t> (DKA) </a:t>
            </a:r>
            <a:r>
              <a:rPr lang="hu-HU" sz="2000" dirty="0"/>
              <a:t>származó fotók, illusztrációk és egyéb képi dokumentumok is összegyűjtésre kerültek és böngészhetők ezen a honlapon</a:t>
            </a:r>
            <a:r>
              <a:rPr lang="hu-HU" sz="2000" dirty="0" smtClean="0"/>
              <a:t>.</a:t>
            </a:r>
          </a:p>
          <a:p>
            <a:pPr marL="342900" indent="-342900">
              <a:spcBef>
                <a:spcPts val="1000"/>
              </a:spcBef>
            </a:pPr>
            <a:endParaRPr lang="hu-HU" sz="2000" dirty="0" smtClean="0"/>
          </a:p>
          <a:p>
            <a:pPr marL="342900" indent="-342900">
              <a:spcBef>
                <a:spcPts val="1000"/>
              </a:spcBef>
            </a:pPr>
            <a:r>
              <a:rPr lang="hu-HU" sz="2000" i="1" dirty="0" smtClean="0"/>
              <a:t>	Drótos </a:t>
            </a:r>
            <a:r>
              <a:rPr lang="hu-HU" sz="2000" i="1" dirty="0"/>
              <a:t>L. &amp; Visky Á. L. (2020). Rákóczi-archívum. Könyv, Könyvtár, Könyvtáros 29(3), 35-48.</a:t>
            </a:r>
            <a:r>
              <a:rPr lang="hu-HU" dirty="0"/>
              <a:t/>
            </a:r>
            <a:br>
              <a:rPr lang="hu-HU" dirty="0"/>
            </a:br>
            <a:r>
              <a:rPr lang="hu-HU" sz="1600" dirty="0" smtClean="0">
                <a:hlinkClick r:id="rId4"/>
              </a:rPr>
              <a:t>https</a:t>
            </a:r>
            <a:r>
              <a:rPr lang="hu-HU" sz="1600" dirty="0">
                <a:hlinkClick r:id="rId4"/>
              </a:rPr>
              <a:t>://epa.oszk.hu/01300/01367/00326/pdf/EPA01367_3K_2020_03_035-048.pdf</a:t>
            </a:r>
            <a:endParaRPr lang="hu-HU" sz="1600" dirty="0"/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151695" y="5643729"/>
            <a:ext cx="43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19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20</a:t>
            </a:fld>
            <a:endParaRPr lang="hu-HU"/>
          </a:p>
        </p:txBody>
      </p:sp>
      <p:pic>
        <p:nvPicPr>
          <p:cNvPr id="14" name="Kép 13" descr="bongeszes_1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76" y="0"/>
            <a:ext cx="4978919" cy="3429008"/>
          </a:xfrm>
          <a:prstGeom prst="rect">
            <a:avLst/>
          </a:prstGeom>
        </p:spPr>
      </p:pic>
      <p:pic>
        <p:nvPicPr>
          <p:cNvPr id="16" name="Kép 15" descr="bongeszes_3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28" y="3575298"/>
            <a:ext cx="5852172" cy="3282702"/>
          </a:xfrm>
          <a:prstGeom prst="rect">
            <a:avLst/>
          </a:prstGeom>
        </p:spPr>
      </p:pic>
      <p:pic>
        <p:nvPicPr>
          <p:cNvPr id="18" name="Kép 17" descr="bongeszes_2_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402" y="163902"/>
            <a:ext cx="5052071" cy="54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21</a:t>
            </a:fld>
            <a:endParaRPr lang="hu-HU"/>
          </a:p>
        </p:txBody>
      </p:sp>
      <p:pic>
        <p:nvPicPr>
          <p:cNvPr id="10" name="Kép 9" descr="talalati_lis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490222" cy="6597410"/>
          </a:xfrm>
          <a:prstGeom prst="rect">
            <a:avLst/>
          </a:prstGeom>
        </p:spPr>
      </p:pic>
      <p:pic>
        <p:nvPicPr>
          <p:cNvPr id="11" name="Kép 10" descr="kereső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404" y="2578599"/>
            <a:ext cx="5815596" cy="42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6" name="Kép 5" descr="SolrWB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275"/>
            <a:ext cx="3931928" cy="6442723"/>
          </a:xfrm>
          <a:prstGeom prst="rect">
            <a:avLst/>
          </a:prstGeom>
        </p:spPr>
      </p:pic>
      <p:pic>
        <p:nvPicPr>
          <p:cNvPr id="7" name="Kép 6" descr="SolrWB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0653" y="146649"/>
            <a:ext cx="3007467" cy="6400508"/>
          </a:xfrm>
          <a:prstGeom prst="rect">
            <a:avLst/>
          </a:prstGeom>
        </p:spPr>
      </p:pic>
      <p:pic>
        <p:nvPicPr>
          <p:cNvPr id="11" name="Kép 10" descr="SolrWB_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3491" y="0"/>
            <a:ext cx="4908509" cy="3158344"/>
          </a:xfrm>
          <a:prstGeom prst="rect">
            <a:avLst/>
          </a:prstGeom>
        </p:spPr>
      </p:pic>
      <p:pic>
        <p:nvPicPr>
          <p:cNvPr id="12" name="Kép 11" descr="SolrWB_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4072" y="3154025"/>
            <a:ext cx="4434849" cy="36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19177" y="319177"/>
            <a:ext cx="1151626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hu-HU" sz="3000" b="1" i="1" dirty="0" smtClean="0"/>
              <a:t>IV. Problémák és tanulságok</a:t>
            </a:r>
            <a:r>
              <a:rPr lang="hu-HU" sz="2000" dirty="0"/>
              <a:t> </a:t>
            </a:r>
          </a:p>
          <a:p>
            <a:pPr fontAlgn="base"/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i="1" dirty="0"/>
              <a:t>REA </a:t>
            </a:r>
            <a:r>
              <a:rPr lang="hu-HU" sz="2000" i="1" dirty="0" smtClean="0"/>
              <a:t>(R19) </a:t>
            </a:r>
            <a:r>
              <a:rPr lang="hu-HU" sz="2000" dirty="0"/>
              <a:t>forrásai közül a webes </a:t>
            </a:r>
            <a:r>
              <a:rPr lang="hu-HU" sz="2000" dirty="0" smtClean="0"/>
              <a:t>gyűjtés tekinthető </a:t>
            </a:r>
            <a:r>
              <a:rPr lang="hu-HU" sz="2000" dirty="0"/>
              <a:t>reprezentatívnak (próbáltunk minden releváns forrást összegyűjteni</a:t>
            </a:r>
            <a:r>
              <a:rPr lang="hu-HU" sz="2000" dirty="0" smtClean="0"/>
              <a:t>), </a:t>
            </a:r>
            <a:r>
              <a:rPr lang="hu-HU" sz="2000" dirty="0"/>
              <a:t>a </a:t>
            </a:r>
            <a:r>
              <a:rPr lang="hu-HU" sz="2000" i="1" dirty="0" smtClean="0"/>
              <a:t>MEK–EPA–DKA</a:t>
            </a:r>
            <a:r>
              <a:rPr lang="hu-HU" sz="2000" dirty="0" smtClean="0"/>
              <a:t> </a:t>
            </a:r>
            <a:r>
              <a:rPr lang="hu-HU" sz="2000" dirty="0"/>
              <a:t>a saját meglévő állományából válogatott, illetve </a:t>
            </a:r>
            <a:r>
              <a:rPr lang="hu-HU" sz="2000" dirty="0" smtClean="0"/>
              <a:t>bizonyos mértékű </a:t>
            </a:r>
            <a:r>
              <a:rPr lang="hu-HU" sz="2000" dirty="0"/>
              <a:t>digitalizálás </a:t>
            </a:r>
            <a:r>
              <a:rPr lang="hu-HU" sz="2000" dirty="0" smtClean="0"/>
              <a:t>és új gyűjtés történt, de csak a szolgáltatható esetekben, így </a:t>
            </a:r>
            <a:r>
              <a:rPr lang="hu-HU" sz="2000" dirty="0"/>
              <a:t>nem biztos, hogy </a:t>
            </a:r>
            <a:r>
              <a:rPr lang="hu-HU" sz="2000" dirty="0" smtClean="0"/>
              <a:t>a téma szerint minden </a:t>
            </a:r>
            <a:r>
              <a:rPr lang="hu-HU" sz="2000" dirty="0"/>
              <a:t>releváns forrás megtalálható </a:t>
            </a:r>
            <a:r>
              <a:rPr lang="hu-HU" sz="2000" dirty="0" smtClean="0"/>
              <a:t>benne.</a:t>
            </a:r>
            <a:r>
              <a:rPr lang="hu-HU" sz="2000" dirty="0"/>
              <a:t>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webes mentések az archiválás szempontja szerint történtek, és nem az engedélyezések szerint, így előfordulhat, hogy az egy egységben mentett tartalom egyik részére van engedély, de a vele együtt eltett kapcsolt anyagra (pl. videó) nincs.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 szabad szavas kereső csak az archivált webes tartalomban működik, mert a </a:t>
            </a:r>
            <a:r>
              <a:rPr lang="hu-HU" sz="2000" i="1" dirty="0" err="1" smtClean="0"/>
              <a:t>SolrWB</a:t>
            </a:r>
            <a:r>
              <a:rPr lang="hu-HU" sz="2000" dirty="0" smtClean="0"/>
              <a:t> </a:t>
            </a:r>
            <a:r>
              <a:rPr lang="hu-HU" sz="2000" dirty="0"/>
              <a:t>csak a </a:t>
            </a:r>
            <a:r>
              <a:rPr lang="hu-HU" sz="2000" i="1" dirty="0" err="1"/>
              <a:t>WARC</a:t>
            </a:r>
            <a:r>
              <a:rPr lang="hu-HU" sz="2000" dirty="0" err="1"/>
              <a:t>-okat</a:t>
            </a:r>
            <a:r>
              <a:rPr lang="hu-HU" sz="2000" dirty="0"/>
              <a:t> tudja </a:t>
            </a:r>
            <a:r>
              <a:rPr lang="hu-HU" sz="2000" dirty="0" smtClean="0"/>
              <a:t>megjeleníteni, a </a:t>
            </a:r>
            <a:r>
              <a:rPr lang="hu-HU" sz="2000" dirty="0"/>
              <a:t>többi gyűjteménynél csak a </a:t>
            </a:r>
            <a:r>
              <a:rPr lang="hu-HU" sz="2000" dirty="0" err="1"/>
              <a:t>metaadatokban</a:t>
            </a:r>
            <a:r>
              <a:rPr lang="hu-HU" sz="2000" dirty="0"/>
              <a:t> </a:t>
            </a:r>
            <a:r>
              <a:rPr lang="hu-HU" sz="2000" dirty="0" smtClean="0"/>
              <a:t>lehetséges a keresés (a keresést a </a:t>
            </a:r>
            <a:r>
              <a:rPr lang="hu-HU" sz="2000" i="1" dirty="0" err="1" smtClean="0"/>
              <a:t>Solr</a:t>
            </a:r>
            <a:r>
              <a:rPr lang="hu-HU" sz="2000" dirty="0" smtClean="0"/>
              <a:t> végzi, az tudna keresni a </a:t>
            </a:r>
            <a:r>
              <a:rPr lang="hu-HU" sz="2000" i="1" dirty="0" smtClean="0"/>
              <a:t>MEK-EPA</a:t>
            </a:r>
            <a:r>
              <a:rPr lang="hu-HU" sz="2000" dirty="0" smtClean="0"/>
              <a:t> állományban is). </a:t>
            </a:r>
            <a:r>
              <a:rPr lang="hu-HU" sz="2000" dirty="0"/>
              <a:t>A </a:t>
            </a:r>
            <a:r>
              <a:rPr lang="hu-HU" sz="2000" i="1" dirty="0" smtClean="0"/>
              <a:t>MEK-EPA-DKA</a:t>
            </a:r>
            <a:r>
              <a:rPr lang="hu-HU" sz="2000" dirty="0" smtClean="0"/>
              <a:t> gyűjteményeknek van közös szabad </a:t>
            </a:r>
            <a:r>
              <a:rPr lang="hu-HU" sz="2000" dirty="0"/>
              <a:t>szavas </a:t>
            </a:r>
            <a:r>
              <a:rPr lang="hu-HU" sz="2000" dirty="0" smtClean="0"/>
              <a:t>keresése </a:t>
            </a:r>
            <a:r>
              <a:rPr lang="hu-HU" sz="2000" dirty="0"/>
              <a:t>(a </a:t>
            </a:r>
            <a:r>
              <a:rPr lang="hu-HU" sz="2000" i="1" dirty="0" err="1"/>
              <a:t>DKA</a:t>
            </a:r>
            <a:r>
              <a:rPr lang="hu-HU" sz="2000" dirty="0" err="1"/>
              <a:t>-ban</a:t>
            </a:r>
            <a:r>
              <a:rPr lang="hu-HU" sz="2000" dirty="0"/>
              <a:t> csak </a:t>
            </a:r>
            <a:r>
              <a:rPr lang="hu-HU" sz="2000" dirty="0" err="1"/>
              <a:t>metaadatban</a:t>
            </a:r>
            <a:r>
              <a:rPr lang="hu-HU" sz="2000" dirty="0"/>
              <a:t>, illetve a közös keresőnél az ismertetőben keres), jó lett volna összekapcsolni a webes keresővel, de </a:t>
            </a:r>
            <a:r>
              <a:rPr lang="hu-HU" sz="2000" dirty="0" smtClean="0"/>
              <a:t>megjelenítés problémája miatt nem lehetett.</a:t>
            </a:r>
            <a:r>
              <a:rPr lang="hu-HU" sz="2000" dirty="0"/>
              <a:t> 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Az előadásra </a:t>
            </a:r>
            <a:r>
              <a:rPr lang="hu-HU" sz="2000" dirty="0" smtClean="0"/>
              <a:t>készülve </a:t>
            </a:r>
            <a:r>
              <a:rPr lang="hu-HU" sz="2000" dirty="0"/>
              <a:t>átnéztük mi közpénzes </a:t>
            </a:r>
            <a:r>
              <a:rPr lang="hu-HU" sz="2000" dirty="0" smtClean="0"/>
              <a:t>tartalom a webcímek közül, hogy </a:t>
            </a:r>
            <a:r>
              <a:rPr lang="hu-HU" sz="2000" dirty="0"/>
              <a:t>utólag szabadon </a:t>
            </a:r>
            <a:r>
              <a:rPr lang="hu-HU" sz="2000" dirty="0" smtClean="0"/>
              <a:t>elérhetővé tegyük ezeket (a </a:t>
            </a:r>
            <a:r>
              <a:rPr lang="hu-HU" sz="2000" i="1" dirty="0"/>
              <a:t>REA</a:t>
            </a:r>
            <a:r>
              <a:rPr lang="hu-HU" sz="2000" dirty="0"/>
              <a:t> létrehozásakor még nem élt ez a </a:t>
            </a:r>
            <a:r>
              <a:rPr lang="hu-HU" sz="2000" dirty="0" smtClean="0"/>
              <a:t>lehetőség), de technikai okokból még nem tudtuk bővíteni ezekkel a szabadon hozzáférhető tételeket.</a:t>
            </a:r>
            <a:r>
              <a:rPr lang="hu-H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25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artalom helye 10">
            <a:extLst>
              <a:ext uri="{FF2B5EF4-FFF2-40B4-BE49-F238E27FC236}">
                <a16:creationId xmlns:a16="http://schemas.microsoft.com/office/drawing/2014/main" id="{B24CAA87-05BD-4FCB-91C8-0F64FCDD0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0" y="0"/>
            <a:ext cx="12204190" cy="6858000"/>
          </a:xfrm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7013275" y="1552755"/>
            <a:ext cx="5178725" cy="25965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3000" i="1" dirty="0" smtClean="0"/>
              <a:t>Köszönöm a figyelmet!</a:t>
            </a:r>
          </a:p>
          <a:p>
            <a:pPr marL="0" indent="0" algn="r">
              <a:buNone/>
            </a:pPr>
            <a:endParaRPr lang="hu-HU" sz="2400" dirty="0" smtClean="0">
              <a:hlinkClick r:id="rId3"/>
            </a:endParaRPr>
          </a:p>
          <a:p>
            <a:pPr marL="0" indent="0" algn="r">
              <a:buNone/>
            </a:pPr>
            <a:r>
              <a:rPr lang="hu-HU" sz="2400" dirty="0" err="1" smtClean="0">
                <a:hlinkClick r:id="rId3"/>
              </a:rPr>
              <a:t>webarchivum.oszk.hu</a:t>
            </a:r>
            <a:endParaRPr lang="hu-HU" sz="2400" dirty="0" smtClean="0"/>
          </a:p>
          <a:p>
            <a:pPr marL="0" indent="0" algn="r">
              <a:buNone/>
            </a:pPr>
            <a:endParaRPr lang="hu-HU" sz="2400" dirty="0" smtClean="0"/>
          </a:p>
          <a:p>
            <a:pPr marL="0" indent="0" algn="r">
              <a:buNone/>
            </a:pPr>
            <a:r>
              <a:rPr lang="hu-HU" sz="2400" dirty="0" err="1" smtClean="0">
                <a:hlinkClick r:id="rId4"/>
              </a:rPr>
              <a:t>webarchivum</a:t>
            </a:r>
            <a:r>
              <a:rPr lang="hu-HU" sz="2400" dirty="0" smtClean="0">
                <a:hlinkClick r:id="rId4"/>
              </a:rPr>
              <a:t>@</a:t>
            </a:r>
            <a:r>
              <a:rPr lang="hu-HU" sz="2400" dirty="0" err="1" smtClean="0">
                <a:hlinkClick r:id="rId4"/>
              </a:rPr>
              <a:t>oszk.hu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 smtClean="0">
                <a:solidFill>
                  <a:schemeClr val="tx2"/>
                </a:solidFill>
                <a:hlinkClick r:id="rId5"/>
              </a:rPr>
              <a:t>visky.akos.laszlo</a:t>
            </a:r>
            <a:r>
              <a:rPr lang="hu-HU" sz="2400" dirty="0" smtClean="0">
                <a:solidFill>
                  <a:schemeClr val="tx2"/>
                </a:solidFill>
                <a:hlinkClick r:id="rId5"/>
              </a:rPr>
              <a:t>@</a:t>
            </a:r>
            <a:r>
              <a:rPr lang="hu-HU" sz="2400" dirty="0" err="1" smtClean="0">
                <a:solidFill>
                  <a:schemeClr val="tx2"/>
                </a:solidFill>
                <a:hlinkClick r:id="rId5"/>
              </a:rPr>
              <a:t>oszk.hu</a:t>
            </a:r>
            <a:endParaRPr lang="hu-HU" sz="2400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hu-HU" sz="32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hu-HU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94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27803" y="232914"/>
            <a:ext cx="6469811" cy="5680699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hu-HU" sz="2400" b="1" dirty="0" smtClean="0"/>
              <a:t>Miért </a:t>
            </a:r>
            <a:r>
              <a:rPr lang="hu-HU" sz="2400" b="1" dirty="0"/>
              <a:t>gondoltuk ezt fontosnak?</a:t>
            </a:r>
          </a:p>
          <a:p>
            <a:pPr>
              <a:spcBef>
                <a:spcPts val="1000"/>
              </a:spcBef>
            </a:pPr>
            <a:endParaRPr lang="hu-HU" sz="2000" dirty="0"/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könyvtárak digitális gyűjteményeinek alapját általában digitalizált dokumentumok alkotják, és ezeket egészíthetik ki a már eleve digitálisan született </a:t>
            </a:r>
            <a:r>
              <a:rPr lang="hu-HU" sz="2000" i="1" dirty="0"/>
              <a:t>(</a:t>
            </a:r>
            <a:r>
              <a:rPr lang="hu-HU" sz="2000" i="1" dirty="0" err="1"/>
              <a:t>born</a:t>
            </a:r>
            <a:r>
              <a:rPr lang="hu-HU" sz="2000" i="1" dirty="0"/>
              <a:t> </a:t>
            </a:r>
            <a:r>
              <a:rPr lang="hu-HU" sz="2000" i="1" dirty="0" err="1"/>
              <a:t>digital</a:t>
            </a:r>
            <a:r>
              <a:rPr lang="hu-HU" sz="2000" i="1" dirty="0"/>
              <a:t>)</a:t>
            </a:r>
            <a:r>
              <a:rPr lang="hu-HU" sz="2000" dirty="0"/>
              <a:t> különféle dokumentum típusok, adatbázisok. 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Az internetes digitális dokumentumok világa azonban ennél a körnél jóval nagyobb és </a:t>
            </a:r>
            <a:r>
              <a:rPr lang="hu-HU" sz="2000" dirty="0" smtClean="0"/>
              <a:t>egyre </a:t>
            </a:r>
            <a:r>
              <a:rPr lang="hu-HU" sz="2000" dirty="0"/>
              <a:t>nagyobb súlyú jelen kultúránkban – gondoljunk csak a honlapokra, blogokra, </a:t>
            </a:r>
            <a:r>
              <a:rPr lang="hu-HU" sz="2000" dirty="0" err="1"/>
              <a:t>wikikre</a:t>
            </a:r>
            <a:r>
              <a:rPr lang="hu-HU" sz="2000" dirty="0"/>
              <a:t>, fórumokra, közösségi oldalakra, a kép-, hang- és videómegosztó platformokra stb. –, melyeken milliárdos nagyságrendben vannak a könyvtárak érdeklődési és gyűjtőkörébe tartozó tartalmak</a:t>
            </a:r>
            <a:r>
              <a:rPr lang="hu-HU" sz="2000" dirty="0" smtClean="0"/>
              <a:t>.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 smtClean="0"/>
              <a:t>Ezek archiválása és megőrzése napjainkban olyan </a:t>
            </a:r>
            <a:r>
              <a:rPr lang="hu-HU" sz="2000" i="1" dirty="0" err="1" smtClean="0"/>
              <a:t>novum</a:t>
            </a:r>
            <a:r>
              <a:rPr lang="hu-HU" sz="2000" dirty="0" smtClean="0"/>
              <a:t> a közgyűjtemények életében, mint volt húsz-harminc éve a digitalizálás. 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1026" name="Picture 2" descr="D:\MUNKA\előadások\KJMK\puzzle_magy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9142" y="1293321"/>
            <a:ext cx="5502858" cy="3934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1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0"/>
            <a:ext cx="1219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10551" y="241540"/>
            <a:ext cx="11524891" cy="5321626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hu-HU" sz="2400" b="1" dirty="0" smtClean="0"/>
              <a:t>Az emlékév – esemény alapú gyűjtemény</a:t>
            </a:r>
          </a:p>
          <a:p>
            <a:pPr>
              <a:spcBef>
                <a:spcPts val="1000"/>
              </a:spcBef>
            </a:pPr>
            <a:endParaRPr lang="hu-HU" sz="2000" dirty="0" smtClean="0"/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 </a:t>
            </a:r>
            <a:r>
              <a:rPr lang="hu-HU" sz="2000" i="1" dirty="0"/>
              <a:t>Közgyűjteményi Digitalizálási Stratégia </a:t>
            </a:r>
            <a:r>
              <a:rPr lang="hu-HU" sz="2000" dirty="0"/>
              <a:t>részeként a megyei és egyetemi könyvtárak számára 2019-ben meghirdetett </a:t>
            </a:r>
            <a:r>
              <a:rPr lang="hu-HU" sz="2000" i="1" dirty="0"/>
              <a:t>KDS-K</a:t>
            </a:r>
            <a:r>
              <a:rPr lang="hu-HU" sz="2000" dirty="0"/>
              <a:t> pályázatban a digitalizálási célok mellett megjelent a webarchiválás támogatása is. 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Az </a:t>
            </a:r>
            <a:r>
              <a:rPr lang="hu-HU" sz="2000" i="1" dirty="0"/>
              <a:t>OSZK Webarchívum</a:t>
            </a:r>
            <a:r>
              <a:rPr lang="hu-HU" sz="2000" dirty="0"/>
              <a:t>a</a:t>
            </a:r>
            <a:r>
              <a:rPr lang="hu-HU" sz="2000" i="1" dirty="0"/>
              <a:t> </a:t>
            </a:r>
            <a:r>
              <a:rPr lang="hu-HU" sz="2000" dirty="0"/>
              <a:t>négy célt tűzött ki magának, köztük egy mintaalkalmazás készítését szakmai ismeretterjesztéshez és a közoktatásban való felhasználáshoz, amellyel illusztrálható, hogy </a:t>
            </a:r>
            <a:r>
              <a:rPr lang="hu-HU" sz="2000" dirty="0" smtClean="0"/>
              <a:t>egy </a:t>
            </a:r>
            <a:r>
              <a:rPr lang="hu-HU" sz="2000" dirty="0" err="1"/>
              <a:t>webarchívum</a:t>
            </a:r>
            <a:r>
              <a:rPr lang="hu-HU" sz="2000" dirty="0"/>
              <a:t> anyaga hogyan tudja kiegészíteni a könyvtárak hagyományos digitális gyűjteményeit. 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mintaalkalmazás apropóját a </a:t>
            </a:r>
            <a:r>
              <a:rPr lang="hu-HU" sz="2000" i="1" dirty="0"/>
              <a:t>II. Rákóczi Ferenc-emlékév </a:t>
            </a:r>
            <a:r>
              <a:rPr lang="hu-HU" sz="2000" dirty="0"/>
              <a:t>adta, melyet 2019 júliusától, Rákóczi erdélyi fejedelemmé választására emlékezve (1704. július 8.) hirdetett meg az országgyűlés. </a:t>
            </a:r>
            <a:r>
              <a:rPr lang="hu-HU" sz="2000" dirty="0" smtClean="0"/>
              <a:t>Az </a:t>
            </a:r>
            <a:r>
              <a:rPr lang="hu-HU" sz="2000" dirty="0"/>
              <a:t>emlékév eseményei egészen 2020. szeptember 17-éig tartottak, mert akkor volt Rákóczi Erdély és Magyarország vezérlő fejedelmévé választásának 315. évfordulója. </a:t>
            </a:r>
          </a:p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hu-HU" sz="2000" dirty="0" smtClean="0"/>
              <a:t>Ha </a:t>
            </a:r>
            <a:r>
              <a:rPr lang="hu-HU" sz="2000" dirty="0"/>
              <a:t>kategorizálni szeretnénk, akkor ez egy </a:t>
            </a:r>
            <a:r>
              <a:rPr lang="hu-HU" sz="2000" i="1" dirty="0"/>
              <a:t>eseményalapú archívum</a:t>
            </a:r>
            <a:r>
              <a:rPr lang="hu-HU" sz="2000" dirty="0"/>
              <a:t>, de nyilván más mentén is ki lehet alakítani hasonló gyűjteményt – akár személyhez kötve is, amire ma szintén hallunk egy példát. </a:t>
            </a:r>
          </a:p>
          <a:p>
            <a:pPr>
              <a:spcBef>
                <a:spcPts val="1000"/>
              </a:spcBef>
            </a:pPr>
            <a:endParaRPr lang="hu-HU" sz="200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5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19176" y="299259"/>
            <a:ext cx="11516265" cy="5757643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r" fontAlgn="base">
              <a:spcBef>
                <a:spcPts val="1000"/>
              </a:spcBef>
            </a:pPr>
            <a:r>
              <a:rPr lang="hu-HU" sz="3000" b="1" i="1" dirty="0"/>
              <a:t>II. A Rákóczi Emlékév </a:t>
            </a:r>
            <a:r>
              <a:rPr lang="hu-HU" sz="3000" b="1" i="1" dirty="0" smtClean="0"/>
              <a:t>Archívum </a:t>
            </a:r>
            <a:r>
              <a:rPr lang="hu-HU" sz="3000" b="1" i="1" dirty="0"/>
              <a:t>kialakítása</a:t>
            </a:r>
            <a:endParaRPr lang="hu-HU" sz="3000" i="1" dirty="0"/>
          </a:p>
          <a:p>
            <a:pPr fontAlgn="base">
              <a:spcBef>
                <a:spcPts val="1000"/>
              </a:spcBef>
            </a:pPr>
            <a:r>
              <a:rPr lang="hu-HU" sz="2400" b="1" dirty="0" smtClean="0"/>
              <a:t>Gyűjtőkör </a:t>
            </a:r>
            <a:r>
              <a:rPr lang="hu-HU" sz="2400" b="1" dirty="0"/>
              <a:t>– </a:t>
            </a:r>
            <a:r>
              <a:rPr lang="hu-HU" sz="2400" b="1" dirty="0" smtClean="0"/>
              <a:t>gyűjtemények</a:t>
            </a:r>
          </a:p>
          <a:p>
            <a:pPr fontAlgn="base"/>
            <a:endParaRPr lang="hu-HU" sz="2000" dirty="0" smtClean="0"/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i="1" dirty="0" smtClean="0"/>
              <a:t>Rákóczi-webarchívum</a:t>
            </a:r>
            <a:r>
              <a:rPr lang="hu-HU" sz="2000" dirty="0" smtClean="0"/>
              <a:t>ban </a:t>
            </a:r>
            <a:r>
              <a:rPr lang="hu-HU" sz="2000" dirty="0"/>
              <a:t>az emlékévhez kapcsolódó, folyamatosan keletkező híreket próbáltuk megőrizni a hazai és a határon túli sajtóból, de a gyűjtőkört kiterjesztettük a fejedelemmel, a családjával, a kuruc korral és a szabadságharccal foglalkozó honlapokra, blogokra, hang- és videóanyagokra is.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hu-HU" sz="2000" dirty="0"/>
              <a:t>Az online újságcikkek mellett az archívumba </a:t>
            </a:r>
            <a:r>
              <a:rPr lang="hu-HU" sz="2000" dirty="0" smtClean="0"/>
              <a:t>2020 őszéig bekerültek </a:t>
            </a:r>
            <a:r>
              <a:rPr lang="hu-HU" sz="2000" dirty="0"/>
              <a:t>intézmények és szervezetek weblapjai, magánemberek blogbejegyzései, </a:t>
            </a:r>
            <a:r>
              <a:rPr lang="hu-HU" sz="2000" i="1" dirty="0" err="1"/>
              <a:t>Wikipédia</a:t>
            </a:r>
            <a:r>
              <a:rPr lang="hu-HU" sz="2000" dirty="0" err="1"/>
              <a:t>-szócikkek</a:t>
            </a:r>
            <a:r>
              <a:rPr lang="hu-HU" sz="2000" dirty="0"/>
              <a:t>, képgalériák, elektronikus folyóiratokban megjelent tanulmányok, sulinetes oktatóanyagok, </a:t>
            </a:r>
            <a:r>
              <a:rPr lang="hu-HU" sz="2000" i="1" dirty="0" err="1"/>
              <a:t>YouTube</a:t>
            </a:r>
            <a:r>
              <a:rPr lang="hu-HU" sz="2000" dirty="0" err="1"/>
              <a:t>-videók</a:t>
            </a:r>
            <a:r>
              <a:rPr lang="hu-HU" sz="2000" dirty="0"/>
              <a:t>, sőt maga az emlékévről folytatott parlamenti vita jegyzőkönyve is az </a:t>
            </a:r>
            <a:r>
              <a:rPr lang="hu-HU" sz="2000" i="1" dirty="0"/>
              <a:t>Országgyűlés</a:t>
            </a:r>
            <a:r>
              <a:rPr lang="hu-HU" sz="2000" dirty="0"/>
              <a:t> honlapjáról. 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/>
              <a:t>A webarchívumot kiegészítettük az </a:t>
            </a:r>
            <a:r>
              <a:rPr lang="hu-HU" sz="2000" i="1" dirty="0"/>
              <a:t>OSZK</a:t>
            </a:r>
            <a:r>
              <a:rPr lang="hu-HU" sz="2000" dirty="0"/>
              <a:t> három további </a:t>
            </a:r>
            <a:r>
              <a:rPr lang="hu-HU" sz="2000" dirty="0" smtClean="0"/>
              <a:t>gyűjteményének </a:t>
            </a:r>
            <a:r>
              <a:rPr lang="hu-HU" sz="2000" dirty="0"/>
              <a:t>állományából a Rákóczihoz és korához kötődő dokumentumokkal: a </a:t>
            </a:r>
            <a:r>
              <a:rPr lang="hu-HU" sz="2000" i="1" dirty="0" smtClean="0"/>
              <a:t>MEK</a:t>
            </a:r>
            <a:r>
              <a:rPr lang="hu-HU" sz="2000" dirty="0" smtClean="0"/>
              <a:t>-ből </a:t>
            </a:r>
            <a:r>
              <a:rPr lang="hu-HU" sz="2000" dirty="0"/>
              <a:t>könyveket és könyvrészleteket, az </a:t>
            </a:r>
            <a:r>
              <a:rPr lang="hu-HU" sz="2000" i="1" dirty="0" err="1" smtClean="0"/>
              <a:t>EPA</a:t>
            </a:r>
            <a:r>
              <a:rPr lang="hu-HU" sz="2000" dirty="0" err="1" smtClean="0"/>
              <a:t>-ból</a:t>
            </a:r>
            <a:r>
              <a:rPr lang="hu-HU" sz="2000" dirty="0" smtClean="0"/>
              <a:t> </a:t>
            </a:r>
            <a:r>
              <a:rPr lang="hu-HU" sz="2000" dirty="0"/>
              <a:t>folyóirat- és újságcikkeket, a </a:t>
            </a:r>
            <a:r>
              <a:rPr lang="hu-HU" sz="2000" i="1" dirty="0" err="1" smtClean="0"/>
              <a:t>DKA</a:t>
            </a:r>
            <a:r>
              <a:rPr lang="hu-HU" sz="2000" dirty="0" err="1" smtClean="0"/>
              <a:t>-ból</a:t>
            </a:r>
            <a:r>
              <a:rPr lang="hu-HU" sz="2000" dirty="0" smtClean="0"/>
              <a:t> </a:t>
            </a:r>
            <a:r>
              <a:rPr lang="hu-HU" sz="2000" dirty="0"/>
              <a:t>pedig képeket válogattak össze az ezeket a szolgáltatásokat gondozó </a:t>
            </a:r>
            <a:r>
              <a:rPr lang="hu-HU" sz="2000" dirty="0" smtClean="0"/>
              <a:t>munkatársak</a:t>
            </a:r>
            <a:r>
              <a:rPr lang="hu-HU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/>
              <a:t>Ezek között az </a:t>
            </a:r>
            <a:r>
              <a:rPr lang="hu-HU" sz="2000" i="1" dirty="0"/>
              <a:t>OSZK</a:t>
            </a:r>
            <a:r>
              <a:rPr lang="hu-HU" sz="2000" dirty="0"/>
              <a:t>-ban vagy máshol digitalizált, internetről gyűjtött, illetve szerzők vagy kiadók által beküldött eredeti digitális dokumentumok egyaránt </a:t>
            </a:r>
            <a:r>
              <a:rPr lang="hu-HU" sz="2000" dirty="0" smtClean="0"/>
              <a:t>vannak. A </a:t>
            </a:r>
            <a:r>
              <a:rPr lang="hu-HU" sz="2000" i="1" dirty="0"/>
              <a:t>MEK</a:t>
            </a:r>
            <a:r>
              <a:rPr lang="hu-HU" sz="2000" dirty="0"/>
              <a:t> több tucat könyvvel bővült a </a:t>
            </a:r>
            <a:r>
              <a:rPr lang="hu-HU" sz="2000" i="1" dirty="0"/>
              <a:t>Rákóczi-archívum</a:t>
            </a:r>
            <a:r>
              <a:rPr lang="hu-HU" sz="2000" dirty="0"/>
              <a:t> miatt, melyek a </a:t>
            </a:r>
            <a:r>
              <a:rPr lang="hu-HU" sz="2000" i="1" dirty="0"/>
              <a:t>Google </a:t>
            </a:r>
            <a:r>
              <a:rPr lang="hu-HU" sz="2000" i="1" dirty="0" err="1"/>
              <a:t>Books</a:t>
            </a:r>
            <a:r>
              <a:rPr lang="hu-HU" sz="2000" i="1" dirty="0"/>
              <a:t> </a:t>
            </a:r>
            <a:r>
              <a:rPr lang="hu-HU" sz="2000" dirty="0"/>
              <a:t>és az </a:t>
            </a:r>
            <a:r>
              <a:rPr lang="hu-HU" sz="2000" i="1" dirty="0"/>
              <a:t>Internet </a:t>
            </a:r>
            <a:r>
              <a:rPr lang="hu-HU" sz="2000" i="1" dirty="0" err="1"/>
              <a:t>Archive</a:t>
            </a:r>
            <a:r>
              <a:rPr lang="hu-HU" sz="2000" i="1" dirty="0"/>
              <a:t> </a:t>
            </a:r>
            <a:r>
              <a:rPr lang="hu-HU" sz="2000" dirty="0"/>
              <a:t>szervereiről kerültek begyűjtésre. 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8859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" y="8313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8157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496734" y="5923190"/>
            <a:ext cx="3739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hlinkClick r:id="rId5"/>
              </a:rPr>
              <a:t>https://rakoczi2019.webarchivum.oszk.hu</a:t>
            </a:r>
            <a:r>
              <a:rPr lang="hu-HU" sz="1600" dirty="0" smtClean="0">
                <a:hlinkClick r:id="rId5"/>
              </a:rPr>
              <a:t>/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9703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6" y="323019"/>
            <a:ext cx="10058400" cy="62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5" y="262178"/>
            <a:ext cx="10058400" cy="62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2F4-7C9B-445F-A07F-288174DF386B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5" y="328519"/>
            <a:ext cx="8671084" cy="6023610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9239847" y="362309"/>
            <a:ext cx="2595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dirty="0" smtClean="0"/>
              <a:t>Összességében közel </a:t>
            </a:r>
            <a:r>
              <a:rPr lang="hu-HU" dirty="0"/>
              <a:t>ezer tételt tartalmaz ez a </a:t>
            </a:r>
            <a:r>
              <a:rPr lang="hu-HU" dirty="0" smtClean="0"/>
              <a:t>gyűjtemény</a:t>
            </a:r>
            <a:r>
              <a:rPr lang="hu-HU" dirty="0"/>
              <a:t>, melyek nagyjából azonos arányban származnak a négy digitális szolgáltatásból.</a:t>
            </a:r>
          </a:p>
        </p:txBody>
      </p:sp>
    </p:spTree>
    <p:extLst>
      <p:ext uri="{BB962C8B-B14F-4D97-AF65-F5344CB8AC3E}">
        <p14:creationId xmlns:p14="http://schemas.microsoft.com/office/powerpoint/2010/main" val="40515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E1845AA0062EF4580691E99FF268867" ma:contentTypeVersion="14" ma:contentTypeDescription="Új dokumentum létrehozása." ma:contentTypeScope="" ma:versionID="8e3983b5e56011d2bc6239a35c3710f3">
  <xsd:schema xmlns:xsd="http://www.w3.org/2001/XMLSchema" xmlns:xs="http://www.w3.org/2001/XMLSchema" xmlns:p="http://schemas.microsoft.com/office/2006/metadata/properties" xmlns:ns3="d8d329d0-99a8-4b8d-affd-a2a0f65b10fe" xmlns:ns4="a4b7072c-320c-4af8-b11c-c2f2583c4058" targetNamespace="http://schemas.microsoft.com/office/2006/metadata/properties" ma:root="true" ma:fieldsID="d7fab28fd11b866a459782bcd6106bbe" ns3:_="" ns4:_="">
    <xsd:import namespace="d8d329d0-99a8-4b8d-affd-a2a0f65b10fe"/>
    <xsd:import namespace="a4b7072c-320c-4af8-b11c-c2f2583c40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329d0-99a8-4b8d-affd-a2a0f65b1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7072c-320c-4af8-b11c-c2f2583c4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3EAF31-5C58-49E6-9613-790C083D8942}">
  <ds:schemaRefs>
    <ds:schemaRef ds:uri="http://schemas.microsoft.com/office/2006/documentManagement/types"/>
    <ds:schemaRef ds:uri="http://purl.org/dc/elements/1.1/"/>
    <ds:schemaRef ds:uri="d8d329d0-99a8-4b8d-affd-a2a0f65b10f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a4b7072c-320c-4af8-b11c-c2f2583c405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D5C5B2-F8F8-4E06-AF3F-1AC627F1E3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d329d0-99a8-4b8d-affd-a2a0f65b10fe"/>
    <ds:schemaRef ds:uri="a4b7072c-320c-4af8-b11c-c2f2583c4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EC6D0C-E360-47DF-9804-90B13231E5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2491</Words>
  <Application>Microsoft Office PowerPoint</Application>
  <PresentationFormat>Szélesvásznú</PresentationFormat>
  <Paragraphs>130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Visky Ákos László</cp:lastModifiedBy>
  <cp:revision>132</cp:revision>
  <dcterms:created xsi:type="dcterms:W3CDTF">2021-04-22T08:34:32Z</dcterms:created>
  <dcterms:modified xsi:type="dcterms:W3CDTF">2023-04-25T10:13:04Z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0x010100FE1845AA0062EF4580691E99FF268867</vt:lpwstr>
  </property>
</Properties>
</file>