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a:defRPr lang="hu-HU"/>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84" y="-75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Google Shape;3;n"/>
          <p:cNvSpPr>
            <a:spLocks noGrp="1" noRot="1"/>
          </p:cNvSpPr>
          <p:nvPr>
            <p:ph type="sldImg" idx="2"/>
          </p:nvPr>
        </p:nvSpPr>
        <p:spPr bwMode="auto">
          <a:xfrm>
            <a:off x="1143000" y="685800"/>
            <a:ext cx="4572000" cy="3429000"/>
          </a:xfrm>
          <a:custGeom>
            <a:avLst/>
            <a:gdLst/>
            <a:ahLst/>
            <a:cxnLst>
              <a:cxn ang="0">
                <a:pos x="0" y="0"/>
              </a:cxn>
              <a:cxn ang="0">
                <a:pos x="120000" y="0"/>
              </a:cxn>
              <a:cxn ang="0">
                <a:pos x="120000" y="120000"/>
              </a:cxn>
              <a:cxn ang="0">
                <a:pos x="0" y="120000"/>
              </a:cxn>
            </a:cxnLst>
            <a:rect l="0" t="0"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15" name="Google Shape;4;n"/>
          <p:cNvSpPr txBox="1">
            <a:spLocks noGrp="1"/>
          </p:cNvSpPr>
          <p:nvPr>
            <p:ph type="body" idx="1"/>
          </p:nvPr>
        </p:nvSpPr>
        <p:spPr bwMode="auto">
          <a:xfrm>
            <a:off x="685800" y="4343400"/>
            <a:ext cx="5486400" cy="41148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hu-HU" smtClean="0">
              <a:sym typeface="Arial"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1" name="Google Shape;81;p1:notes"/>
          <p:cNvSpPr txBox="1">
            <a:spLocks noGrp="1"/>
          </p:cNvSpPr>
          <p:nvPr>
            <p:ph type="body" idx="1"/>
          </p:nvPr>
        </p:nvSpPr>
        <p:spPr>
          <a:noFill/>
          <a:ln/>
        </p:spPr>
        <p:txBody>
          <a:bodyPr/>
          <a:lstStyle/>
          <a:p>
            <a:pPr marL="0" indent="0" eaLnBrk="1" hangingPunct="1">
              <a:buSzPts val="1100"/>
            </a:pPr>
            <a:endParaRPr lang="hu-HU" sz="1100" smtClean="0">
              <a:latin typeface="Arial" charset="0"/>
              <a:cs typeface="Arial" charset="0"/>
            </a:endParaRPr>
          </a:p>
        </p:txBody>
      </p:sp>
      <p:sp>
        <p:nvSpPr>
          <p:cNvPr id="15362" name="Google Shape;82;p1:notes"/>
          <p:cNvSpPr>
            <a:spLocks noGrp="1" noRot="1"/>
          </p:cNvSpPr>
          <p:nvPr>
            <p:ph type="sldImg" idx="2"/>
          </p:nvPr>
        </p:nvSpPr>
        <p:spPr>
          <a:xfrm>
            <a:off x="381000" y="685800"/>
            <a:ext cx="6096000" cy="3429000"/>
          </a:xfrm>
          <a:noFill/>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3" name="Google Shape;150;g1ab48913af7_0_24:notes"/>
          <p:cNvSpPr txBox="1">
            <a:spLocks noGrp="1"/>
          </p:cNvSpPr>
          <p:nvPr>
            <p:ph type="body" idx="1"/>
          </p:nvPr>
        </p:nvSpPr>
        <p:spPr>
          <a:noFill/>
          <a:ln/>
        </p:spPr>
        <p:txBody>
          <a:bodyPr/>
          <a:lstStyle/>
          <a:p>
            <a:pPr marL="0" indent="0" eaLnBrk="1" hangingPunct="1">
              <a:buSzPts val="1100"/>
            </a:pPr>
            <a:endParaRPr lang="hu-HU" sz="1100" smtClean="0">
              <a:latin typeface="Arial" charset="0"/>
              <a:cs typeface="Arial" charset="0"/>
            </a:endParaRPr>
          </a:p>
        </p:txBody>
      </p:sp>
      <p:sp>
        <p:nvSpPr>
          <p:cNvPr id="33794" name="Google Shape;151;g1ab48913af7_0_24:notes"/>
          <p:cNvSpPr>
            <a:spLocks noGrp="1" noRot="1"/>
          </p:cNvSpPr>
          <p:nvPr>
            <p:ph type="sldImg" idx="2"/>
          </p:nvPr>
        </p:nvSpPr>
        <p:spPr>
          <a:noFill/>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1" name="Google Shape;158;g1ab48913af7_0_34:notes"/>
          <p:cNvSpPr txBox="1">
            <a:spLocks noGrp="1"/>
          </p:cNvSpPr>
          <p:nvPr>
            <p:ph type="body" idx="1"/>
          </p:nvPr>
        </p:nvSpPr>
        <p:spPr>
          <a:noFill/>
          <a:ln/>
        </p:spPr>
        <p:txBody>
          <a:bodyPr/>
          <a:lstStyle/>
          <a:p>
            <a:pPr marL="0" indent="0" eaLnBrk="1" hangingPunct="1">
              <a:buSzPts val="1100"/>
            </a:pPr>
            <a:endParaRPr lang="hu-HU" sz="1100" smtClean="0">
              <a:latin typeface="Arial" charset="0"/>
              <a:cs typeface="Arial" charset="0"/>
            </a:endParaRPr>
          </a:p>
        </p:txBody>
      </p:sp>
      <p:sp>
        <p:nvSpPr>
          <p:cNvPr id="35842" name="Google Shape;159;g1ab48913af7_0_34:notes"/>
          <p:cNvSpPr>
            <a:spLocks noGrp="1" noRot="1"/>
          </p:cNvSpPr>
          <p:nvPr>
            <p:ph type="sldImg" idx="2"/>
          </p:nvPr>
        </p:nvSpPr>
        <p:spPr>
          <a:noFill/>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89" name="Google Shape;166;g1ab48913af7_0_41:notes"/>
          <p:cNvSpPr txBox="1">
            <a:spLocks noGrp="1"/>
          </p:cNvSpPr>
          <p:nvPr>
            <p:ph type="body" idx="1"/>
          </p:nvPr>
        </p:nvSpPr>
        <p:spPr>
          <a:noFill/>
          <a:ln/>
        </p:spPr>
        <p:txBody>
          <a:bodyPr/>
          <a:lstStyle/>
          <a:p>
            <a:pPr marL="0" indent="0" eaLnBrk="1" hangingPunct="1">
              <a:buSzPts val="1100"/>
            </a:pPr>
            <a:endParaRPr lang="hu-HU" sz="1100" smtClean="0">
              <a:latin typeface="Arial" charset="0"/>
              <a:cs typeface="Arial" charset="0"/>
            </a:endParaRPr>
          </a:p>
        </p:txBody>
      </p:sp>
      <p:sp>
        <p:nvSpPr>
          <p:cNvPr id="37890" name="Google Shape;167;g1ab48913af7_0_41:notes"/>
          <p:cNvSpPr>
            <a:spLocks noGrp="1" noRot="1"/>
          </p:cNvSpPr>
          <p:nvPr>
            <p:ph type="sldImg" idx="2"/>
          </p:nvPr>
        </p:nvSpPr>
        <p:spPr>
          <a:noFill/>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7" name="Google Shape;174;g1ab48913af7_0_54:notes"/>
          <p:cNvSpPr txBox="1">
            <a:spLocks noGrp="1"/>
          </p:cNvSpPr>
          <p:nvPr>
            <p:ph type="body" idx="1"/>
          </p:nvPr>
        </p:nvSpPr>
        <p:spPr>
          <a:noFill/>
          <a:ln/>
        </p:spPr>
        <p:txBody>
          <a:bodyPr/>
          <a:lstStyle/>
          <a:p>
            <a:pPr marL="0" indent="0" eaLnBrk="1" hangingPunct="1">
              <a:buSzPts val="1100"/>
            </a:pPr>
            <a:endParaRPr lang="hu-HU" sz="1100" smtClean="0">
              <a:latin typeface="Arial" charset="0"/>
              <a:cs typeface="Arial" charset="0"/>
            </a:endParaRPr>
          </a:p>
        </p:txBody>
      </p:sp>
      <p:sp>
        <p:nvSpPr>
          <p:cNvPr id="39938" name="Google Shape;175;g1ab48913af7_0_54:notes"/>
          <p:cNvSpPr>
            <a:spLocks noGrp="1" noRot="1"/>
          </p:cNvSpPr>
          <p:nvPr>
            <p:ph type="sldImg" idx="2"/>
          </p:nvPr>
        </p:nvSpPr>
        <p:spPr>
          <a:noFill/>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5" name="Google Shape;183;g1ab48913af7_0_71:notes"/>
          <p:cNvSpPr txBox="1">
            <a:spLocks noGrp="1"/>
          </p:cNvSpPr>
          <p:nvPr>
            <p:ph type="body" idx="1"/>
          </p:nvPr>
        </p:nvSpPr>
        <p:spPr>
          <a:noFill/>
          <a:ln/>
        </p:spPr>
        <p:txBody>
          <a:bodyPr/>
          <a:lstStyle/>
          <a:p>
            <a:pPr marL="0" indent="0" eaLnBrk="1" hangingPunct="1">
              <a:buSzPts val="1100"/>
            </a:pPr>
            <a:endParaRPr lang="hu-HU" sz="1100" smtClean="0">
              <a:latin typeface="Arial" charset="0"/>
              <a:cs typeface="Arial" charset="0"/>
            </a:endParaRPr>
          </a:p>
        </p:txBody>
      </p:sp>
      <p:sp>
        <p:nvSpPr>
          <p:cNvPr id="41986" name="Google Shape;184;g1ab48913af7_0_71:notes"/>
          <p:cNvSpPr>
            <a:spLocks noGrp="1" noRot="1"/>
          </p:cNvSpPr>
          <p:nvPr>
            <p:ph type="sldImg" idx="2"/>
          </p:nvPr>
        </p:nvSpPr>
        <p:spPr>
          <a:xfrm>
            <a:off x="381000" y="685800"/>
            <a:ext cx="6096000" cy="3429000"/>
          </a:xfrm>
          <a:noFill/>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3" name="Google Shape;190;g1ab6299bd48_0_66:notes"/>
          <p:cNvSpPr txBox="1">
            <a:spLocks noGrp="1"/>
          </p:cNvSpPr>
          <p:nvPr>
            <p:ph type="body" idx="1"/>
          </p:nvPr>
        </p:nvSpPr>
        <p:spPr>
          <a:noFill/>
          <a:ln/>
        </p:spPr>
        <p:txBody>
          <a:bodyPr/>
          <a:lstStyle/>
          <a:p>
            <a:pPr marL="0" indent="0" eaLnBrk="1" hangingPunct="1">
              <a:buSzPts val="1100"/>
            </a:pPr>
            <a:endParaRPr lang="hu-HU" sz="1100" smtClean="0">
              <a:latin typeface="Arial" charset="0"/>
              <a:cs typeface="Arial" charset="0"/>
            </a:endParaRPr>
          </a:p>
        </p:txBody>
      </p:sp>
      <p:sp>
        <p:nvSpPr>
          <p:cNvPr id="44034" name="Google Shape;191;g1ab6299bd48_0_66:notes"/>
          <p:cNvSpPr>
            <a:spLocks noGrp="1" noRot="1"/>
          </p:cNvSpPr>
          <p:nvPr>
            <p:ph type="sldImg" idx="2"/>
          </p:nvPr>
        </p:nvSpPr>
        <p:spPr>
          <a:noFill/>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1" name="Google Shape;198;g1ab6299bd48_0_53:notes"/>
          <p:cNvSpPr txBox="1">
            <a:spLocks noGrp="1"/>
          </p:cNvSpPr>
          <p:nvPr>
            <p:ph type="body" idx="1"/>
          </p:nvPr>
        </p:nvSpPr>
        <p:spPr>
          <a:noFill/>
          <a:ln/>
        </p:spPr>
        <p:txBody>
          <a:bodyPr/>
          <a:lstStyle/>
          <a:p>
            <a:pPr marL="0" indent="0" eaLnBrk="1" hangingPunct="1">
              <a:buSzPts val="1100"/>
            </a:pPr>
            <a:endParaRPr lang="hu-HU" sz="1100" smtClean="0">
              <a:latin typeface="Arial" charset="0"/>
              <a:cs typeface="Arial" charset="0"/>
            </a:endParaRPr>
          </a:p>
        </p:txBody>
      </p:sp>
      <p:sp>
        <p:nvSpPr>
          <p:cNvPr id="46082" name="Google Shape;199;g1ab6299bd48_0_53:notes"/>
          <p:cNvSpPr>
            <a:spLocks noGrp="1" noRot="1"/>
          </p:cNvSpPr>
          <p:nvPr>
            <p:ph type="sldImg" idx="2"/>
          </p:nvPr>
        </p:nvSpPr>
        <p:spPr>
          <a:noFill/>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29" name="Google Shape;205;g1ab6299bd48_0_92:notes"/>
          <p:cNvSpPr txBox="1">
            <a:spLocks noGrp="1"/>
          </p:cNvSpPr>
          <p:nvPr>
            <p:ph type="body" idx="1"/>
          </p:nvPr>
        </p:nvSpPr>
        <p:spPr>
          <a:noFill/>
          <a:ln/>
        </p:spPr>
        <p:txBody>
          <a:bodyPr/>
          <a:lstStyle/>
          <a:p>
            <a:pPr marL="0" indent="0" eaLnBrk="1" hangingPunct="1">
              <a:buSzPts val="1100"/>
            </a:pPr>
            <a:endParaRPr lang="hu-HU" sz="1100" smtClean="0">
              <a:latin typeface="Arial" charset="0"/>
              <a:cs typeface="Arial" charset="0"/>
            </a:endParaRPr>
          </a:p>
        </p:txBody>
      </p:sp>
      <p:sp>
        <p:nvSpPr>
          <p:cNvPr id="48130" name="Google Shape;206;g1ab6299bd48_0_92:notes"/>
          <p:cNvSpPr>
            <a:spLocks noGrp="1" noRot="1"/>
          </p:cNvSpPr>
          <p:nvPr>
            <p:ph type="sldImg" idx="2"/>
          </p:nvPr>
        </p:nvSpPr>
        <p:spPr>
          <a:xfrm>
            <a:off x="381000" y="685800"/>
            <a:ext cx="6096000" cy="3429000"/>
          </a:xfrm>
          <a:noFill/>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7" name="Google Shape;214;g1ab48913af7_0_10:notes"/>
          <p:cNvSpPr txBox="1">
            <a:spLocks noGrp="1"/>
          </p:cNvSpPr>
          <p:nvPr>
            <p:ph type="body" idx="1"/>
          </p:nvPr>
        </p:nvSpPr>
        <p:spPr>
          <a:noFill/>
          <a:ln/>
        </p:spPr>
        <p:txBody>
          <a:bodyPr/>
          <a:lstStyle/>
          <a:p>
            <a:pPr marL="0" indent="0" eaLnBrk="1" hangingPunct="1">
              <a:buSzPts val="1100"/>
            </a:pPr>
            <a:endParaRPr lang="hu-HU" sz="1100" smtClean="0">
              <a:latin typeface="Arial" charset="0"/>
              <a:cs typeface="Arial" charset="0"/>
            </a:endParaRPr>
          </a:p>
        </p:txBody>
      </p:sp>
      <p:sp>
        <p:nvSpPr>
          <p:cNvPr id="50178" name="Google Shape;215;g1ab48913af7_0_10:notes"/>
          <p:cNvSpPr>
            <a:spLocks noGrp="1" noRot="1"/>
          </p:cNvSpPr>
          <p:nvPr>
            <p:ph type="sldImg" idx="2"/>
          </p:nvPr>
        </p:nvSpPr>
        <p:spPr>
          <a:noFill/>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5" name="Google Shape;220;g1ab6299bd48_0_273:notes"/>
          <p:cNvSpPr txBox="1">
            <a:spLocks noGrp="1"/>
          </p:cNvSpPr>
          <p:nvPr>
            <p:ph type="body" idx="1"/>
          </p:nvPr>
        </p:nvSpPr>
        <p:spPr>
          <a:noFill/>
          <a:ln/>
        </p:spPr>
        <p:txBody>
          <a:bodyPr/>
          <a:lstStyle/>
          <a:p>
            <a:pPr marL="0" indent="0" eaLnBrk="1" hangingPunct="1">
              <a:buSzPts val="1100"/>
            </a:pPr>
            <a:endParaRPr lang="hu-HU" sz="1100" smtClean="0">
              <a:latin typeface="Arial" charset="0"/>
              <a:cs typeface="Arial" charset="0"/>
            </a:endParaRPr>
          </a:p>
        </p:txBody>
      </p:sp>
      <p:sp>
        <p:nvSpPr>
          <p:cNvPr id="52226" name="Google Shape;221;g1ab6299bd48_0_273:notes"/>
          <p:cNvSpPr>
            <a:spLocks noGrp="1" noRot="1"/>
          </p:cNvSpPr>
          <p:nvPr>
            <p:ph type="sldImg" idx="2"/>
          </p:nvPr>
        </p:nvSpPr>
        <p:spPr>
          <a:noFill/>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09" name="Google Shape;88;p2:notes"/>
          <p:cNvSpPr txBox="1">
            <a:spLocks noGrp="1"/>
          </p:cNvSpPr>
          <p:nvPr>
            <p:ph type="body" idx="1"/>
          </p:nvPr>
        </p:nvSpPr>
        <p:spPr>
          <a:noFill/>
          <a:ln/>
        </p:spPr>
        <p:txBody>
          <a:bodyPr/>
          <a:lstStyle/>
          <a:p>
            <a:pPr marL="0" indent="0" eaLnBrk="1" hangingPunct="1">
              <a:buSzPts val="1100"/>
            </a:pPr>
            <a:endParaRPr lang="hu-HU" sz="1100" smtClean="0">
              <a:latin typeface="Arial" charset="0"/>
              <a:cs typeface="Arial" charset="0"/>
            </a:endParaRPr>
          </a:p>
        </p:txBody>
      </p:sp>
      <p:sp>
        <p:nvSpPr>
          <p:cNvPr id="17410" name="Google Shape;89;p2:notes"/>
          <p:cNvSpPr>
            <a:spLocks noGrp="1" noRot="1"/>
          </p:cNvSpPr>
          <p:nvPr>
            <p:ph type="sldImg" idx="2"/>
          </p:nvPr>
        </p:nvSpPr>
        <p:spPr>
          <a:xfrm>
            <a:off x="381000" y="685800"/>
            <a:ext cx="6096000" cy="3429000"/>
          </a:xfrm>
          <a:noFill/>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4273" name="Google Shape;228;g2536b69b275_0_15:notes"/>
          <p:cNvSpPr txBox="1">
            <a:spLocks noGrp="1"/>
          </p:cNvSpPr>
          <p:nvPr>
            <p:ph type="body" idx="1"/>
          </p:nvPr>
        </p:nvSpPr>
        <p:spPr>
          <a:noFill/>
          <a:ln/>
        </p:spPr>
        <p:txBody>
          <a:bodyPr/>
          <a:lstStyle/>
          <a:p>
            <a:pPr marL="0" indent="0" eaLnBrk="1" hangingPunct="1">
              <a:buSzPts val="1100"/>
            </a:pPr>
            <a:endParaRPr lang="hu-HU" sz="1100" smtClean="0">
              <a:latin typeface="Arial" charset="0"/>
              <a:cs typeface="Arial" charset="0"/>
            </a:endParaRPr>
          </a:p>
        </p:txBody>
      </p:sp>
      <p:sp>
        <p:nvSpPr>
          <p:cNvPr id="54274" name="Google Shape;229;g2536b69b275_0_15:notes"/>
          <p:cNvSpPr>
            <a:spLocks noGrp="1" noRot="1"/>
          </p:cNvSpPr>
          <p:nvPr>
            <p:ph type="sldImg" idx="2"/>
          </p:nvPr>
        </p:nvSpPr>
        <p:spPr>
          <a:noFill/>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1" name="Google Shape;235;g1ab6299bd48_0_281:notes"/>
          <p:cNvSpPr txBox="1">
            <a:spLocks noGrp="1"/>
          </p:cNvSpPr>
          <p:nvPr>
            <p:ph type="body" idx="1"/>
          </p:nvPr>
        </p:nvSpPr>
        <p:spPr>
          <a:noFill/>
          <a:ln/>
        </p:spPr>
        <p:txBody>
          <a:bodyPr/>
          <a:lstStyle/>
          <a:p>
            <a:pPr marL="0" indent="0" eaLnBrk="1" hangingPunct="1">
              <a:buSzPts val="1100"/>
            </a:pPr>
            <a:endParaRPr lang="hu-HU" sz="1100" smtClean="0">
              <a:latin typeface="Arial" charset="0"/>
              <a:cs typeface="Arial" charset="0"/>
            </a:endParaRPr>
          </a:p>
        </p:txBody>
      </p:sp>
      <p:sp>
        <p:nvSpPr>
          <p:cNvPr id="56322" name="Google Shape;236;g1ab6299bd48_0_281:notes"/>
          <p:cNvSpPr>
            <a:spLocks noGrp="1" noRot="1"/>
          </p:cNvSpPr>
          <p:nvPr>
            <p:ph type="sldImg" idx="2"/>
          </p:nvPr>
        </p:nvSpPr>
        <p:spPr>
          <a:noFill/>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69" name="Google Shape;242;g1ab6299bd48_0_288:notes"/>
          <p:cNvSpPr txBox="1">
            <a:spLocks noGrp="1"/>
          </p:cNvSpPr>
          <p:nvPr>
            <p:ph type="body" idx="1"/>
          </p:nvPr>
        </p:nvSpPr>
        <p:spPr>
          <a:noFill/>
          <a:ln/>
        </p:spPr>
        <p:txBody>
          <a:bodyPr/>
          <a:lstStyle/>
          <a:p>
            <a:pPr marL="0" indent="0" eaLnBrk="1" hangingPunct="1">
              <a:buSzPts val="1100"/>
            </a:pPr>
            <a:endParaRPr lang="hu-HU" sz="1100" smtClean="0">
              <a:latin typeface="Arial" charset="0"/>
              <a:cs typeface="Arial" charset="0"/>
            </a:endParaRPr>
          </a:p>
        </p:txBody>
      </p:sp>
      <p:sp>
        <p:nvSpPr>
          <p:cNvPr id="58370" name="Google Shape;243;g1ab6299bd48_0_288:notes"/>
          <p:cNvSpPr>
            <a:spLocks noGrp="1" noRot="1"/>
          </p:cNvSpPr>
          <p:nvPr>
            <p:ph type="sldImg" idx="2"/>
          </p:nvPr>
        </p:nvSpPr>
        <p:spPr>
          <a:noFill/>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417" name="Google Shape;248;g1ab48913af7_0_18:notes"/>
          <p:cNvSpPr txBox="1">
            <a:spLocks noGrp="1"/>
          </p:cNvSpPr>
          <p:nvPr>
            <p:ph type="body" idx="1"/>
          </p:nvPr>
        </p:nvSpPr>
        <p:spPr>
          <a:noFill/>
          <a:ln/>
        </p:spPr>
        <p:txBody>
          <a:bodyPr/>
          <a:lstStyle/>
          <a:p>
            <a:pPr marL="0" indent="0" eaLnBrk="1" hangingPunct="1">
              <a:buSzPts val="1100"/>
            </a:pPr>
            <a:endParaRPr lang="hu-HU" sz="1100" smtClean="0">
              <a:latin typeface="Arial" charset="0"/>
              <a:cs typeface="Arial" charset="0"/>
            </a:endParaRPr>
          </a:p>
        </p:txBody>
      </p:sp>
      <p:sp>
        <p:nvSpPr>
          <p:cNvPr id="60418" name="Google Shape;249;g1ab48913af7_0_18:notes"/>
          <p:cNvSpPr>
            <a:spLocks noGrp="1" noRot="1"/>
          </p:cNvSpPr>
          <p:nvPr>
            <p:ph type="sldImg" idx="2"/>
          </p:nvPr>
        </p:nvSpPr>
        <p:spPr>
          <a:noFill/>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65" name="Google Shape;254;g1ab6299bd48_0_241:notes"/>
          <p:cNvSpPr txBox="1">
            <a:spLocks noGrp="1"/>
          </p:cNvSpPr>
          <p:nvPr>
            <p:ph type="body" idx="1"/>
          </p:nvPr>
        </p:nvSpPr>
        <p:spPr>
          <a:noFill/>
          <a:ln/>
        </p:spPr>
        <p:txBody>
          <a:bodyPr/>
          <a:lstStyle/>
          <a:p>
            <a:pPr marL="0" indent="0" eaLnBrk="1" hangingPunct="1">
              <a:buSzPts val="1100"/>
            </a:pPr>
            <a:endParaRPr lang="hu-HU" sz="1100" smtClean="0">
              <a:latin typeface="Arial" charset="0"/>
              <a:cs typeface="Arial" charset="0"/>
            </a:endParaRPr>
          </a:p>
        </p:txBody>
      </p:sp>
      <p:sp>
        <p:nvSpPr>
          <p:cNvPr id="62466" name="Google Shape;255;g1ab6299bd48_0_241:notes"/>
          <p:cNvSpPr>
            <a:spLocks noGrp="1" noRot="1"/>
          </p:cNvSpPr>
          <p:nvPr>
            <p:ph type="sldImg" idx="2"/>
          </p:nvPr>
        </p:nvSpPr>
        <p:spPr>
          <a:noFill/>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4513" name="Google Shape;260;g1ab6299bd48_0_246:notes"/>
          <p:cNvSpPr txBox="1">
            <a:spLocks noGrp="1"/>
          </p:cNvSpPr>
          <p:nvPr>
            <p:ph type="body" idx="1"/>
          </p:nvPr>
        </p:nvSpPr>
        <p:spPr>
          <a:noFill/>
          <a:ln/>
        </p:spPr>
        <p:txBody>
          <a:bodyPr/>
          <a:lstStyle/>
          <a:p>
            <a:pPr marL="0" indent="0" eaLnBrk="1" hangingPunct="1">
              <a:buSzPts val="1100"/>
            </a:pPr>
            <a:endParaRPr lang="hu-HU" sz="1100" smtClean="0">
              <a:latin typeface="Arial" charset="0"/>
              <a:cs typeface="Arial" charset="0"/>
            </a:endParaRPr>
          </a:p>
        </p:txBody>
      </p:sp>
      <p:sp>
        <p:nvSpPr>
          <p:cNvPr id="64514" name="Google Shape;261;g1ab6299bd48_0_246:notes"/>
          <p:cNvSpPr>
            <a:spLocks noGrp="1" noRot="1"/>
          </p:cNvSpPr>
          <p:nvPr>
            <p:ph type="sldImg" idx="2"/>
          </p:nvPr>
        </p:nvSpPr>
        <p:spPr>
          <a:noFill/>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1" name="Google Shape;266;g1ab6299bd48_0_251:notes"/>
          <p:cNvSpPr txBox="1">
            <a:spLocks noGrp="1"/>
          </p:cNvSpPr>
          <p:nvPr>
            <p:ph type="body" idx="1"/>
          </p:nvPr>
        </p:nvSpPr>
        <p:spPr>
          <a:noFill/>
          <a:ln/>
        </p:spPr>
        <p:txBody>
          <a:bodyPr/>
          <a:lstStyle/>
          <a:p>
            <a:pPr marL="0" indent="0" eaLnBrk="1" hangingPunct="1">
              <a:buSzPts val="1100"/>
            </a:pPr>
            <a:endParaRPr lang="hu-HU" sz="1100" smtClean="0">
              <a:latin typeface="Arial" charset="0"/>
              <a:cs typeface="Arial" charset="0"/>
            </a:endParaRPr>
          </a:p>
        </p:txBody>
      </p:sp>
      <p:sp>
        <p:nvSpPr>
          <p:cNvPr id="66562" name="Google Shape;267;g1ab6299bd48_0_251:notes"/>
          <p:cNvSpPr>
            <a:spLocks noGrp="1" noRot="1"/>
          </p:cNvSpPr>
          <p:nvPr>
            <p:ph type="sldImg" idx="2"/>
          </p:nvPr>
        </p:nvSpPr>
        <p:spPr>
          <a:noFill/>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8609" name="Google Shape;272;g1ab6299bd48_0_260:notes"/>
          <p:cNvSpPr txBox="1">
            <a:spLocks noGrp="1"/>
          </p:cNvSpPr>
          <p:nvPr>
            <p:ph type="body" idx="1"/>
          </p:nvPr>
        </p:nvSpPr>
        <p:spPr>
          <a:noFill/>
          <a:ln/>
        </p:spPr>
        <p:txBody>
          <a:bodyPr/>
          <a:lstStyle/>
          <a:p>
            <a:pPr marL="0" indent="0" eaLnBrk="1" hangingPunct="1">
              <a:buSzPts val="1100"/>
            </a:pPr>
            <a:endParaRPr lang="hu-HU" sz="1100" smtClean="0">
              <a:latin typeface="Arial" charset="0"/>
              <a:cs typeface="Arial" charset="0"/>
            </a:endParaRPr>
          </a:p>
        </p:txBody>
      </p:sp>
      <p:sp>
        <p:nvSpPr>
          <p:cNvPr id="68610" name="Google Shape;273;g1ab6299bd48_0_260:notes"/>
          <p:cNvSpPr>
            <a:spLocks noGrp="1" noRot="1"/>
          </p:cNvSpPr>
          <p:nvPr>
            <p:ph type="sldImg" idx="2"/>
          </p:nvPr>
        </p:nvSpPr>
        <p:spPr>
          <a:noFill/>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57" name="Google Shape;278;g1ab48913af7_0_88:notes"/>
          <p:cNvSpPr txBox="1">
            <a:spLocks noGrp="1"/>
          </p:cNvSpPr>
          <p:nvPr>
            <p:ph type="body" idx="1"/>
          </p:nvPr>
        </p:nvSpPr>
        <p:spPr>
          <a:noFill/>
          <a:ln/>
        </p:spPr>
        <p:txBody>
          <a:bodyPr/>
          <a:lstStyle/>
          <a:p>
            <a:pPr marL="0" indent="0" eaLnBrk="1" hangingPunct="1">
              <a:buSzPts val="1100"/>
            </a:pPr>
            <a:endParaRPr lang="hu-HU" sz="1100" smtClean="0">
              <a:latin typeface="Arial" charset="0"/>
              <a:cs typeface="Arial" charset="0"/>
            </a:endParaRPr>
          </a:p>
        </p:txBody>
      </p:sp>
      <p:sp>
        <p:nvSpPr>
          <p:cNvPr id="70658" name="Google Shape;279;g1ab48913af7_0_88:notes"/>
          <p:cNvSpPr>
            <a:spLocks noGrp="1" noRot="1"/>
          </p:cNvSpPr>
          <p:nvPr>
            <p:ph type="sldImg" idx="2"/>
          </p:nvPr>
        </p:nvSpPr>
        <p:spPr>
          <a:noFill/>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2705" name="Google Shape;285;p4:notes"/>
          <p:cNvSpPr txBox="1">
            <a:spLocks noGrp="1"/>
          </p:cNvSpPr>
          <p:nvPr>
            <p:ph type="body" idx="1"/>
          </p:nvPr>
        </p:nvSpPr>
        <p:spPr>
          <a:noFill/>
          <a:ln/>
        </p:spPr>
        <p:txBody>
          <a:bodyPr/>
          <a:lstStyle/>
          <a:p>
            <a:pPr marL="0" indent="0" eaLnBrk="1" hangingPunct="1">
              <a:buSzPts val="1100"/>
            </a:pPr>
            <a:endParaRPr lang="hu-HU" sz="1100" smtClean="0">
              <a:latin typeface="Arial" charset="0"/>
              <a:cs typeface="Arial" charset="0"/>
            </a:endParaRPr>
          </a:p>
        </p:txBody>
      </p:sp>
      <p:sp>
        <p:nvSpPr>
          <p:cNvPr id="72706" name="Google Shape;286;p4:notes"/>
          <p:cNvSpPr>
            <a:spLocks noGrp="1" noRot="1"/>
          </p:cNvSpPr>
          <p:nvPr>
            <p:ph type="sldImg" idx="2"/>
          </p:nvPr>
        </p:nvSpPr>
        <p:spPr>
          <a:noFill/>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7" name="Google Shape;102;g1ab6299bd48_0_27:notes"/>
          <p:cNvSpPr txBox="1">
            <a:spLocks noGrp="1"/>
          </p:cNvSpPr>
          <p:nvPr>
            <p:ph type="body" idx="1"/>
          </p:nvPr>
        </p:nvSpPr>
        <p:spPr>
          <a:noFill/>
          <a:ln/>
        </p:spPr>
        <p:txBody>
          <a:bodyPr/>
          <a:lstStyle/>
          <a:p>
            <a:pPr marL="0" indent="0" eaLnBrk="1" hangingPunct="1">
              <a:buSzPts val="1100"/>
            </a:pPr>
            <a:endParaRPr lang="hu-HU" sz="1100" smtClean="0">
              <a:latin typeface="Arial" charset="0"/>
              <a:cs typeface="Arial" charset="0"/>
            </a:endParaRPr>
          </a:p>
        </p:txBody>
      </p:sp>
      <p:sp>
        <p:nvSpPr>
          <p:cNvPr id="19458" name="Google Shape;103;g1ab6299bd48_0_27:notes"/>
          <p:cNvSpPr>
            <a:spLocks noGrp="1" noRot="1"/>
          </p:cNvSpPr>
          <p:nvPr>
            <p:ph type="sldImg" idx="2"/>
          </p:nvPr>
        </p:nvSpPr>
        <p:spPr>
          <a:noFill/>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Google Shape;109;p3:notes"/>
          <p:cNvSpPr txBox="1">
            <a:spLocks noGrp="1"/>
          </p:cNvSpPr>
          <p:nvPr>
            <p:ph type="body" idx="1"/>
          </p:nvPr>
        </p:nvSpPr>
        <p:spPr>
          <a:noFill/>
          <a:ln/>
        </p:spPr>
        <p:txBody>
          <a:bodyPr/>
          <a:lstStyle/>
          <a:p>
            <a:pPr marL="0" indent="0" eaLnBrk="1" hangingPunct="1">
              <a:buSzPts val="1100"/>
            </a:pPr>
            <a:endParaRPr lang="hu-HU" sz="1100" smtClean="0">
              <a:latin typeface="Arial" charset="0"/>
              <a:cs typeface="Arial" charset="0"/>
            </a:endParaRPr>
          </a:p>
        </p:txBody>
      </p:sp>
      <p:sp>
        <p:nvSpPr>
          <p:cNvPr id="21506" name="Google Shape;110;p3:notes"/>
          <p:cNvSpPr>
            <a:spLocks noGrp="1" noRot="1"/>
          </p:cNvSpPr>
          <p:nvPr>
            <p:ph type="sldImg" idx="2"/>
          </p:nvPr>
        </p:nvSpPr>
        <p:spPr>
          <a:noFill/>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3" name="Google Shape;116;g253be67952a_0_5:notes"/>
          <p:cNvSpPr txBox="1">
            <a:spLocks noGrp="1"/>
          </p:cNvSpPr>
          <p:nvPr>
            <p:ph type="body" idx="1"/>
          </p:nvPr>
        </p:nvSpPr>
        <p:spPr>
          <a:noFill/>
          <a:ln/>
        </p:spPr>
        <p:txBody>
          <a:bodyPr/>
          <a:lstStyle/>
          <a:p>
            <a:pPr marL="0" indent="0" eaLnBrk="1" hangingPunct="1">
              <a:buSzPts val="1100"/>
            </a:pPr>
            <a:endParaRPr lang="hu-HU" sz="1100" smtClean="0">
              <a:latin typeface="Arial" charset="0"/>
              <a:cs typeface="Arial" charset="0"/>
            </a:endParaRPr>
          </a:p>
        </p:txBody>
      </p:sp>
      <p:sp>
        <p:nvSpPr>
          <p:cNvPr id="23554" name="Google Shape;117;g253be67952a_0_5:notes"/>
          <p:cNvSpPr>
            <a:spLocks noGrp="1" noRot="1"/>
          </p:cNvSpPr>
          <p:nvPr>
            <p:ph type="sldImg" idx="2"/>
          </p:nvPr>
        </p:nvSpPr>
        <p:spPr>
          <a:noFill/>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1" name="Google Shape;123;g1ab6299bd48_0_5:notes"/>
          <p:cNvSpPr txBox="1">
            <a:spLocks noGrp="1"/>
          </p:cNvSpPr>
          <p:nvPr>
            <p:ph type="body" idx="1"/>
          </p:nvPr>
        </p:nvSpPr>
        <p:spPr>
          <a:noFill/>
          <a:ln/>
        </p:spPr>
        <p:txBody>
          <a:bodyPr/>
          <a:lstStyle/>
          <a:p>
            <a:pPr marL="0" indent="0" eaLnBrk="1" hangingPunct="1">
              <a:buSzPts val="1100"/>
            </a:pPr>
            <a:endParaRPr lang="hu-HU" sz="1100" smtClean="0">
              <a:latin typeface="Arial" charset="0"/>
              <a:cs typeface="Arial" charset="0"/>
            </a:endParaRPr>
          </a:p>
        </p:txBody>
      </p:sp>
      <p:sp>
        <p:nvSpPr>
          <p:cNvPr id="25602" name="Google Shape;124;g1ab6299bd48_0_5:notes"/>
          <p:cNvSpPr>
            <a:spLocks noGrp="1" noRot="1"/>
          </p:cNvSpPr>
          <p:nvPr>
            <p:ph type="sldImg" idx="2"/>
          </p:nvPr>
        </p:nvSpPr>
        <p:spPr>
          <a:noFill/>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49" name="Google Shape;131;g1ab6299bd48_0_14:notes"/>
          <p:cNvSpPr txBox="1">
            <a:spLocks noGrp="1"/>
          </p:cNvSpPr>
          <p:nvPr>
            <p:ph type="body" idx="1"/>
          </p:nvPr>
        </p:nvSpPr>
        <p:spPr>
          <a:noFill/>
          <a:ln/>
        </p:spPr>
        <p:txBody>
          <a:bodyPr/>
          <a:lstStyle/>
          <a:p>
            <a:pPr marL="0" indent="0" eaLnBrk="1" hangingPunct="1">
              <a:buSzPts val="1100"/>
            </a:pPr>
            <a:endParaRPr lang="hu-HU" sz="1100" smtClean="0">
              <a:latin typeface="Arial" charset="0"/>
              <a:cs typeface="Arial" charset="0"/>
            </a:endParaRPr>
          </a:p>
        </p:txBody>
      </p:sp>
      <p:sp>
        <p:nvSpPr>
          <p:cNvPr id="27650" name="Google Shape;132;g1ab6299bd48_0_14:notes"/>
          <p:cNvSpPr>
            <a:spLocks noGrp="1" noRot="1"/>
          </p:cNvSpPr>
          <p:nvPr>
            <p:ph type="sldImg" idx="2"/>
          </p:nvPr>
        </p:nvSpPr>
        <p:spPr>
          <a:noFill/>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7" name="Google Shape;138;g1ab6299bd48_0_21:notes"/>
          <p:cNvSpPr>
            <a:spLocks noGrp="1" noRot="1"/>
          </p:cNvSpPr>
          <p:nvPr>
            <p:ph type="sldImg" idx="2"/>
          </p:nvPr>
        </p:nvSpPr>
        <p:spPr>
          <a:noFill/>
        </p:spPr>
      </p:sp>
      <p:sp>
        <p:nvSpPr>
          <p:cNvPr id="29698" name="Google Shape;139;g1ab6299bd48_0_21:notes"/>
          <p:cNvSpPr txBox="1">
            <a:spLocks noGrp="1"/>
          </p:cNvSpPr>
          <p:nvPr>
            <p:ph type="body" idx="1"/>
          </p:nvPr>
        </p:nvSpPr>
        <p:spPr>
          <a:noFill/>
          <a:ln/>
        </p:spPr>
        <p:txBody>
          <a:bodyPr/>
          <a:lstStyle/>
          <a:p>
            <a:pPr marL="0" indent="0" eaLnBrk="1" hangingPunct="1">
              <a:buSzPts val="1100"/>
            </a:pPr>
            <a:endParaRPr lang="hu-HU" sz="1100"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5" name="Google Shape;143;g1ab6299bd48_0_40:notes"/>
          <p:cNvSpPr txBox="1">
            <a:spLocks noGrp="1"/>
          </p:cNvSpPr>
          <p:nvPr>
            <p:ph type="body" idx="1"/>
          </p:nvPr>
        </p:nvSpPr>
        <p:spPr>
          <a:noFill/>
          <a:ln/>
        </p:spPr>
        <p:txBody>
          <a:bodyPr/>
          <a:lstStyle/>
          <a:p>
            <a:pPr marL="0" indent="0" eaLnBrk="1" hangingPunct="1">
              <a:buSzPts val="1100"/>
            </a:pPr>
            <a:endParaRPr lang="hu-HU" sz="1100" smtClean="0">
              <a:latin typeface="Arial" charset="0"/>
              <a:cs typeface="Arial" charset="0"/>
            </a:endParaRPr>
          </a:p>
        </p:txBody>
      </p:sp>
      <p:sp>
        <p:nvSpPr>
          <p:cNvPr id="31746" name="Google Shape;144;g1ab6299bd48_0_40:notes"/>
          <p:cNvSpPr>
            <a:spLocks noGrp="1" noRot="1"/>
          </p:cNvSpPr>
          <p:nvPr>
            <p:ph type="sldImg" idx="2"/>
          </p:nvPr>
        </p:nvSpPr>
        <p:spPr>
          <a:noFill/>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ímdia" type="title">
  <p:cSld name="TITLE">
    <p:spTree>
      <p:nvGrpSpPr>
        <p:cNvPr id="1" name="Shape 11"/>
        <p:cNvGrpSpPr/>
        <p:nvPr/>
      </p:nvGrpSpPr>
      <p:grpSpPr>
        <a:xfrm>
          <a:off x="0" y="0"/>
          <a:ext cx="0" cy="0"/>
          <a:chOff x="0" y="0"/>
          <a:chExt cx="0" cy="0"/>
        </a:xfrm>
      </p:grpSpPr>
      <p:sp>
        <p:nvSpPr>
          <p:cNvPr id="12" name="Google Shape;12;p10"/>
          <p:cNvSpPr txBox="1">
            <a:spLocks noGrp="1"/>
          </p:cNvSpPr>
          <p:nvPr>
            <p:ph type="ctrTitle"/>
          </p:nvPr>
        </p:nvSpPr>
        <p:spPr>
          <a:xfrm>
            <a:off x="1524000" y="1122363"/>
            <a:ext cx="9144000" cy="2387600"/>
          </a:xfrm>
          <a:prstGeom prst="rect">
            <a:avLst/>
          </a:prstGeom>
          <a:noFill/>
          <a:ln>
            <a:noFill/>
          </a:ln>
        </p:spPr>
        <p:txBody>
          <a:bodyPr spcFirstLastPara="1" anchor="b">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0"/>
          <p:cNvSpPr txBox="1">
            <a:spLocks noGrp="1"/>
          </p:cNvSpPr>
          <p:nvPr>
            <p:ph type="subTitle" idx="1"/>
          </p:nvPr>
        </p:nvSpPr>
        <p:spPr>
          <a:xfrm>
            <a:off x="1524000" y="3602038"/>
            <a:ext cx="9144000" cy="1655762"/>
          </a:xfrm>
          <a:prstGeom prst="rect">
            <a:avLst/>
          </a:prstGeom>
          <a:noFill/>
          <a:ln>
            <a:noFill/>
          </a:ln>
        </p:spPr>
        <p:txBody>
          <a:bodyPr spcFirstLastPara="1">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 name="Google Shape;8;p9"/>
          <p:cNvSpPr txBox="1">
            <a:spLocks noGrp="1"/>
          </p:cNvSpPr>
          <p:nvPr>
            <p:ph type="dt" idx="11"/>
          </p:nvPr>
        </p:nvSpPr>
        <p:spPr>
          <a:ln/>
        </p:spPr>
        <p:txBody>
          <a:bodyPr/>
          <a:lstStyle>
            <a:lvl1pPr>
              <a:defRPr/>
            </a:lvl1pPr>
          </a:lstStyle>
          <a:p>
            <a:endParaRPr lang="hu-HU"/>
          </a:p>
        </p:txBody>
      </p:sp>
      <p:sp>
        <p:nvSpPr>
          <p:cNvPr id="5" name="Google Shape;9;p9"/>
          <p:cNvSpPr txBox="1">
            <a:spLocks noGrp="1"/>
          </p:cNvSpPr>
          <p:nvPr>
            <p:ph type="ftr" idx="12"/>
          </p:nvPr>
        </p:nvSpPr>
        <p:spPr>
          <a:ln/>
        </p:spPr>
        <p:txBody>
          <a:bodyPr/>
          <a:lstStyle>
            <a:lvl1pPr>
              <a:defRPr/>
            </a:lvl1pPr>
          </a:lstStyle>
          <a:p>
            <a:endParaRPr lang="hu-HU"/>
          </a:p>
        </p:txBody>
      </p:sp>
      <p:sp>
        <p:nvSpPr>
          <p:cNvPr id="6" name="Google Shape;10;p9"/>
          <p:cNvSpPr txBox="1">
            <a:spLocks noGrp="1"/>
          </p:cNvSpPr>
          <p:nvPr>
            <p:ph type="sldNum" idx="13"/>
          </p:nvPr>
        </p:nvSpPr>
        <p:spPr>
          <a:ln/>
        </p:spPr>
        <p:txBody>
          <a:bodyPr/>
          <a:lstStyle>
            <a:lvl1pPr>
              <a:defRPr/>
            </a:lvl1pPr>
          </a:lstStyle>
          <a:p>
            <a:fld id="{86651692-1D2F-4394-AF8F-B19A59AE772F}" type="slidenum">
              <a:rPr lang="hu-HU"/>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ím és függőleges szöveg" type="vertTx">
  <p:cSld name="VERTICAL_TEXT">
    <p:spTree>
      <p:nvGrpSpPr>
        <p:cNvPr id="1" name="Shape 68"/>
        <p:cNvGrpSpPr/>
        <p:nvPr/>
      </p:nvGrpSpPr>
      <p:grpSpPr>
        <a:xfrm>
          <a:off x="0" y="0"/>
          <a:ext cx="0" cy="0"/>
          <a:chOff x="0" y="0"/>
          <a:chExt cx="0" cy="0"/>
        </a:xfrm>
      </p:grpSpPr>
      <p:sp>
        <p:nvSpPr>
          <p:cNvPr id="69" name="Google Shape;69;p19"/>
          <p:cNvSpPr txBox="1">
            <a:spLocks noGrp="1"/>
          </p:cNvSpPr>
          <p:nvPr>
            <p:ph type="title"/>
          </p:nvPr>
        </p:nvSpPr>
        <p:spPr>
          <a:xfrm>
            <a:off x="838200" y="365125"/>
            <a:ext cx="10515600" cy="1325563"/>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body" idx="1"/>
          </p:nvPr>
        </p:nvSpPr>
        <p:spPr>
          <a:xfrm rot="5400000">
            <a:off x="3920331" y="-1256506"/>
            <a:ext cx="4351338" cy="10515600"/>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 name="Google Shape;8;p9"/>
          <p:cNvSpPr txBox="1">
            <a:spLocks noGrp="1"/>
          </p:cNvSpPr>
          <p:nvPr>
            <p:ph type="dt" idx="11"/>
          </p:nvPr>
        </p:nvSpPr>
        <p:spPr>
          <a:ln/>
        </p:spPr>
        <p:txBody>
          <a:bodyPr/>
          <a:lstStyle>
            <a:lvl1pPr>
              <a:defRPr/>
            </a:lvl1pPr>
          </a:lstStyle>
          <a:p>
            <a:endParaRPr lang="hu-HU"/>
          </a:p>
        </p:txBody>
      </p:sp>
      <p:sp>
        <p:nvSpPr>
          <p:cNvPr id="5" name="Google Shape;9;p9"/>
          <p:cNvSpPr txBox="1">
            <a:spLocks noGrp="1"/>
          </p:cNvSpPr>
          <p:nvPr>
            <p:ph type="ftr" idx="12"/>
          </p:nvPr>
        </p:nvSpPr>
        <p:spPr>
          <a:ln/>
        </p:spPr>
        <p:txBody>
          <a:bodyPr/>
          <a:lstStyle>
            <a:lvl1pPr>
              <a:defRPr/>
            </a:lvl1pPr>
          </a:lstStyle>
          <a:p>
            <a:endParaRPr lang="hu-HU"/>
          </a:p>
        </p:txBody>
      </p:sp>
      <p:sp>
        <p:nvSpPr>
          <p:cNvPr id="6" name="Google Shape;10;p9"/>
          <p:cNvSpPr txBox="1">
            <a:spLocks noGrp="1"/>
          </p:cNvSpPr>
          <p:nvPr>
            <p:ph type="sldNum" idx="13"/>
          </p:nvPr>
        </p:nvSpPr>
        <p:spPr>
          <a:ln/>
        </p:spPr>
        <p:txBody>
          <a:bodyPr/>
          <a:lstStyle>
            <a:lvl1pPr>
              <a:defRPr/>
            </a:lvl1pPr>
          </a:lstStyle>
          <a:p>
            <a:fld id="{EDE536EA-6324-4866-A2D6-898971D1B47A}" type="slidenum">
              <a:rPr lang="hu-HU"/>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üggőleges cím és szöveg" type="vertTitleAndTx">
  <p:cSld name="VERTICAL_TITLE_AND_VERTICAL_TEXT">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rot="5400000">
            <a:off x="7133431" y="1956594"/>
            <a:ext cx="5811838" cy="2628900"/>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0"/>
          <p:cNvSpPr txBox="1">
            <a:spLocks noGrp="1"/>
          </p:cNvSpPr>
          <p:nvPr>
            <p:ph type="body" idx="1"/>
          </p:nvPr>
        </p:nvSpPr>
        <p:spPr>
          <a:xfrm rot="5400000">
            <a:off x="1799431" y="-596106"/>
            <a:ext cx="5811838" cy="7734300"/>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 name="Google Shape;8;p9"/>
          <p:cNvSpPr txBox="1">
            <a:spLocks noGrp="1"/>
          </p:cNvSpPr>
          <p:nvPr>
            <p:ph type="dt" idx="11"/>
          </p:nvPr>
        </p:nvSpPr>
        <p:spPr>
          <a:ln/>
        </p:spPr>
        <p:txBody>
          <a:bodyPr/>
          <a:lstStyle>
            <a:lvl1pPr>
              <a:defRPr/>
            </a:lvl1pPr>
          </a:lstStyle>
          <a:p>
            <a:endParaRPr lang="hu-HU"/>
          </a:p>
        </p:txBody>
      </p:sp>
      <p:sp>
        <p:nvSpPr>
          <p:cNvPr id="5" name="Google Shape;9;p9"/>
          <p:cNvSpPr txBox="1">
            <a:spLocks noGrp="1"/>
          </p:cNvSpPr>
          <p:nvPr>
            <p:ph type="ftr" idx="12"/>
          </p:nvPr>
        </p:nvSpPr>
        <p:spPr>
          <a:ln/>
        </p:spPr>
        <p:txBody>
          <a:bodyPr/>
          <a:lstStyle>
            <a:lvl1pPr>
              <a:defRPr/>
            </a:lvl1pPr>
          </a:lstStyle>
          <a:p>
            <a:endParaRPr lang="hu-HU"/>
          </a:p>
        </p:txBody>
      </p:sp>
      <p:sp>
        <p:nvSpPr>
          <p:cNvPr id="6" name="Google Shape;10;p9"/>
          <p:cNvSpPr txBox="1">
            <a:spLocks noGrp="1"/>
          </p:cNvSpPr>
          <p:nvPr>
            <p:ph type="sldNum" idx="13"/>
          </p:nvPr>
        </p:nvSpPr>
        <p:spPr>
          <a:ln/>
        </p:spPr>
        <p:txBody>
          <a:bodyPr/>
          <a:lstStyle>
            <a:lvl1pPr>
              <a:defRPr/>
            </a:lvl1pPr>
          </a:lstStyle>
          <a:p>
            <a:fld id="{482836B4-28AB-4C2C-BBAF-8409D47B9EA1}" type="slidenum">
              <a:rPr lang="hu-HU"/>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ím és tartalom" type="obj">
  <p:cSld name="OBJECT">
    <p:spTree>
      <p:nvGrpSpPr>
        <p:cNvPr id="1" name="Shape 17"/>
        <p:cNvGrpSpPr/>
        <p:nvPr/>
      </p:nvGrpSpPr>
      <p:grpSpPr>
        <a:xfrm>
          <a:off x="0" y="0"/>
          <a:ext cx="0" cy="0"/>
          <a:chOff x="0" y="0"/>
          <a:chExt cx="0" cy="0"/>
        </a:xfrm>
      </p:grpSpPr>
      <p:sp>
        <p:nvSpPr>
          <p:cNvPr id="18" name="Google Shape;18;p11"/>
          <p:cNvSpPr txBox="1">
            <a:spLocks noGrp="1"/>
          </p:cNvSpPr>
          <p:nvPr>
            <p:ph type="title"/>
          </p:nvPr>
        </p:nvSpPr>
        <p:spPr>
          <a:xfrm>
            <a:off x="838200" y="365125"/>
            <a:ext cx="10515600" cy="1325563"/>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
          <p:cNvSpPr txBox="1">
            <a:spLocks noGrp="1"/>
          </p:cNvSpPr>
          <p:nvPr>
            <p:ph type="body" idx="1"/>
          </p:nvPr>
        </p:nvSpPr>
        <p:spPr>
          <a:xfrm>
            <a:off x="838200" y="1825625"/>
            <a:ext cx="10515600" cy="4351338"/>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 name="Google Shape;8;p9"/>
          <p:cNvSpPr txBox="1">
            <a:spLocks noGrp="1"/>
          </p:cNvSpPr>
          <p:nvPr>
            <p:ph type="dt" idx="11"/>
          </p:nvPr>
        </p:nvSpPr>
        <p:spPr>
          <a:ln/>
        </p:spPr>
        <p:txBody>
          <a:bodyPr/>
          <a:lstStyle>
            <a:lvl1pPr>
              <a:defRPr/>
            </a:lvl1pPr>
          </a:lstStyle>
          <a:p>
            <a:endParaRPr lang="hu-HU"/>
          </a:p>
        </p:txBody>
      </p:sp>
      <p:sp>
        <p:nvSpPr>
          <p:cNvPr id="5" name="Google Shape;9;p9"/>
          <p:cNvSpPr txBox="1">
            <a:spLocks noGrp="1"/>
          </p:cNvSpPr>
          <p:nvPr>
            <p:ph type="ftr" idx="12"/>
          </p:nvPr>
        </p:nvSpPr>
        <p:spPr>
          <a:ln/>
        </p:spPr>
        <p:txBody>
          <a:bodyPr/>
          <a:lstStyle>
            <a:lvl1pPr>
              <a:defRPr/>
            </a:lvl1pPr>
          </a:lstStyle>
          <a:p>
            <a:endParaRPr lang="hu-HU"/>
          </a:p>
        </p:txBody>
      </p:sp>
      <p:sp>
        <p:nvSpPr>
          <p:cNvPr id="6" name="Google Shape;10;p9"/>
          <p:cNvSpPr txBox="1">
            <a:spLocks noGrp="1"/>
          </p:cNvSpPr>
          <p:nvPr>
            <p:ph type="sldNum" idx="13"/>
          </p:nvPr>
        </p:nvSpPr>
        <p:spPr>
          <a:ln/>
        </p:spPr>
        <p:txBody>
          <a:bodyPr/>
          <a:lstStyle>
            <a:lvl1pPr>
              <a:defRPr/>
            </a:lvl1pPr>
          </a:lstStyle>
          <a:p>
            <a:fld id="{EA47F727-7983-4F60-B565-2EFCA29E13A2}" type="slidenum">
              <a:rPr lang="hu-HU"/>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zakaszfejléc" type="secHead">
  <p:cSld name="SECTION_HEADER">
    <p:spTree>
      <p:nvGrpSpPr>
        <p:cNvPr id="1" name="Shape 23"/>
        <p:cNvGrpSpPr/>
        <p:nvPr/>
      </p:nvGrpSpPr>
      <p:grpSpPr>
        <a:xfrm>
          <a:off x="0" y="0"/>
          <a:ext cx="0" cy="0"/>
          <a:chOff x="0" y="0"/>
          <a:chExt cx="0" cy="0"/>
        </a:xfrm>
      </p:grpSpPr>
      <p:sp>
        <p:nvSpPr>
          <p:cNvPr id="24" name="Google Shape;24;p12"/>
          <p:cNvSpPr txBox="1">
            <a:spLocks noGrp="1"/>
          </p:cNvSpPr>
          <p:nvPr>
            <p:ph type="title"/>
          </p:nvPr>
        </p:nvSpPr>
        <p:spPr>
          <a:xfrm>
            <a:off x="831850" y="1709738"/>
            <a:ext cx="10515600" cy="2852737"/>
          </a:xfrm>
          <a:prstGeom prst="rect">
            <a:avLst/>
          </a:prstGeom>
          <a:noFill/>
          <a:ln>
            <a:noFill/>
          </a:ln>
        </p:spPr>
        <p:txBody>
          <a:bodyPr spcFirstLastPara="1" anchor="b">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2"/>
          <p:cNvSpPr txBox="1">
            <a:spLocks noGrp="1"/>
          </p:cNvSpPr>
          <p:nvPr>
            <p:ph type="body" idx="1"/>
          </p:nvPr>
        </p:nvSpPr>
        <p:spPr>
          <a:xfrm>
            <a:off x="831850" y="4589463"/>
            <a:ext cx="10515600" cy="1500187"/>
          </a:xfrm>
          <a:prstGeom prst="rect">
            <a:avLst/>
          </a:prstGeom>
          <a:noFill/>
          <a:ln>
            <a:noFill/>
          </a:ln>
        </p:spPr>
        <p:txBody>
          <a:bodyPr spcFirstLastPara="1">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 name="Google Shape;8;p9"/>
          <p:cNvSpPr txBox="1">
            <a:spLocks noGrp="1"/>
          </p:cNvSpPr>
          <p:nvPr>
            <p:ph type="dt" idx="11"/>
          </p:nvPr>
        </p:nvSpPr>
        <p:spPr>
          <a:ln/>
        </p:spPr>
        <p:txBody>
          <a:bodyPr/>
          <a:lstStyle>
            <a:lvl1pPr>
              <a:defRPr/>
            </a:lvl1pPr>
          </a:lstStyle>
          <a:p>
            <a:endParaRPr lang="hu-HU"/>
          </a:p>
        </p:txBody>
      </p:sp>
      <p:sp>
        <p:nvSpPr>
          <p:cNvPr id="5" name="Google Shape;9;p9"/>
          <p:cNvSpPr txBox="1">
            <a:spLocks noGrp="1"/>
          </p:cNvSpPr>
          <p:nvPr>
            <p:ph type="ftr" idx="12"/>
          </p:nvPr>
        </p:nvSpPr>
        <p:spPr>
          <a:ln/>
        </p:spPr>
        <p:txBody>
          <a:bodyPr/>
          <a:lstStyle>
            <a:lvl1pPr>
              <a:defRPr/>
            </a:lvl1pPr>
          </a:lstStyle>
          <a:p>
            <a:endParaRPr lang="hu-HU"/>
          </a:p>
        </p:txBody>
      </p:sp>
      <p:sp>
        <p:nvSpPr>
          <p:cNvPr id="6" name="Google Shape;10;p9"/>
          <p:cNvSpPr txBox="1">
            <a:spLocks noGrp="1"/>
          </p:cNvSpPr>
          <p:nvPr>
            <p:ph type="sldNum" idx="13"/>
          </p:nvPr>
        </p:nvSpPr>
        <p:spPr>
          <a:ln/>
        </p:spPr>
        <p:txBody>
          <a:bodyPr/>
          <a:lstStyle>
            <a:lvl1pPr>
              <a:defRPr/>
            </a:lvl1pPr>
          </a:lstStyle>
          <a:p>
            <a:fld id="{F505B4C5-3739-46B2-97A4-0B6449C09DBD}" type="slidenum">
              <a:rPr lang="hu-HU"/>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tartalomrész" type="twoObj">
  <p:cSld name="TWO_OBJECTS">
    <p:spTree>
      <p:nvGrpSpPr>
        <p:cNvPr id="1" name="Shape 29"/>
        <p:cNvGrpSpPr/>
        <p:nvPr/>
      </p:nvGrpSpPr>
      <p:grpSpPr>
        <a:xfrm>
          <a:off x="0" y="0"/>
          <a:ext cx="0" cy="0"/>
          <a:chOff x="0" y="0"/>
          <a:chExt cx="0" cy="0"/>
        </a:xfrm>
      </p:grpSpPr>
      <p:sp>
        <p:nvSpPr>
          <p:cNvPr id="30" name="Google Shape;30;p13"/>
          <p:cNvSpPr txBox="1">
            <a:spLocks noGrp="1"/>
          </p:cNvSpPr>
          <p:nvPr>
            <p:ph type="title"/>
          </p:nvPr>
        </p:nvSpPr>
        <p:spPr>
          <a:xfrm>
            <a:off x="838200" y="365125"/>
            <a:ext cx="10515600" cy="1325563"/>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3"/>
          <p:cNvSpPr txBox="1">
            <a:spLocks noGrp="1"/>
          </p:cNvSpPr>
          <p:nvPr>
            <p:ph type="body" idx="1"/>
          </p:nvPr>
        </p:nvSpPr>
        <p:spPr>
          <a:xfrm>
            <a:off x="838200" y="1825625"/>
            <a:ext cx="5181600" cy="4351338"/>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3"/>
          <p:cNvSpPr txBox="1">
            <a:spLocks noGrp="1"/>
          </p:cNvSpPr>
          <p:nvPr>
            <p:ph type="body" idx="2"/>
          </p:nvPr>
        </p:nvSpPr>
        <p:spPr>
          <a:xfrm>
            <a:off x="6172200" y="1825625"/>
            <a:ext cx="5181600" cy="4351338"/>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 name="Google Shape;8;p9"/>
          <p:cNvSpPr txBox="1">
            <a:spLocks noGrp="1"/>
          </p:cNvSpPr>
          <p:nvPr>
            <p:ph type="dt" idx="11"/>
          </p:nvPr>
        </p:nvSpPr>
        <p:spPr>
          <a:ln/>
        </p:spPr>
        <p:txBody>
          <a:bodyPr/>
          <a:lstStyle>
            <a:lvl1pPr>
              <a:defRPr/>
            </a:lvl1pPr>
          </a:lstStyle>
          <a:p>
            <a:endParaRPr lang="hu-HU"/>
          </a:p>
        </p:txBody>
      </p:sp>
      <p:sp>
        <p:nvSpPr>
          <p:cNvPr id="6" name="Google Shape;9;p9"/>
          <p:cNvSpPr txBox="1">
            <a:spLocks noGrp="1"/>
          </p:cNvSpPr>
          <p:nvPr>
            <p:ph type="ftr" idx="12"/>
          </p:nvPr>
        </p:nvSpPr>
        <p:spPr>
          <a:ln/>
        </p:spPr>
        <p:txBody>
          <a:bodyPr/>
          <a:lstStyle>
            <a:lvl1pPr>
              <a:defRPr/>
            </a:lvl1pPr>
          </a:lstStyle>
          <a:p>
            <a:endParaRPr lang="hu-HU"/>
          </a:p>
        </p:txBody>
      </p:sp>
      <p:sp>
        <p:nvSpPr>
          <p:cNvPr id="7" name="Google Shape;10;p9"/>
          <p:cNvSpPr txBox="1">
            <a:spLocks noGrp="1"/>
          </p:cNvSpPr>
          <p:nvPr>
            <p:ph type="sldNum" idx="13"/>
          </p:nvPr>
        </p:nvSpPr>
        <p:spPr>
          <a:ln/>
        </p:spPr>
        <p:txBody>
          <a:bodyPr/>
          <a:lstStyle>
            <a:lvl1pPr>
              <a:defRPr/>
            </a:lvl1pPr>
          </a:lstStyle>
          <a:p>
            <a:fld id="{7B4C6A2E-CCA7-404A-8FD0-725A618FCE66}" type="slidenum">
              <a:rPr lang="hu-HU"/>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Összehasonlítás" type="twoTxTwoObj">
  <p:cSld name="TWO_OBJECTS_WITH_TEXT">
    <p:spTree>
      <p:nvGrpSpPr>
        <p:cNvPr id="1" name="Shape 36"/>
        <p:cNvGrpSpPr/>
        <p:nvPr/>
      </p:nvGrpSpPr>
      <p:grpSpPr>
        <a:xfrm>
          <a:off x="0" y="0"/>
          <a:ext cx="0" cy="0"/>
          <a:chOff x="0" y="0"/>
          <a:chExt cx="0" cy="0"/>
        </a:xfrm>
      </p:grpSpPr>
      <p:sp>
        <p:nvSpPr>
          <p:cNvPr id="37" name="Google Shape;37;p14"/>
          <p:cNvSpPr txBox="1">
            <a:spLocks noGrp="1"/>
          </p:cNvSpPr>
          <p:nvPr>
            <p:ph type="title"/>
          </p:nvPr>
        </p:nvSpPr>
        <p:spPr>
          <a:xfrm>
            <a:off x="839788" y="365125"/>
            <a:ext cx="10515600" cy="1325563"/>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4"/>
          <p:cNvSpPr txBox="1">
            <a:spLocks noGrp="1"/>
          </p:cNvSpPr>
          <p:nvPr>
            <p:ph type="body" idx="1"/>
          </p:nvPr>
        </p:nvSpPr>
        <p:spPr>
          <a:xfrm>
            <a:off x="839788" y="1681163"/>
            <a:ext cx="5157787" cy="823912"/>
          </a:xfrm>
          <a:prstGeom prst="rect">
            <a:avLst/>
          </a:prstGeom>
          <a:noFill/>
          <a:ln>
            <a:noFill/>
          </a:ln>
        </p:spPr>
        <p:txBody>
          <a:bodyPr spcFirstLastPara="1" anchor="b">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4"/>
          <p:cNvSpPr txBox="1">
            <a:spLocks noGrp="1"/>
          </p:cNvSpPr>
          <p:nvPr>
            <p:ph type="body" idx="2"/>
          </p:nvPr>
        </p:nvSpPr>
        <p:spPr>
          <a:xfrm>
            <a:off x="839788" y="2505075"/>
            <a:ext cx="5157787" cy="3684588"/>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4"/>
          <p:cNvSpPr txBox="1">
            <a:spLocks noGrp="1"/>
          </p:cNvSpPr>
          <p:nvPr>
            <p:ph type="body" idx="3"/>
          </p:nvPr>
        </p:nvSpPr>
        <p:spPr>
          <a:xfrm>
            <a:off x="6172200" y="1681163"/>
            <a:ext cx="5183188" cy="823912"/>
          </a:xfrm>
          <a:prstGeom prst="rect">
            <a:avLst/>
          </a:prstGeom>
          <a:noFill/>
          <a:ln>
            <a:noFill/>
          </a:ln>
        </p:spPr>
        <p:txBody>
          <a:bodyPr spcFirstLastPara="1" anchor="b">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4"/>
          <p:cNvSpPr txBox="1">
            <a:spLocks noGrp="1"/>
          </p:cNvSpPr>
          <p:nvPr>
            <p:ph type="body" idx="4"/>
          </p:nvPr>
        </p:nvSpPr>
        <p:spPr>
          <a:xfrm>
            <a:off x="6172200" y="2505075"/>
            <a:ext cx="5183188" cy="3684588"/>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 name="Google Shape;8;p9"/>
          <p:cNvSpPr txBox="1">
            <a:spLocks noGrp="1"/>
          </p:cNvSpPr>
          <p:nvPr>
            <p:ph type="dt" idx="11"/>
          </p:nvPr>
        </p:nvSpPr>
        <p:spPr>
          <a:ln/>
        </p:spPr>
        <p:txBody>
          <a:bodyPr/>
          <a:lstStyle>
            <a:lvl1pPr>
              <a:defRPr/>
            </a:lvl1pPr>
          </a:lstStyle>
          <a:p>
            <a:endParaRPr lang="hu-HU"/>
          </a:p>
        </p:txBody>
      </p:sp>
      <p:sp>
        <p:nvSpPr>
          <p:cNvPr id="8" name="Google Shape;9;p9"/>
          <p:cNvSpPr txBox="1">
            <a:spLocks noGrp="1"/>
          </p:cNvSpPr>
          <p:nvPr>
            <p:ph type="ftr" idx="12"/>
          </p:nvPr>
        </p:nvSpPr>
        <p:spPr>
          <a:ln/>
        </p:spPr>
        <p:txBody>
          <a:bodyPr/>
          <a:lstStyle>
            <a:lvl1pPr>
              <a:defRPr/>
            </a:lvl1pPr>
          </a:lstStyle>
          <a:p>
            <a:endParaRPr lang="hu-HU"/>
          </a:p>
        </p:txBody>
      </p:sp>
      <p:sp>
        <p:nvSpPr>
          <p:cNvPr id="9" name="Google Shape;10;p9"/>
          <p:cNvSpPr txBox="1">
            <a:spLocks noGrp="1"/>
          </p:cNvSpPr>
          <p:nvPr>
            <p:ph type="sldNum" idx="13"/>
          </p:nvPr>
        </p:nvSpPr>
        <p:spPr>
          <a:ln/>
        </p:spPr>
        <p:txBody>
          <a:bodyPr/>
          <a:lstStyle>
            <a:lvl1pPr>
              <a:defRPr/>
            </a:lvl1pPr>
          </a:lstStyle>
          <a:p>
            <a:fld id="{2C415F91-2D5A-4387-AAD6-F8F275FB46D7}" type="slidenum">
              <a:rPr lang="hu-HU"/>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sak cím" type="titleOnly">
  <p:cSld name="TITLE_ONLY">
    <p:spTree>
      <p:nvGrpSpPr>
        <p:cNvPr id="1" name="Shape 45"/>
        <p:cNvGrpSpPr/>
        <p:nvPr/>
      </p:nvGrpSpPr>
      <p:grpSpPr>
        <a:xfrm>
          <a:off x="0" y="0"/>
          <a:ext cx="0" cy="0"/>
          <a:chOff x="0" y="0"/>
          <a:chExt cx="0" cy="0"/>
        </a:xfrm>
      </p:grpSpPr>
      <p:sp>
        <p:nvSpPr>
          <p:cNvPr id="46" name="Google Shape;46;p15"/>
          <p:cNvSpPr txBox="1">
            <a:spLocks noGrp="1"/>
          </p:cNvSpPr>
          <p:nvPr>
            <p:ph type="title"/>
          </p:nvPr>
        </p:nvSpPr>
        <p:spPr>
          <a:xfrm>
            <a:off x="838200" y="365125"/>
            <a:ext cx="10515600" cy="1325563"/>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 name="Google Shape;8;p9"/>
          <p:cNvSpPr txBox="1">
            <a:spLocks noGrp="1"/>
          </p:cNvSpPr>
          <p:nvPr>
            <p:ph type="dt" idx="11"/>
          </p:nvPr>
        </p:nvSpPr>
        <p:spPr>
          <a:ln/>
        </p:spPr>
        <p:txBody>
          <a:bodyPr/>
          <a:lstStyle>
            <a:lvl1pPr>
              <a:defRPr/>
            </a:lvl1pPr>
          </a:lstStyle>
          <a:p>
            <a:endParaRPr lang="hu-HU"/>
          </a:p>
        </p:txBody>
      </p:sp>
      <p:sp>
        <p:nvSpPr>
          <p:cNvPr id="4" name="Google Shape;9;p9"/>
          <p:cNvSpPr txBox="1">
            <a:spLocks noGrp="1"/>
          </p:cNvSpPr>
          <p:nvPr>
            <p:ph type="ftr" idx="12"/>
          </p:nvPr>
        </p:nvSpPr>
        <p:spPr>
          <a:ln/>
        </p:spPr>
        <p:txBody>
          <a:bodyPr/>
          <a:lstStyle>
            <a:lvl1pPr>
              <a:defRPr/>
            </a:lvl1pPr>
          </a:lstStyle>
          <a:p>
            <a:endParaRPr lang="hu-HU"/>
          </a:p>
        </p:txBody>
      </p:sp>
      <p:sp>
        <p:nvSpPr>
          <p:cNvPr id="5" name="Google Shape;10;p9"/>
          <p:cNvSpPr txBox="1">
            <a:spLocks noGrp="1"/>
          </p:cNvSpPr>
          <p:nvPr>
            <p:ph type="sldNum" idx="13"/>
          </p:nvPr>
        </p:nvSpPr>
        <p:spPr>
          <a:ln/>
        </p:spPr>
        <p:txBody>
          <a:bodyPr/>
          <a:lstStyle>
            <a:lvl1pPr>
              <a:defRPr/>
            </a:lvl1pPr>
          </a:lstStyle>
          <a:p>
            <a:fld id="{0F65265C-D965-4076-B9F3-7D0915C83C1B}" type="slidenum">
              <a:rPr lang="hu-HU"/>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Üres" type="blank">
  <p:cSld name="BLANK">
    <p:spTree>
      <p:nvGrpSpPr>
        <p:cNvPr id="1" name="Shape 50"/>
        <p:cNvGrpSpPr/>
        <p:nvPr/>
      </p:nvGrpSpPr>
      <p:grpSpPr>
        <a:xfrm>
          <a:off x="0" y="0"/>
          <a:ext cx="0" cy="0"/>
          <a:chOff x="0" y="0"/>
          <a:chExt cx="0" cy="0"/>
        </a:xfrm>
      </p:grpSpPr>
      <p:sp>
        <p:nvSpPr>
          <p:cNvPr id="2" name="Google Shape;8;p9"/>
          <p:cNvSpPr txBox="1">
            <a:spLocks noGrp="1"/>
          </p:cNvSpPr>
          <p:nvPr>
            <p:ph type="dt" idx="11"/>
          </p:nvPr>
        </p:nvSpPr>
        <p:spPr>
          <a:ln/>
        </p:spPr>
        <p:txBody>
          <a:bodyPr/>
          <a:lstStyle>
            <a:lvl1pPr>
              <a:defRPr/>
            </a:lvl1pPr>
          </a:lstStyle>
          <a:p>
            <a:endParaRPr lang="hu-HU"/>
          </a:p>
        </p:txBody>
      </p:sp>
      <p:sp>
        <p:nvSpPr>
          <p:cNvPr id="3" name="Google Shape;9;p9"/>
          <p:cNvSpPr txBox="1">
            <a:spLocks noGrp="1"/>
          </p:cNvSpPr>
          <p:nvPr>
            <p:ph type="ftr" idx="12"/>
          </p:nvPr>
        </p:nvSpPr>
        <p:spPr>
          <a:ln/>
        </p:spPr>
        <p:txBody>
          <a:bodyPr/>
          <a:lstStyle>
            <a:lvl1pPr>
              <a:defRPr/>
            </a:lvl1pPr>
          </a:lstStyle>
          <a:p>
            <a:endParaRPr lang="hu-HU"/>
          </a:p>
        </p:txBody>
      </p:sp>
      <p:sp>
        <p:nvSpPr>
          <p:cNvPr id="4" name="Google Shape;10;p9"/>
          <p:cNvSpPr txBox="1">
            <a:spLocks noGrp="1"/>
          </p:cNvSpPr>
          <p:nvPr>
            <p:ph type="sldNum" idx="13"/>
          </p:nvPr>
        </p:nvSpPr>
        <p:spPr>
          <a:ln/>
        </p:spPr>
        <p:txBody>
          <a:bodyPr/>
          <a:lstStyle>
            <a:lvl1pPr>
              <a:defRPr/>
            </a:lvl1pPr>
          </a:lstStyle>
          <a:p>
            <a:fld id="{16F01806-89EB-4BB9-8DC3-B4046EEF7E9C}" type="slidenum">
              <a:rPr lang="hu-HU"/>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rtalomrész képaláírással" type="objTx">
  <p:cSld name="OBJECT_WITH_CAPTION_TEXT">
    <p:spTree>
      <p:nvGrpSpPr>
        <p:cNvPr id="1" name="Shape 54"/>
        <p:cNvGrpSpPr/>
        <p:nvPr/>
      </p:nvGrpSpPr>
      <p:grpSpPr>
        <a:xfrm>
          <a:off x="0" y="0"/>
          <a:ext cx="0" cy="0"/>
          <a:chOff x="0" y="0"/>
          <a:chExt cx="0" cy="0"/>
        </a:xfrm>
      </p:grpSpPr>
      <p:sp>
        <p:nvSpPr>
          <p:cNvPr id="55" name="Google Shape;55;p17"/>
          <p:cNvSpPr txBox="1">
            <a:spLocks noGrp="1"/>
          </p:cNvSpPr>
          <p:nvPr>
            <p:ph type="title"/>
          </p:nvPr>
        </p:nvSpPr>
        <p:spPr>
          <a:xfrm>
            <a:off x="839788" y="457200"/>
            <a:ext cx="3932237" cy="1600200"/>
          </a:xfrm>
          <a:prstGeom prst="rect">
            <a:avLst/>
          </a:prstGeom>
          <a:noFill/>
          <a:ln>
            <a:noFill/>
          </a:ln>
        </p:spPr>
        <p:txBody>
          <a:bodyPr spcFirstLastPara="1" anchor="b">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7"/>
          <p:cNvSpPr txBox="1">
            <a:spLocks noGrp="1"/>
          </p:cNvSpPr>
          <p:nvPr>
            <p:ph type="body" idx="1"/>
          </p:nvPr>
        </p:nvSpPr>
        <p:spPr>
          <a:xfrm>
            <a:off x="5183188" y="987425"/>
            <a:ext cx="6172200" cy="4873625"/>
          </a:xfrm>
          <a:prstGeom prst="rect">
            <a:avLst/>
          </a:prstGeom>
          <a:noFill/>
          <a:ln>
            <a:noFill/>
          </a:ln>
        </p:spPr>
        <p:txBody>
          <a:bodyPr spcFirstLastPara="1">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7"/>
          <p:cNvSpPr txBox="1">
            <a:spLocks noGrp="1"/>
          </p:cNvSpPr>
          <p:nvPr>
            <p:ph type="body" idx="2"/>
          </p:nvPr>
        </p:nvSpPr>
        <p:spPr>
          <a:xfrm>
            <a:off x="839788" y="2057400"/>
            <a:ext cx="3932237" cy="3811588"/>
          </a:xfrm>
          <a:prstGeom prst="rect">
            <a:avLst/>
          </a:prstGeom>
          <a:noFill/>
          <a:ln>
            <a:noFill/>
          </a:ln>
        </p:spPr>
        <p:txBody>
          <a:bodyPr spcFirstLastPara="1">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 name="Google Shape;8;p9"/>
          <p:cNvSpPr txBox="1">
            <a:spLocks noGrp="1"/>
          </p:cNvSpPr>
          <p:nvPr>
            <p:ph type="dt" idx="11"/>
          </p:nvPr>
        </p:nvSpPr>
        <p:spPr>
          <a:ln/>
        </p:spPr>
        <p:txBody>
          <a:bodyPr/>
          <a:lstStyle>
            <a:lvl1pPr>
              <a:defRPr/>
            </a:lvl1pPr>
          </a:lstStyle>
          <a:p>
            <a:endParaRPr lang="hu-HU"/>
          </a:p>
        </p:txBody>
      </p:sp>
      <p:sp>
        <p:nvSpPr>
          <p:cNvPr id="6" name="Google Shape;9;p9"/>
          <p:cNvSpPr txBox="1">
            <a:spLocks noGrp="1"/>
          </p:cNvSpPr>
          <p:nvPr>
            <p:ph type="ftr" idx="12"/>
          </p:nvPr>
        </p:nvSpPr>
        <p:spPr>
          <a:ln/>
        </p:spPr>
        <p:txBody>
          <a:bodyPr/>
          <a:lstStyle>
            <a:lvl1pPr>
              <a:defRPr/>
            </a:lvl1pPr>
          </a:lstStyle>
          <a:p>
            <a:endParaRPr lang="hu-HU"/>
          </a:p>
        </p:txBody>
      </p:sp>
      <p:sp>
        <p:nvSpPr>
          <p:cNvPr id="7" name="Google Shape;10;p9"/>
          <p:cNvSpPr txBox="1">
            <a:spLocks noGrp="1"/>
          </p:cNvSpPr>
          <p:nvPr>
            <p:ph type="sldNum" idx="13"/>
          </p:nvPr>
        </p:nvSpPr>
        <p:spPr>
          <a:ln/>
        </p:spPr>
        <p:txBody>
          <a:bodyPr/>
          <a:lstStyle>
            <a:lvl1pPr>
              <a:defRPr/>
            </a:lvl1pPr>
          </a:lstStyle>
          <a:p>
            <a:fld id="{03DC0D36-3F8B-477E-828C-54F8852A658D}" type="slidenum">
              <a:rPr lang="hu-HU"/>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Kép képaláírással" type="picTx">
  <p:cSld name="PICTURE_WITH_CAPTION_TEXT">
    <p:spTree>
      <p:nvGrpSpPr>
        <p:cNvPr id="1" name="Shape 61"/>
        <p:cNvGrpSpPr/>
        <p:nvPr/>
      </p:nvGrpSpPr>
      <p:grpSpPr>
        <a:xfrm>
          <a:off x="0" y="0"/>
          <a:ext cx="0" cy="0"/>
          <a:chOff x="0" y="0"/>
          <a:chExt cx="0" cy="0"/>
        </a:xfrm>
      </p:grpSpPr>
      <p:sp>
        <p:nvSpPr>
          <p:cNvPr id="62" name="Google Shape;62;p18"/>
          <p:cNvSpPr txBox="1">
            <a:spLocks noGrp="1"/>
          </p:cNvSpPr>
          <p:nvPr>
            <p:ph type="title"/>
          </p:nvPr>
        </p:nvSpPr>
        <p:spPr>
          <a:xfrm>
            <a:off x="839788" y="457200"/>
            <a:ext cx="3932237" cy="1600200"/>
          </a:xfrm>
          <a:prstGeom prst="rect">
            <a:avLst/>
          </a:prstGeom>
          <a:noFill/>
          <a:ln>
            <a:noFill/>
          </a:ln>
        </p:spPr>
        <p:txBody>
          <a:bodyPr spcFirstLastPara="1" anchor="b">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8"/>
          <p:cNvSpPr>
            <a:spLocks noGrp="1"/>
          </p:cNvSpPr>
          <p:nvPr>
            <p:ph type="pic" idx="2"/>
          </p:nvPr>
        </p:nvSpPr>
        <p:spPr>
          <a:xfrm>
            <a:off x="5183188" y="987425"/>
            <a:ext cx="6172200" cy="4873625"/>
          </a:xfrm>
          <a:prstGeom prst="rect">
            <a:avLst/>
          </a:prstGeom>
          <a:noFill/>
          <a:ln>
            <a:noFill/>
          </a:ln>
        </p:spPr>
      </p:sp>
      <p:sp>
        <p:nvSpPr>
          <p:cNvPr id="64" name="Google Shape;64;p18"/>
          <p:cNvSpPr txBox="1">
            <a:spLocks noGrp="1"/>
          </p:cNvSpPr>
          <p:nvPr>
            <p:ph type="body" idx="1"/>
          </p:nvPr>
        </p:nvSpPr>
        <p:spPr>
          <a:xfrm>
            <a:off x="839788" y="2057400"/>
            <a:ext cx="3932237" cy="3811588"/>
          </a:xfrm>
          <a:prstGeom prst="rect">
            <a:avLst/>
          </a:prstGeom>
          <a:noFill/>
          <a:ln>
            <a:noFill/>
          </a:ln>
        </p:spPr>
        <p:txBody>
          <a:bodyPr spcFirstLastPara="1">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 name="Google Shape;8;p9"/>
          <p:cNvSpPr txBox="1">
            <a:spLocks noGrp="1"/>
          </p:cNvSpPr>
          <p:nvPr>
            <p:ph type="dt" idx="11"/>
          </p:nvPr>
        </p:nvSpPr>
        <p:spPr>
          <a:ln/>
        </p:spPr>
        <p:txBody>
          <a:bodyPr/>
          <a:lstStyle>
            <a:lvl1pPr>
              <a:defRPr/>
            </a:lvl1pPr>
          </a:lstStyle>
          <a:p>
            <a:endParaRPr lang="hu-HU"/>
          </a:p>
        </p:txBody>
      </p:sp>
      <p:sp>
        <p:nvSpPr>
          <p:cNvPr id="6" name="Google Shape;9;p9"/>
          <p:cNvSpPr txBox="1">
            <a:spLocks noGrp="1"/>
          </p:cNvSpPr>
          <p:nvPr>
            <p:ph type="ftr" idx="12"/>
          </p:nvPr>
        </p:nvSpPr>
        <p:spPr>
          <a:ln/>
        </p:spPr>
        <p:txBody>
          <a:bodyPr/>
          <a:lstStyle>
            <a:lvl1pPr>
              <a:defRPr/>
            </a:lvl1pPr>
          </a:lstStyle>
          <a:p>
            <a:endParaRPr lang="hu-HU"/>
          </a:p>
        </p:txBody>
      </p:sp>
      <p:sp>
        <p:nvSpPr>
          <p:cNvPr id="7" name="Google Shape;10;p9"/>
          <p:cNvSpPr txBox="1">
            <a:spLocks noGrp="1"/>
          </p:cNvSpPr>
          <p:nvPr>
            <p:ph type="sldNum" idx="13"/>
          </p:nvPr>
        </p:nvSpPr>
        <p:spPr>
          <a:ln/>
        </p:spPr>
        <p:txBody>
          <a:bodyPr/>
          <a:lstStyle>
            <a:lvl1pPr>
              <a:defRPr/>
            </a:lvl1pPr>
          </a:lstStyle>
          <a:p>
            <a:fld id="{FDD2ABCC-D42B-4239-8CB3-9E4C6399C806}" type="slidenum">
              <a:rPr lang="hu-HU"/>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9"/>
          <p:cNvSpPr txBox="1">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25" tIns="45700" rIns="91425" bIns="45700" numCol="1" anchor="ctr" anchorCtr="0" compatLnSpc="1">
            <a:prstTxWarp prst="textNoShape">
              <a:avLst/>
            </a:prstTxWarp>
          </a:bodyPr>
          <a:lstStyle/>
          <a:p>
            <a:pPr lvl="0"/>
            <a:endParaRPr lang="hu-HU" smtClean="0">
              <a:sym typeface="Arial" charset="0"/>
            </a:endParaRPr>
          </a:p>
        </p:txBody>
      </p:sp>
      <p:sp>
        <p:nvSpPr>
          <p:cNvPr id="1027" name="Google Shape;7;p9"/>
          <p:cNvSpPr txBox="1">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25" tIns="45700" rIns="91425" bIns="45700" numCol="1" anchor="t" anchorCtr="0" compatLnSpc="1">
            <a:prstTxWarp prst="textNoShape">
              <a:avLst/>
            </a:prstTxWarp>
          </a:bodyPr>
          <a:lstStyle/>
          <a:p>
            <a:pPr lvl="0"/>
            <a:endParaRPr lang="hu-HU" smtClean="0">
              <a:sym typeface="Arial" charset="0"/>
            </a:endParaRPr>
          </a:p>
        </p:txBody>
      </p:sp>
      <p:sp>
        <p:nvSpPr>
          <p:cNvPr id="1028" name="Google Shape;8;p9"/>
          <p:cNvSpPr txBox="1">
            <a:spLocks noGrp="1"/>
          </p:cNvSpPr>
          <p:nvPr>
            <p:ph type="dt" idx="10"/>
          </p:nvPr>
        </p:nvSpPr>
        <p:spPr bwMode="auto">
          <a:xfrm>
            <a:off x="838200" y="6356350"/>
            <a:ext cx="2743200" cy="365125"/>
          </a:xfrm>
          <a:prstGeom prst="rect">
            <a:avLst/>
          </a:prstGeom>
          <a:noFill/>
          <a:ln w="9525">
            <a:noFill/>
            <a:miter lim="800000"/>
            <a:headEnd/>
            <a:tailEnd/>
          </a:ln>
        </p:spPr>
        <p:txBody>
          <a:bodyPr vert="horz" wrap="square" lIns="91425" tIns="45700" rIns="91425" bIns="45700" numCol="1" anchor="ctr" anchorCtr="0" compatLnSpc="1">
            <a:prstTxWarp prst="textNoShape">
              <a:avLst/>
            </a:prstTxWarp>
          </a:bodyPr>
          <a:lstStyle>
            <a:lvl1pPr>
              <a:buClr>
                <a:srgbClr val="000000"/>
              </a:buClr>
              <a:buSzPts val="1400"/>
              <a:buFont typeface="Arial" charset="0"/>
              <a:buNone/>
              <a:defRPr sz="1200">
                <a:solidFill>
                  <a:srgbClr val="888888"/>
                </a:solidFill>
                <a:latin typeface="Calibri" pitchFamily="34" charset="0"/>
                <a:cs typeface="Calibri" pitchFamily="34" charset="0"/>
                <a:sym typeface="Calibri" pitchFamily="34" charset="0"/>
              </a:defRPr>
            </a:lvl1pPr>
          </a:lstStyle>
          <a:p>
            <a:endParaRPr lang="hu-HU"/>
          </a:p>
        </p:txBody>
      </p:sp>
      <p:sp>
        <p:nvSpPr>
          <p:cNvPr id="1029" name="Google Shape;9;p9"/>
          <p:cNvSpPr txBox="1">
            <a:spLocks noGrp="1"/>
          </p:cNvSpPr>
          <p:nvPr>
            <p:ph type="ftr" idx="11"/>
          </p:nvPr>
        </p:nvSpPr>
        <p:spPr bwMode="auto">
          <a:xfrm>
            <a:off x="4038600" y="6356350"/>
            <a:ext cx="4114800" cy="365125"/>
          </a:xfrm>
          <a:prstGeom prst="rect">
            <a:avLst/>
          </a:prstGeom>
          <a:noFill/>
          <a:ln w="9525">
            <a:noFill/>
            <a:miter lim="800000"/>
            <a:headEnd/>
            <a:tailEnd/>
          </a:ln>
        </p:spPr>
        <p:txBody>
          <a:bodyPr vert="horz" wrap="square" lIns="91425" tIns="45700" rIns="91425" bIns="45700" numCol="1" anchor="ctr" anchorCtr="0" compatLnSpc="1">
            <a:prstTxWarp prst="textNoShape">
              <a:avLst/>
            </a:prstTxWarp>
          </a:bodyPr>
          <a:lstStyle>
            <a:lvl1pPr algn="ctr">
              <a:buClr>
                <a:srgbClr val="000000"/>
              </a:buClr>
              <a:buSzPts val="1400"/>
              <a:buFont typeface="Arial" charset="0"/>
              <a:buNone/>
              <a:defRPr sz="1200">
                <a:solidFill>
                  <a:srgbClr val="888888"/>
                </a:solidFill>
                <a:latin typeface="Calibri" pitchFamily="34" charset="0"/>
                <a:cs typeface="Calibri" pitchFamily="34" charset="0"/>
                <a:sym typeface="Calibri" pitchFamily="34" charset="0"/>
              </a:defRPr>
            </a:lvl1pPr>
          </a:lstStyle>
          <a:p>
            <a:endParaRPr lang="hu-HU"/>
          </a:p>
        </p:txBody>
      </p:sp>
      <p:sp>
        <p:nvSpPr>
          <p:cNvPr id="1030" name="Google Shape;10;p9"/>
          <p:cNvSpPr txBox="1">
            <a:spLocks noGrp="1"/>
          </p:cNvSpPr>
          <p:nvPr>
            <p:ph type="sldNum" idx="12"/>
          </p:nvPr>
        </p:nvSpPr>
        <p:spPr bwMode="auto">
          <a:xfrm>
            <a:off x="8610600" y="6356350"/>
            <a:ext cx="2743200" cy="365125"/>
          </a:xfrm>
          <a:prstGeom prst="rect">
            <a:avLst/>
          </a:prstGeom>
          <a:noFill/>
          <a:ln w="9525">
            <a:noFill/>
            <a:miter lim="800000"/>
            <a:headEnd/>
            <a:tailEnd/>
          </a:ln>
        </p:spPr>
        <p:txBody>
          <a:bodyPr vert="horz" wrap="square" lIns="91425" tIns="45700" rIns="91425" bIns="45700" numCol="1" anchor="ctr" anchorCtr="0" compatLnSpc="1">
            <a:prstTxWarp prst="textNoShape">
              <a:avLst/>
            </a:prstTxWarp>
          </a:bodyPr>
          <a:lstStyle>
            <a:lvl1pPr algn="r">
              <a:buClr>
                <a:srgbClr val="000000"/>
              </a:buClr>
              <a:buSzPts val="1200"/>
              <a:buFont typeface="Arial" charset="0"/>
              <a:buNone/>
              <a:defRPr sz="1200">
                <a:solidFill>
                  <a:srgbClr val="888888"/>
                </a:solidFill>
                <a:latin typeface="Calibri" pitchFamily="34" charset="0"/>
                <a:cs typeface="Calibri" pitchFamily="34" charset="0"/>
                <a:sym typeface="Calibri" pitchFamily="34" charset="0"/>
              </a:defRPr>
            </a:lvl1pPr>
          </a:lstStyle>
          <a:p>
            <a:fld id="{F99B3A6C-C1B3-4C6C-A6EF-AACDAB3A8DC4}" type="slidenum">
              <a:rPr lang="hu-HU"/>
              <a:pPr/>
              <a:t>‹#›</a:t>
            </a:fld>
            <a:endParaRPr lang="hu-HU"/>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github.com/DavidNemeskey/cc_corpu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doi.org/10.18653/v1/W19-4018"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ukrajnapublic.webharvest.oszk.hu/solrwaybac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Google Shape;84;p1"/>
          <p:cNvPicPr preferRelativeResize="0">
            <a:picLocks noChangeAspect="1" noChangeArrowheads="1"/>
          </p:cNvPicPr>
          <p:nvPr/>
        </p:nvPicPr>
        <p:blipFill>
          <a:blip r:embed="rId3"/>
          <a:srcRect/>
          <a:stretch>
            <a:fillRect/>
          </a:stretch>
        </p:blipFill>
        <p:spPr bwMode="auto">
          <a:xfrm>
            <a:off x="0" y="3175"/>
            <a:ext cx="12192000" cy="6851650"/>
          </a:xfrm>
          <a:prstGeom prst="rect">
            <a:avLst/>
          </a:prstGeom>
          <a:noFill/>
          <a:ln w="9525">
            <a:noFill/>
            <a:miter lim="800000"/>
            <a:headEnd/>
            <a:tailEnd/>
          </a:ln>
        </p:spPr>
      </p:pic>
      <p:sp>
        <p:nvSpPr>
          <p:cNvPr id="85" name="Google Shape;85;p1"/>
          <p:cNvSpPr txBox="1">
            <a:spLocks noGrp="1"/>
          </p:cNvSpPr>
          <p:nvPr>
            <p:ph type="ctrTitle"/>
          </p:nvPr>
        </p:nvSpPr>
        <p:spPr>
          <a:xfrm>
            <a:off x="1524000" y="1924050"/>
            <a:ext cx="9144000" cy="1843088"/>
          </a:xfrm>
        </p:spPr>
        <p:txBody>
          <a:bodyPr/>
          <a:lstStyle/>
          <a:p>
            <a:pPr eaLnBrk="1" hangingPunct="1">
              <a:spcBef>
                <a:spcPct val="0"/>
              </a:spcBef>
              <a:spcAft>
                <a:spcPct val="0"/>
              </a:spcAft>
              <a:buClr>
                <a:srgbClr val="44546A"/>
              </a:buClr>
              <a:buSzPct val="192000"/>
              <a:buFont typeface="Calibri" pitchFamily="34" charset="0"/>
              <a:buNone/>
            </a:pPr>
            <a:r>
              <a:rPr lang="hu-HU" sz="1800" b="1" smtClean="0">
                <a:latin typeface="Arial" charset="0"/>
                <a:cs typeface="Arial" charset="0"/>
              </a:rPr>
              <a:t>Gyula Kalcsó</a:t>
            </a:r>
            <a:br>
              <a:rPr lang="hu-HU" sz="1800" b="1" smtClean="0">
                <a:latin typeface="Arial" charset="0"/>
                <a:cs typeface="Arial" charset="0"/>
              </a:rPr>
            </a:br>
            <a:r>
              <a:rPr lang="hu-HU" sz="1800" smtClean="0">
                <a:latin typeface="Arial" charset="0"/>
                <a:cs typeface="Arial" charset="0"/>
              </a:rPr>
              <a:t>National Széchényi Library</a:t>
            </a:r>
            <a:br>
              <a:rPr lang="hu-HU" sz="1800" smtClean="0">
                <a:latin typeface="Arial" charset="0"/>
                <a:cs typeface="Arial" charset="0"/>
              </a:rPr>
            </a:br>
            <a:r>
              <a:rPr lang="hu-HU" sz="1800" smtClean="0">
                <a:latin typeface="Arial" charset="0"/>
                <a:cs typeface="Arial" charset="0"/>
              </a:rPr>
              <a:t>Digital Humanities Centre</a:t>
            </a:r>
            <a:br>
              <a:rPr lang="hu-HU" sz="1800" smtClean="0">
                <a:latin typeface="Arial" charset="0"/>
                <a:cs typeface="Arial" charset="0"/>
              </a:rPr>
            </a:br>
            <a:r>
              <a:rPr lang="hu-HU" sz="1800" smtClean="0">
                <a:latin typeface="Arial" charset="0"/>
                <a:cs typeface="Arial" charset="0"/>
              </a:rPr>
              <a:t>Department of Digital Philology and Web Archiving</a:t>
            </a:r>
            <a:br>
              <a:rPr lang="hu-HU" sz="1800" smtClean="0">
                <a:latin typeface="Arial" charset="0"/>
                <a:cs typeface="Arial" charset="0"/>
              </a:rPr>
            </a:br>
            <a:r>
              <a:rPr lang="hu-HU" sz="2100" smtClean="0">
                <a:latin typeface="Arial" charset="0"/>
                <a:cs typeface="Arial" charset="0"/>
              </a:rPr>
              <a:t/>
            </a:r>
            <a:br>
              <a:rPr lang="hu-HU" sz="2100" smtClean="0">
                <a:latin typeface="Arial" charset="0"/>
                <a:cs typeface="Arial" charset="0"/>
              </a:rPr>
            </a:br>
            <a:r>
              <a:rPr lang="hu-HU" sz="2800" b="1" smtClean="0">
                <a:latin typeface="Arial" charset="0"/>
                <a:cs typeface="Arial" charset="0"/>
              </a:rPr>
              <a:t>Building and Processing Corpora</a:t>
            </a:r>
            <a:br>
              <a:rPr lang="hu-HU" sz="2800" b="1" smtClean="0">
                <a:latin typeface="Arial" charset="0"/>
                <a:cs typeface="Arial" charset="0"/>
              </a:rPr>
            </a:br>
            <a:r>
              <a:rPr lang="hu-HU" sz="2800" b="1" smtClean="0">
                <a:latin typeface="Arial" charset="0"/>
                <a:cs typeface="Arial" charset="0"/>
              </a:rPr>
              <a:t>from Archived Web Content</a:t>
            </a:r>
            <a:br>
              <a:rPr lang="hu-HU" sz="2800" b="1" smtClean="0">
                <a:latin typeface="Arial" charset="0"/>
                <a:cs typeface="Arial" charset="0"/>
              </a:rPr>
            </a:br>
            <a:endParaRPr lang="hu-HU" sz="2300" b="1" smtClean="0">
              <a:latin typeface="Arial" charset="0"/>
              <a:cs typeface="Arial" charset="0"/>
            </a:endParaRPr>
          </a:p>
        </p:txBody>
      </p:sp>
      <p:sp>
        <p:nvSpPr>
          <p:cNvPr id="86" name="Google Shape;86;p1"/>
          <p:cNvSpPr txBox="1">
            <a:spLocks noGrp="1"/>
          </p:cNvSpPr>
          <p:nvPr>
            <p:ph type="subTitle" idx="1"/>
          </p:nvPr>
        </p:nvSpPr>
        <p:spPr>
          <a:xfrm>
            <a:off x="1524000" y="4059238"/>
            <a:ext cx="9144000" cy="488950"/>
          </a:xfrm>
        </p:spPr>
        <p:txBody>
          <a:bodyPr>
            <a:noAutofit/>
          </a:bodyPr>
          <a:lstStyle/>
          <a:p>
            <a:pPr marL="0" indent="0" eaLnBrk="1" hangingPunct="1">
              <a:lnSpc>
                <a:spcPct val="50000"/>
              </a:lnSpc>
              <a:spcBef>
                <a:spcPct val="0"/>
              </a:spcBef>
              <a:spcAft>
                <a:spcPct val="0"/>
              </a:spcAft>
              <a:buClr>
                <a:srgbClr val="44546A"/>
              </a:buClr>
              <a:buSzPts val="3100"/>
              <a:buFont typeface="Calibri" pitchFamily="34" charset="0"/>
              <a:buNone/>
            </a:pPr>
            <a:r>
              <a:rPr lang="hu-HU" smtClean="0">
                <a:latin typeface="Calibri" pitchFamily="34" charset="0"/>
                <a:cs typeface="Calibri" pitchFamily="34" charset="0"/>
                <a:sym typeface="Calibri" pitchFamily="34" charset="0"/>
              </a:rPr>
              <a:t>The Case Study of the Ukraine Project</a:t>
            </a:r>
          </a:p>
          <a:p>
            <a:pPr marL="0" indent="0" eaLnBrk="1" hangingPunct="1">
              <a:lnSpc>
                <a:spcPct val="50000"/>
              </a:lnSpc>
              <a:spcBef>
                <a:spcPct val="0"/>
              </a:spcBef>
              <a:spcAft>
                <a:spcPct val="0"/>
              </a:spcAft>
              <a:buClr>
                <a:srgbClr val="44546A"/>
              </a:buClr>
              <a:buSzPts val="3100"/>
              <a:buFont typeface="Calibri" pitchFamily="34" charset="0"/>
              <a:buNone/>
            </a:pPr>
            <a:endParaRPr lang="hu-HU" smtClean="0">
              <a:latin typeface="Calibri" pitchFamily="34" charset="0"/>
              <a:cs typeface="Calibri" pitchFamily="34" charset="0"/>
              <a:sym typeface="Calibri" pitchFamily="34" charset="0"/>
            </a:endParaRPr>
          </a:p>
          <a:p>
            <a:pPr marL="0" indent="0" eaLnBrk="1" hangingPunct="1">
              <a:lnSpc>
                <a:spcPct val="50000"/>
              </a:lnSpc>
              <a:spcBef>
                <a:spcPct val="0"/>
              </a:spcBef>
              <a:spcAft>
                <a:spcPct val="0"/>
              </a:spcAft>
              <a:buClr>
                <a:srgbClr val="44546A"/>
              </a:buClr>
              <a:buSzPts val="3100"/>
              <a:buFont typeface="Calibri" pitchFamily="34" charset="0"/>
              <a:buNone/>
            </a:pPr>
            <a:r>
              <a:rPr lang="hu-HU" smtClean="0">
                <a:latin typeface="Calibri" pitchFamily="34" charset="0"/>
                <a:cs typeface="Calibri" pitchFamily="34" charset="0"/>
                <a:sym typeface="Calibri" pitchFamily="34" charset="0"/>
              </a:rPr>
              <a:t>webarchivum.oszk.hu</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Google Shape;153;g1ab48913af7_0_24"/>
          <p:cNvPicPr preferRelativeResize="0">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sp>
        <p:nvSpPr>
          <p:cNvPr id="32770" name="Google Shape;154;g1ab48913af7_0_24"/>
          <p:cNvSpPr txBox="1">
            <a:spLocks noGrp="1"/>
          </p:cNvSpPr>
          <p:nvPr>
            <p:ph type="title"/>
          </p:nvPr>
        </p:nvSpPr>
        <p:spPr/>
        <p:txBody>
          <a:bodyPr/>
          <a:lstStyle/>
          <a:p>
            <a:pPr algn="ctr" eaLnBrk="1" hangingPunct="1">
              <a:spcBef>
                <a:spcPct val="0"/>
              </a:spcBef>
              <a:spcAft>
                <a:spcPct val="0"/>
              </a:spcAft>
              <a:buClr>
                <a:srgbClr val="44546A"/>
              </a:buClr>
              <a:buSzPts val="3000"/>
              <a:buFont typeface="Calibri" pitchFamily="34" charset="0"/>
              <a:buNone/>
            </a:pPr>
            <a:r>
              <a:rPr lang="hu-HU" sz="3000" smtClean="0">
                <a:solidFill>
                  <a:srgbClr val="44546A"/>
                </a:solidFill>
                <a:latin typeface="Calibri" pitchFamily="34" charset="0"/>
                <a:cs typeface="Calibri" pitchFamily="34" charset="0"/>
                <a:sym typeface="Calibri" pitchFamily="34" charset="0"/>
              </a:rPr>
              <a:t>Standard format for web archives: WARC</a:t>
            </a:r>
            <a:endParaRPr lang="hu-HU" sz="3000" smtClean="0">
              <a:latin typeface="Calibri" pitchFamily="34" charset="0"/>
              <a:cs typeface="Calibri" pitchFamily="34" charset="0"/>
              <a:sym typeface="Calibri" pitchFamily="34" charset="0"/>
            </a:endParaRPr>
          </a:p>
        </p:txBody>
      </p:sp>
      <p:pic>
        <p:nvPicPr>
          <p:cNvPr id="32771" name="Google Shape;155;g1ab48913af7_0_24"/>
          <p:cNvPicPr preferRelativeResize="0">
            <a:picLocks noChangeAspect="1" noChangeArrowheads="1"/>
          </p:cNvPicPr>
          <p:nvPr/>
        </p:nvPicPr>
        <p:blipFill>
          <a:blip r:embed="rId4"/>
          <a:srcRect/>
          <a:stretch>
            <a:fillRect/>
          </a:stretch>
        </p:blipFill>
        <p:spPr bwMode="auto">
          <a:xfrm>
            <a:off x="2343150" y="1465263"/>
            <a:ext cx="7505700" cy="4819650"/>
          </a:xfrm>
          <a:prstGeom prst="rect">
            <a:avLst/>
          </a:prstGeom>
          <a:noFill/>
          <a:ln w="9525">
            <a:noFill/>
            <a:miter lim="800000"/>
            <a:headEnd/>
            <a:tailEnd/>
          </a:ln>
        </p:spPr>
      </p:pic>
      <p:sp>
        <p:nvSpPr>
          <p:cNvPr id="32772" name="Google Shape;156;g1ab48913af7_0_24"/>
          <p:cNvSpPr txBox="1">
            <a:spLocks noChangeArrowheads="1"/>
          </p:cNvSpPr>
          <p:nvPr/>
        </p:nvSpPr>
        <p:spPr bwMode="auto">
          <a:xfrm>
            <a:off x="3919538" y="6346825"/>
            <a:ext cx="4352925" cy="400050"/>
          </a:xfrm>
          <a:prstGeom prst="rect">
            <a:avLst/>
          </a:prstGeom>
          <a:noFill/>
          <a:ln w="9525">
            <a:noFill/>
            <a:miter lim="800000"/>
            <a:headEnd/>
            <a:tailEnd/>
          </a:ln>
        </p:spPr>
        <p:txBody>
          <a:bodyPr lIns="91425" tIns="91425" rIns="91425" bIns="91425">
            <a:spAutoFit/>
          </a:bodyPr>
          <a:lstStyle/>
          <a:p>
            <a:pPr>
              <a:buClr>
                <a:srgbClr val="000000"/>
              </a:buClr>
              <a:buFont typeface="Arial" charset="0"/>
              <a:buNone/>
            </a:pPr>
            <a:r>
              <a:rPr lang="hu-HU">
                <a:latin typeface="Calibri" pitchFamily="34" charset="0"/>
                <a:cs typeface="Calibri" pitchFamily="34" charset="0"/>
                <a:sym typeface="Calibri" pitchFamily="34" charset="0"/>
              </a:rPr>
              <a:t>https://www.hanzo.co/blog/iso-28500-warc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Google Shape;161;g1ab48913af7_0_34"/>
          <p:cNvPicPr preferRelativeResize="0">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sp>
        <p:nvSpPr>
          <p:cNvPr id="34818" name="Google Shape;162;g1ab48913af7_0_34"/>
          <p:cNvSpPr txBox="1">
            <a:spLocks noGrp="1"/>
          </p:cNvSpPr>
          <p:nvPr>
            <p:ph type="title"/>
          </p:nvPr>
        </p:nvSpPr>
        <p:spPr/>
        <p:txBody>
          <a:bodyPr/>
          <a:lstStyle/>
          <a:p>
            <a:pPr algn="ctr" eaLnBrk="1" hangingPunct="1">
              <a:spcBef>
                <a:spcPct val="0"/>
              </a:spcBef>
              <a:spcAft>
                <a:spcPct val="0"/>
              </a:spcAft>
              <a:buClr>
                <a:srgbClr val="44546A"/>
              </a:buClr>
              <a:buSzPts val="3000"/>
              <a:buFont typeface="Calibri" pitchFamily="34" charset="0"/>
              <a:buNone/>
            </a:pPr>
            <a:r>
              <a:rPr lang="hu-HU" sz="3000" smtClean="0">
                <a:solidFill>
                  <a:srgbClr val="44546A"/>
                </a:solidFill>
                <a:latin typeface="Calibri" pitchFamily="34" charset="0"/>
                <a:cs typeface="Calibri" pitchFamily="34" charset="0"/>
                <a:sym typeface="Calibri" pitchFamily="34" charset="0"/>
              </a:rPr>
              <a:t>Standard format for web archives: WARC</a:t>
            </a:r>
            <a:endParaRPr lang="hu-HU" sz="3000" smtClean="0">
              <a:latin typeface="Calibri" pitchFamily="34" charset="0"/>
              <a:cs typeface="Calibri" pitchFamily="34" charset="0"/>
              <a:sym typeface="Calibri" pitchFamily="34" charset="0"/>
            </a:endParaRPr>
          </a:p>
        </p:txBody>
      </p:sp>
      <p:pic>
        <p:nvPicPr>
          <p:cNvPr id="34819" name="Google Shape;163;g1ab48913af7_0_34"/>
          <p:cNvPicPr preferRelativeResize="0">
            <a:picLocks noChangeAspect="1" noChangeArrowheads="1"/>
          </p:cNvPicPr>
          <p:nvPr/>
        </p:nvPicPr>
        <p:blipFill>
          <a:blip r:embed="rId4"/>
          <a:srcRect/>
          <a:stretch>
            <a:fillRect/>
          </a:stretch>
        </p:blipFill>
        <p:spPr bwMode="auto">
          <a:xfrm>
            <a:off x="1744663" y="1690688"/>
            <a:ext cx="8702675" cy="4551362"/>
          </a:xfrm>
          <a:prstGeom prst="rect">
            <a:avLst/>
          </a:prstGeom>
          <a:noFill/>
          <a:ln w="9525">
            <a:noFill/>
            <a:miter lim="800000"/>
            <a:headEnd/>
            <a:tailEnd/>
          </a:ln>
        </p:spPr>
      </p:pic>
      <p:sp>
        <p:nvSpPr>
          <p:cNvPr id="34820" name="Google Shape;164;g1ab48913af7_0_34"/>
          <p:cNvSpPr txBox="1">
            <a:spLocks noChangeArrowheads="1"/>
          </p:cNvSpPr>
          <p:nvPr/>
        </p:nvSpPr>
        <p:spPr bwMode="auto">
          <a:xfrm>
            <a:off x="1958975" y="6367463"/>
            <a:ext cx="8274050" cy="400050"/>
          </a:xfrm>
          <a:prstGeom prst="rect">
            <a:avLst/>
          </a:prstGeom>
          <a:noFill/>
          <a:ln w="9525">
            <a:noFill/>
            <a:miter lim="800000"/>
            <a:headEnd/>
            <a:tailEnd/>
          </a:ln>
        </p:spPr>
        <p:txBody>
          <a:bodyPr lIns="91425" tIns="91425" rIns="91425" bIns="91425">
            <a:spAutoFit/>
          </a:bodyPr>
          <a:lstStyle/>
          <a:p>
            <a:pPr algn="ctr">
              <a:buClr>
                <a:srgbClr val="000000"/>
              </a:buClr>
              <a:buFont typeface="Arial" charset="0"/>
              <a:buNone/>
            </a:pPr>
            <a:r>
              <a:rPr lang="hu-HU">
                <a:latin typeface="Calibri" pitchFamily="34" charset="0"/>
                <a:cs typeface="Calibri" pitchFamily="34" charset="0"/>
                <a:sym typeface="Calibri" pitchFamily="34" charset="0"/>
              </a:rPr>
              <a:t>https://www.hanzo.co/blog/iso-28500-warc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Google Shape;169;g1ab48913af7_0_41"/>
          <p:cNvPicPr preferRelativeResize="0">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sp>
        <p:nvSpPr>
          <p:cNvPr id="36866" name="Google Shape;170;g1ab48913af7_0_41"/>
          <p:cNvSpPr txBox="1">
            <a:spLocks noGrp="1"/>
          </p:cNvSpPr>
          <p:nvPr>
            <p:ph type="title"/>
          </p:nvPr>
        </p:nvSpPr>
        <p:spPr/>
        <p:txBody>
          <a:bodyPr/>
          <a:lstStyle/>
          <a:p>
            <a:pPr algn="ctr" eaLnBrk="1" hangingPunct="1">
              <a:spcBef>
                <a:spcPct val="0"/>
              </a:spcBef>
              <a:spcAft>
                <a:spcPct val="0"/>
              </a:spcAft>
              <a:buClr>
                <a:srgbClr val="44546A"/>
              </a:buClr>
              <a:buSzPts val="3000"/>
              <a:buFont typeface="Calibri" pitchFamily="34" charset="0"/>
              <a:buNone/>
            </a:pPr>
            <a:r>
              <a:rPr lang="hu-HU" sz="3000" smtClean="0">
                <a:solidFill>
                  <a:srgbClr val="44546A"/>
                </a:solidFill>
                <a:latin typeface="Calibri" pitchFamily="34" charset="0"/>
                <a:cs typeface="Calibri" pitchFamily="34" charset="0"/>
                <a:sym typeface="Calibri" pitchFamily="34" charset="0"/>
              </a:rPr>
              <a:t>Where is the text in WARCs? (WARC2TXT)</a:t>
            </a:r>
            <a:endParaRPr lang="hu-HU" sz="3000" smtClean="0">
              <a:latin typeface="Calibri" pitchFamily="34" charset="0"/>
              <a:cs typeface="Calibri" pitchFamily="34" charset="0"/>
              <a:sym typeface="Calibri" pitchFamily="34" charset="0"/>
            </a:endParaRPr>
          </a:p>
        </p:txBody>
      </p:sp>
      <p:sp>
        <p:nvSpPr>
          <p:cNvPr id="171" name="Google Shape;171;g1ab48913af7_0_41"/>
          <p:cNvSpPr txBox="1"/>
          <p:nvPr/>
        </p:nvSpPr>
        <p:spPr>
          <a:xfrm>
            <a:off x="403225" y="1860550"/>
            <a:ext cx="5781675" cy="3094038"/>
          </a:xfrm>
          <a:prstGeom prst="rect">
            <a:avLst/>
          </a:prstGeom>
          <a:noFill/>
          <a:ln>
            <a:noFill/>
          </a:ln>
        </p:spPr>
        <p:txBody>
          <a:bodyPr spcFirstLastPara="1" lIns="91425" tIns="91425" rIns="91425" bIns="91425">
            <a:spAutoFit/>
          </a:bodyPr>
          <a:lstStyle/>
          <a:p>
            <a:pPr marL="457200" indent="-361950" fontAlgn="auto">
              <a:spcBef>
                <a:spcPts val="0"/>
              </a:spcBef>
              <a:spcAft>
                <a:spcPts val="0"/>
              </a:spcAft>
              <a:buClr>
                <a:srgbClr val="000000"/>
              </a:buClr>
              <a:buSzPts val="2100"/>
              <a:buFont typeface="Calibri"/>
              <a:buChar char="●"/>
              <a:defRPr/>
            </a:pPr>
            <a:r>
              <a:rPr lang="hu-HU" sz="2100" kern="0">
                <a:latin typeface="Calibri"/>
                <a:ea typeface="Calibri"/>
                <a:cs typeface="Calibri"/>
                <a:sym typeface="Calibri"/>
              </a:rPr>
              <a:t>According to the standards, there are 92 MIME types, which are in text format (text/…, see https://datatracker.ietf.org/doc/html/rfc2045)</a:t>
            </a:r>
            <a:endParaRPr sz="2100" kern="0">
              <a:latin typeface="Calibri"/>
              <a:ea typeface="Calibri"/>
              <a:cs typeface="Calibri"/>
              <a:sym typeface="Calibri"/>
            </a:endParaRPr>
          </a:p>
          <a:p>
            <a:pPr marL="457200" fontAlgn="auto">
              <a:spcBef>
                <a:spcPts val="0"/>
              </a:spcBef>
              <a:spcAft>
                <a:spcPts val="0"/>
              </a:spcAft>
              <a:buClr>
                <a:srgbClr val="000000"/>
              </a:buClr>
              <a:buSzPts val="2100"/>
              <a:buFont typeface="Arial"/>
              <a:buNone/>
              <a:defRPr/>
            </a:pPr>
            <a:endParaRPr sz="2100" kern="0">
              <a:latin typeface="Calibri"/>
              <a:ea typeface="Calibri"/>
              <a:cs typeface="Calibri"/>
              <a:sym typeface="Calibri"/>
            </a:endParaRPr>
          </a:p>
          <a:p>
            <a:pPr marL="457200" indent="-361950" fontAlgn="auto">
              <a:spcBef>
                <a:spcPts val="0"/>
              </a:spcBef>
              <a:spcAft>
                <a:spcPts val="0"/>
              </a:spcAft>
              <a:buClr>
                <a:srgbClr val="000000"/>
              </a:buClr>
              <a:buSzPts val="2100"/>
              <a:buFont typeface="Calibri"/>
              <a:buChar char="●"/>
              <a:defRPr/>
            </a:pPr>
            <a:r>
              <a:rPr lang="hu-HU" sz="2100" kern="0">
                <a:latin typeface="Calibri"/>
                <a:ea typeface="Calibri"/>
                <a:cs typeface="Calibri"/>
                <a:sym typeface="Calibri"/>
              </a:rPr>
              <a:t>The text of the news is contained in the HTML in case of WARCs.</a:t>
            </a:r>
            <a:endParaRPr sz="2100" kern="0">
              <a:latin typeface="Calibri"/>
              <a:ea typeface="Calibri"/>
              <a:cs typeface="Calibri"/>
              <a:sym typeface="Calibri"/>
            </a:endParaRPr>
          </a:p>
          <a:p>
            <a:pPr marL="457200" fontAlgn="auto">
              <a:spcBef>
                <a:spcPts val="0"/>
              </a:spcBef>
              <a:spcAft>
                <a:spcPts val="0"/>
              </a:spcAft>
              <a:buClr>
                <a:srgbClr val="000000"/>
              </a:buClr>
              <a:buSzPts val="2100"/>
              <a:buFont typeface="Arial"/>
              <a:buNone/>
              <a:defRPr/>
            </a:pPr>
            <a:endParaRPr sz="2100" kern="0">
              <a:latin typeface="Calibri"/>
              <a:ea typeface="Calibri"/>
              <a:cs typeface="Calibri"/>
              <a:sym typeface="Calibri"/>
            </a:endParaRPr>
          </a:p>
          <a:p>
            <a:pPr marL="457200" indent="-361950" fontAlgn="auto">
              <a:spcBef>
                <a:spcPts val="0"/>
              </a:spcBef>
              <a:spcAft>
                <a:spcPts val="0"/>
              </a:spcAft>
              <a:buClr>
                <a:srgbClr val="000000"/>
              </a:buClr>
              <a:buSzPts val="2100"/>
              <a:buFont typeface="Calibri"/>
              <a:buChar char="●"/>
              <a:defRPr/>
            </a:pPr>
            <a:r>
              <a:rPr lang="hu-HU" sz="2100" kern="0">
                <a:latin typeface="Calibri"/>
                <a:ea typeface="Calibri"/>
                <a:cs typeface="Calibri"/>
                <a:sym typeface="Calibri"/>
              </a:rPr>
              <a:t>So first step is WARC2HTML.</a:t>
            </a:r>
            <a:endParaRPr sz="2100" kern="0">
              <a:latin typeface="Calibri"/>
              <a:ea typeface="Calibri"/>
              <a:cs typeface="Calibri"/>
              <a:sym typeface="Calibri"/>
            </a:endParaRPr>
          </a:p>
          <a:p>
            <a:pPr marL="457200" fontAlgn="auto">
              <a:spcBef>
                <a:spcPts val="0"/>
              </a:spcBef>
              <a:spcAft>
                <a:spcPts val="0"/>
              </a:spcAft>
              <a:buClr>
                <a:srgbClr val="000000"/>
              </a:buClr>
              <a:buSzPts val="2100"/>
              <a:buFont typeface="Arial"/>
              <a:buNone/>
              <a:defRPr/>
            </a:pPr>
            <a:endParaRPr sz="2100" kern="0">
              <a:latin typeface="Calibri"/>
              <a:ea typeface="Calibri"/>
              <a:cs typeface="Calibri"/>
              <a:sym typeface="Calibri"/>
            </a:endParaRPr>
          </a:p>
        </p:txBody>
      </p:sp>
      <p:pic>
        <p:nvPicPr>
          <p:cNvPr id="36868" name="Google Shape;172;g1ab48913af7_0_41"/>
          <p:cNvPicPr preferRelativeResize="0">
            <a:picLocks noChangeAspect="1" noChangeArrowheads="1"/>
          </p:cNvPicPr>
          <p:nvPr/>
        </p:nvPicPr>
        <p:blipFill>
          <a:blip r:embed="rId4"/>
          <a:srcRect/>
          <a:stretch>
            <a:fillRect/>
          </a:stretch>
        </p:blipFill>
        <p:spPr bwMode="auto">
          <a:xfrm>
            <a:off x="6184900" y="1860550"/>
            <a:ext cx="5553075" cy="479901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Google Shape;177;g1ab48913af7_0_54"/>
          <p:cNvPicPr preferRelativeResize="0">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sp>
        <p:nvSpPr>
          <p:cNvPr id="38914" name="Google Shape;178;g1ab48913af7_0_54"/>
          <p:cNvSpPr txBox="1">
            <a:spLocks noGrp="1"/>
          </p:cNvSpPr>
          <p:nvPr>
            <p:ph type="title"/>
          </p:nvPr>
        </p:nvSpPr>
        <p:spPr/>
        <p:txBody>
          <a:bodyPr/>
          <a:lstStyle/>
          <a:p>
            <a:pPr algn="ctr" eaLnBrk="1" hangingPunct="1">
              <a:spcBef>
                <a:spcPct val="0"/>
              </a:spcBef>
              <a:spcAft>
                <a:spcPct val="0"/>
              </a:spcAft>
              <a:buClr>
                <a:srgbClr val="44546A"/>
              </a:buClr>
              <a:buSzPts val="3000"/>
              <a:buFont typeface="Calibri" pitchFamily="34" charset="0"/>
              <a:buNone/>
            </a:pPr>
            <a:r>
              <a:rPr lang="hu-HU" sz="3000" smtClean="0">
                <a:solidFill>
                  <a:srgbClr val="44546A"/>
                </a:solidFill>
                <a:latin typeface="Calibri" pitchFamily="34" charset="0"/>
                <a:cs typeface="Calibri" pitchFamily="34" charset="0"/>
                <a:sym typeface="Calibri" pitchFamily="34" charset="0"/>
              </a:rPr>
              <a:t>WARC2HTML</a:t>
            </a:r>
            <a:endParaRPr lang="hu-HU" sz="3000" smtClean="0">
              <a:latin typeface="Calibri" pitchFamily="34" charset="0"/>
              <a:cs typeface="Calibri" pitchFamily="34" charset="0"/>
              <a:sym typeface="Calibri" pitchFamily="34" charset="0"/>
            </a:endParaRPr>
          </a:p>
        </p:txBody>
      </p:sp>
      <p:pic>
        <p:nvPicPr>
          <p:cNvPr id="38915" name="Google Shape;179;g1ab48913af7_0_54"/>
          <p:cNvPicPr preferRelativeResize="0">
            <a:picLocks noChangeAspect="1" noChangeArrowheads="1"/>
          </p:cNvPicPr>
          <p:nvPr/>
        </p:nvPicPr>
        <p:blipFill>
          <a:blip r:embed="rId4"/>
          <a:srcRect/>
          <a:stretch>
            <a:fillRect/>
          </a:stretch>
        </p:blipFill>
        <p:spPr bwMode="auto">
          <a:xfrm>
            <a:off x="5997575" y="1690688"/>
            <a:ext cx="5468938" cy="3389312"/>
          </a:xfrm>
          <a:prstGeom prst="rect">
            <a:avLst/>
          </a:prstGeom>
          <a:noFill/>
          <a:ln w="9525">
            <a:noFill/>
            <a:miter lim="800000"/>
            <a:headEnd/>
            <a:tailEnd/>
          </a:ln>
        </p:spPr>
      </p:pic>
      <p:pic>
        <p:nvPicPr>
          <p:cNvPr id="38916" name="Google Shape;180;g1ab48913af7_0_54"/>
          <p:cNvPicPr preferRelativeResize="0">
            <a:picLocks noChangeAspect="1" noChangeArrowheads="1"/>
          </p:cNvPicPr>
          <p:nvPr/>
        </p:nvPicPr>
        <p:blipFill>
          <a:blip r:embed="rId5"/>
          <a:srcRect/>
          <a:stretch>
            <a:fillRect/>
          </a:stretch>
        </p:blipFill>
        <p:spPr bwMode="auto">
          <a:xfrm>
            <a:off x="838200" y="1690688"/>
            <a:ext cx="5159375" cy="3389312"/>
          </a:xfrm>
          <a:prstGeom prst="rect">
            <a:avLst/>
          </a:prstGeom>
          <a:noFill/>
          <a:ln w="9525">
            <a:noFill/>
            <a:miter lim="800000"/>
            <a:headEnd/>
            <a:tailEnd/>
          </a:ln>
        </p:spPr>
      </p:pic>
      <p:pic>
        <p:nvPicPr>
          <p:cNvPr id="38917" name="Google Shape;181;g1ab48913af7_0_54"/>
          <p:cNvPicPr preferRelativeResize="0">
            <a:picLocks noChangeAspect="1" noChangeArrowheads="1"/>
          </p:cNvPicPr>
          <p:nvPr/>
        </p:nvPicPr>
        <p:blipFill>
          <a:blip r:embed="rId6"/>
          <a:srcRect/>
          <a:stretch>
            <a:fillRect/>
          </a:stretch>
        </p:blipFill>
        <p:spPr bwMode="auto">
          <a:xfrm>
            <a:off x="2003425" y="4418013"/>
            <a:ext cx="8185150" cy="243998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Google Shape;186;g1ab48913af7_0_71"/>
          <p:cNvPicPr preferRelativeResize="0">
            <a:picLocks noChangeAspect="1" noChangeArrowheads="1"/>
          </p:cNvPicPr>
          <p:nvPr/>
        </p:nvPicPr>
        <p:blipFill>
          <a:blip r:embed="rId3"/>
          <a:srcRect/>
          <a:stretch>
            <a:fillRect/>
          </a:stretch>
        </p:blipFill>
        <p:spPr bwMode="auto">
          <a:xfrm>
            <a:off x="0" y="-22225"/>
            <a:ext cx="12192000" cy="6858000"/>
          </a:xfrm>
          <a:prstGeom prst="rect">
            <a:avLst/>
          </a:prstGeom>
          <a:noFill/>
          <a:ln w="9525">
            <a:noFill/>
            <a:miter lim="800000"/>
            <a:headEnd/>
            <a:tailEnd/>
          </a:ln>
        </p:spPr>
      </p:pic>
      <p:sp>
        <p:nvSpPr>
          <p:cNvPr id="40962" name="Google Shape;187;g1ab48913af7_0_71"/>
          <p:cNvSpPr txBox="1">
            <a:spLocks noGrp="1"/>
          </p:cNvSpPr>
          <p:nvPr>
            <p:ph type="title"/>
          </p:nvPr>
        </p:nvSpPr>
        <p:spPr/>
        <p:txBody>
          <a:bodyPr/>
          <a:lstStyle/>
          <a:p>
            <a:pPr algn="ctr" eaLnBrk="1" hangingPunct="1">
              <a:spcBef>
                <a:spcPct val="0"/>
              </a:spcBef>
              <a:spcAft>
                <a:spcPct val="0"/>
              </a:spcAft>
              <a:buClr>
                <a:srgbClr val="44546A"/>
              </a:buClr>
              <a:buSzPts val="3000"/>
              <a:buFont typeface="Calibri" pitchFamily="34" charset="0"/>
              <a:buNone/>
            </a:pPr>
            <a:r>
              <a:rPr lang="hu-HU" sz="3000" smtClean="0">
                <a:solidFill>
                  <a:srgbClr val="44546A"/>
                </a:solidFill>
                <a:latin typeface="Calibri" pitchFamily="34" charset="0"/>
                <a:cs typeface="Calibri" pitchFamily="34" charset="0"/>
                <a:sym typeface="Calibri" pitchFamily="34" charset="0"/>
              </a:rPr>
              <a:t>HTML2TXT: Background for the Hungarian</a:t>
            </a:r>
            <a:endParaRPr lang="hu-HU" sz="3000" smtClean="0">
              <a:latin typeface="Calibri" pitchFamily="34" charset="0"/>
              <a:cs typeface="Calibri" pitchFamily="34" charset="0"/>
              <a:sym typeface="Calibri" pitchFamily="34" charset="0"/>
            </a:endParaRPr>
          </a:p>
        </p:txBody>
      </p:sp>
      <p:sp>
        <p:nvSpPr>
          <p:cNvPr id="188" name="Google Shape;188;g1ab48913af7_0_71"/>
          <p:cNvSpPr txBox="1"/>
          <p:nvPr/>
        </p:nvSpPr>
        <p:spPr>
          <a:xfrm>
            <a:off x="838200" y="1860550"/>
            <a:ext cx="10313988" cy="4673600"/>
          </a:xfrm>
          <a:prstGeom prst="rect">
            <a:avLst/>
          </a:prstGeom>
          <a:noFill/>
          <a:ln>
            <a:noFill/>
          </a:ln>
        </p:spPr>
        <p:txBody>
          <a:bodyPr lIns="91425" tIns="91425" rIns="91425" bIns="91425">
            <a:spAutoFit/>
          </a:bodyPr>
          <a:lstStyle/>
          <a:p>
            <a:pPr marL="457200" indent="-361950">
              <a:buClr>
                <a:srgbClr val="000000"/>
              </a:buClr>
              <a:buSzPts val="2100"/>
              <a:buFont typeface="Calibri" pitchFamily="34" charset="0"/>
              <a:buChar char="●"/>
            </a:pPr>
            <a:r>
              <a:rPr lang="hu-HU" sz="2100">
                <a:latin typeface="Calibri" pitchFamily="34" charset="0"/>
                <a:cs typeface="Calibri" pitchFamily="34" charset="0"/>
                <a:sym typeface="Calibri" pitchFamily="34" charset="0"/>
              </a:rPr>
              <a:t>Pázmány corpus (Endrédy, Prószéky 2016). To extract the text from CommonCrawl's WARCs, it used the self-developed Goldminer algorithm based on an algorythm called jusText (see bellow).</a:t>
            </a:r>
          </a:p>
          <a:p>
            <a:pPr marL="457200" indent="-361950">
              <a:buClr>
                <a:srgbClr val="000000"/>
              </a:buClr>
              <a:buSzPts val="2100"/>
              <a:buFont typeface="Arial" charset="0"/>
              <a:buNone/>
            </a:pPr>
            <a:endParaRPr lang="hu-HU" sz="2100">
              <a:latin typeface="Calibri" pitchFamily="34" charset="0"/>
              <a:cs typeface="Calibri" pitchFamily="34" charset="0"/>
              <a:sym typeface="Calibri" pitchFamily="34" charset="0"/>
            </a:endParaRPr>
          </a:p>
          <a:p>
            <a:pPr marL="457200" indent="-361950">
              <a:buClr>
                <a:srgbClr val="000000"/>
              </a:buClr>
              <a:buSzPts val="2100"/>
              <a:buFont typeface="Arial" charset="0"/>
              <a:buNone/>
            </a:pPr>
            <a:r>
              <a:rPr lang="hu-HU" sz="2100">
                <a:latin typeface="Calibri" pitchFamily="34" charset="0"/>
                <a:cs typeface="Calibri" pitchFamily="34" charset="0"/>
                <a:sym typeface="Calibri" pitchFamily="34" charset="0"/>
              </a:rPr>
              <a:t>	(Nyelvtudományi Közlemények 112. 191—205. DOI: 10.15776/NyK.2016.112.6)</a:t>
            </a:r>
          </a:p>
          <a:p>
            <a:pPr marL="457200" indent="-361950">
              <a:buClr>
                <a:srgbClr val="000000"/>
              </a:buClr>
              <a:buSzPts val="2100"/>
              <a:buFont typeface="Arial" charset="0"/>
              <a:buNone/>
            </a:pPr>
            <a:endParaRPr lang="hu-HU" sz="2100">
              <a:latin typeface="Calibri" pitchFamily="34" charset="0"/>
              <a:cs typeface="Calibri" pitchFamily="34" charset="0"/>
              <a:sym typeface="Calibri" pitchFamily="34" charset="0"/>
            </a:endParaRPr>
          </a:p>
          <a:p>
            <a:pPr marL="457200" indent="-361950">
              <a:buClr>
                <a:srgbClr val="000000"/>
              </a:buClr>
              <a:buSzPts val="2100"/>
              <a:buFont typeface="Calibri" pitchFamily="34" charset="0"/>
              <a:buChar char="●"/>
            </a:pPr>
            <a:r>
              <a:rPr lang="hu-HU" sz="2100">
                <a:latin typeface="Calibri" pitchFamily="34" charset="0"/>
                <a:cs typeface="Calibri" pitchFamily="34" charset="0"/>
                <a:sym typeface="Calibri" pitchFamily="34" charset="0"/>
              </a:rPr>
              <a:t>Webcorpus 2.0 (Nemeskey 2020). He created his own Python tool to download and process the Hungarian part of the CommonCrawl corpus, which is freely available on Github. To extract the text, this project also used jusText.</a:t>
            </a:r>
          </a:p>
          <a:p>
            <a:pPr marL="457200" indent="-361950">
              <a:buClr>
                <a:srgbClr val="000000"/>
              </a:buClr>
              <a:buSzPts val="2100"/>
              <a:buFont typeface="Arial" charset="0"/>
              <a:buNone/>
            </a:pPr>
            <a:endParaRPr lang="hu-HU" sz="2100">
              <a:latin typeface="Calibri" pitchFamily="34" charset="0"/>
              <a:cs typeface="Calibri" pitchFamily="34" charset="0"/>
              <a:sym typeface="Calibri" pitchFamily="34" charset="0"/>
            </a:endParaRPr>
          </a:p>
          <a:p>
            <a:pPr marL="457200" indent="-361950">
              <a:buClr>
                <a:srgbClr val="000000"/>
              </a:buClr>
              <a:buSzPts val="2100"/>
              <a:buFont typeface="Arial" charset="0"/>
              <a:buNone/>
            </a:pPr>
            <a:r>
              <a:rPr lang="hu-HU" sz="2100">
                <a:latin typeface="Calibri" pitchFamily="34" charset="0"/>
                <a:cs typeface="Calibri" pitchFamily="34" charset="0"/>
                <a:sym typeface="Calibri" pitchFamily="34" charset="0"/>
              </a:rPr>
              <a:t>(</a:t>
            </a:r>
            <a:r>
              <a:rPr lang="hu-HU" sz="2100">
                <a:latin typeface="Calibri" pitchFamily="34" charset="0"/>
                <a:cs typeface="Calibri" pitchFamily="34" charset="0"/>
                <a:sym typeface="Calibri" pitchFamily="34" charset="0"/>
                <a:hlinkClick r:id="rId4"/>
              </a:rPr>
              <a:t>https://github.com/DavidNemeskey/cc_corpus</a:t>
            </a:r>
            <a:r>
              <a:rPr lang="hu-HU" sz="2100">
                <a:latin typeface="Calibri" pitchFamily="34" charset="0"/>
                <a:cs typeface="Calibri" pitchFamily="34" charset="0"/>
                <a:sym typeface="Calibri" pitchFamily="34" charset="0"/>
              </a:rPr>
              <a:t>;</a:t>
            </a:r>
          </a:p>
          <a:p>
            <a:pPr marL="457200" indent="-361950">
              <a:buClr>
                <a:srgbClr val="000000"/>
              </a:buClr>
              <a:buSzPts val="2100"/>
              <a:buFont typeface="Arial" charset="0"/>
              <a:buNone/>
            </a:pPr>
            <a:r>
              <a:rPr lang="hu-HU" sz="2100">
                <a:latin typeface="Calibri" pitchFamily="34" charset="0"/>
                <a:cs typeface="Calibri" pitchFamily="34" charset="0"/>
                <a:sym typeface="Calibri" pitchFamily="34" charset="0"/>
              </a:rPr>
              <a:t>Nemeskey, Dávid Márk 2020: Natural Language Processing Methods for Language Modeling. PhD thesis. Eötvös Loránd University.)</a:t>
            </a:r>
          </a:p>
          <a:p>
            <a:pPr marL="457200" indent="-361950">
              <a:buClr>
                <a:srgbClr val="000000"/>
              </a:buClr>
              <a:buSzPts val="2100"/>
              <a:buFont typeface="Arial" charset="0"/>
              <a:buNone/>
            </a:pPr>
            <a:endParaRPr lang="hu-HU" sz="2100">
              <a:latin typeface="Calibri" pitchFamily="34" charset="0"/>
              <a:cs typeface="Calibri" pitchFamily="34" charset="0"/>
              <a:sym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Google Shape;193;g1ab6299bd48_0_66"/>
          <p:cNvPicPr preferRelativeResize="0">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sp>
        <p:nvSpPr>
          <p:cNvPr id="43010" name="Google Shape;194;g1ab6299bd48_0_66"/>
          <p:cNvSpPr txBox="1">
            <a:spLocks noGrp="1"/>
          </p:cNvSpPr>
          <p:nvPr>
            <p:ph type="title"/>
          </p:nvPr>
        </p:nvSpPr>
        <p:spPr>
          <a:xfrm>
            <a:off x="6135688" y="365125"/>
            <a:ext cx="5218112" cy="1325563"/>
          </a:xfrm>
        </p:spPr>
        <p:txBody>
          <a:bodyPr/>
          <a:lstStyle/>
          <a:p>
            <a:pPr algn="ctr" eaLnBrk="1" hangingPunct="1">
              <a:spcBef>
                <a:spcPct val="0"/>
              </a:spcBef>
              <a:spcAft>
                <a:spcPct val="0"/>
              </a:spcAft>
              <a:buClr>
                <a:srgbClr val="44546A"/>
              </a:buClr>
              <a:buSzPts val="3000"/>
              <a:buFont typeface="Calibri" pitchFamily="34" charset="0"/>
              <a:buNone/>
            </a:pPr>
            <a:r>
              <a:rPr lang="hu-HU" sz="3000" smtClean="0">
                <a:solidFill>
                  <a:srgbClr val="44546A"/>
                </a:solidFill>
                <a:latin typeface="Calibri" pitchFamily="34" charset="0"/>
                <a:cs typeface="Calibri" pitchFamily="34" charset="0"/>
                <a:sym typeface="Calibri" pitchFamily="34" charset="0"/>
              </a:rPr>
              <a:t>HTML2TXT (boilerplate removal)</a:t>
            </a:r>
            <a:endParaRPr lang="hu-HU" sz="3000" smtClean="0">
              <a:latin typeface="Calibri" pitchFamily="34" charset="0"/>
              <a:cs typeface="Calibri" pitchFamily="34" charset="0"/>
              <a:sym typeface="Calibri" pitchFamily="34" charset="0"/>
            </a:endParaRPr>
          </a:p>
        </p:txBody>
      </p:sp>
      <p:sp>
        <p:nvSpPr>
          <p:cNvPr id="195" name="Google Shape;195;g1ab6299bd48_0_66"/>
          <p:cNvSpPr txBox="1"/>
          <p:nvPr/>
        </p:nvSpPr>
        <p:spPr>
          <a:xfrm>
            <a:off x="6135688" y="2108200"/>
            <a:ext cx="4957762" cy="4710113"/>
          </a:xfrm>
          <a:prstGeom prst="rect">
            <a:avLst/>
          </a:prstGeom>
          <a:noFill/>
          <a:ln>
            <a:noFill/>
          </a:ln>
        </p:spPr>
        <p:txBody>
          <a:bodyPr spcFirstLastPara="1" lIns="91425" tIns="91425" rIns="91425" bIns="91425">
            <a:spAutoFit/>
          </a:bodyPr>
          <a:lstStyle/>
          <a:p>
            <a:pPr fontAlgn="auto">
              <a:spcBef>
                <a:spcPts val="0"/>
              </a:spcBef>
              <a:spcAft>
                <a:spcPts val="0"/>
              </a:spcAft>
              <a:buClr>
                <a:srgbClr val="000000"/>
              </a:buClr>
              <a:buSzPts val="3000"/>
              <a:buFont typeface="Arial"/>
              <a:buNone/>
              <a:defRPr/>
            </a:pPr>
            <a:r>
              <a:rPr lang="hu-HU" sz="2100" kern="0">
                <a:latin typeface="Calibri"/>
                <a:ea typeface="Calibri"/>
                <a:cs typeface="Calibri"/>
                <a:sym typeface="Calibri"/>
              </a:rPr>
              <a:t>jusText Python library:</a:t>
            </a:r>
            <a:endParaRPr sz="2100" kern="0">
              <a:latin typeface="Calibri"/>
              <a:ea typeface="Calibri"/>
              <a:cs typeface="Calibri"/>
              <a:sym typeface="Calibri"/>
            </a:endParaRPr>
          </a:p>
          <a:p>
            <a:pPr marL="457200" fontAlgn="auto">
              <a:spcBef>
                <a:spcPts val="0"/>
              </a:spcBef>
              <a:spcAft>
                <a:spcPts val="0"/>
              </a:spcAft>
              <a:buClr>
                <a:srgbClr val="000000"/>
              </a:buClr>
              <a:buSzPts val="3000"/>
              <a:buFont typeface="Arial"/>
              <a:buNone/>
              <a:defRPr/>
            </a:pPr>
            <a:endParaRPr sz="2100" kern="0">
              <a:latin typeface="Calibri"/>
              <a:ea typeface="Calibri"/>
              <a:cs typeface="Calibri"/>
              <a:sym typeface="Calibri"/>
            </a:endParaRPr>
          </a:p>
          <a:p>
            <a:pPr marL="457200" indent="-361950" fontAlgn="auto">
              <a:spcBef>
                <a:spcPts val="0"/>
              </a:spcBef>
              <a:spcAft>
                <a:spcPts val="0"/>
              </a:spcAft>
              <a:buClr>
                <a:srgbClr val="000000"/>
              </a:buClr>
              <a:buSzPts val="2100"/>
              <a:buFont typeface="Calibri"/>
              <a:buChar char="●"/>
              <a:defRPr/>
            </a:pPr>
            <a:r>
              <a:rPr lang="hu-HU" sz="2100" kern="0">
                <a:latin typeface="Calibri"/>
                <a:ea typeface="Calibri"/>
                <a:cs typeface="Calibri"/>
                <a:sym typeface="Calibri"/>
              </a:rPr>
              <a:t>removes the boilerplate from the HTML in two steps (based on context and language content)</a:t>
            </a:r>
            <a:endParaRPr sz="2100" kern="0">
              <a:latin typeface="Calibri"/>
              <a:ea typeface="Calibri"/>
              <a:cs typeface="Calibri"/>
              <a:sym typeface="Calibri"/>
            </a:endParaRPr>
          </a:p>
          <a:p>
            <a:pPr marL="457200" fontAlgn="auto">
              <a:spcBef>
                <a:spcPts val="0"/>
              </a:spcBef>
              <a:spcAft>
                <a:spcPts val="0"/>
              </a:spcAft>
              <a:buClr>
                <a:srgbClr val="000000"/>
              </a:buClr>
              <a:buSzPts val="3000"/>
              <a:buFont typeface="Arial"/>
              <a:buNone/>
              <a:defRPr/>
            </a:pPr>
            <a:endParaRPr sz="2100" kern="0">
              <a:latin typeface="Calibri"/>
              <a:ea typeface="Calibri"/>
              <a:cs typeface="Calibri"/>
              <a:sym typeface="Calibri"/>
            </a:endParaRPr>
          </a:p>
          <a:p>
            <a:pPr marL="457200" indent="-361950" fontAlgn="auto">
              <a:spcBef>
                <a:spcPts val="0"/>
              </a:spcBef>
              <a:spcAft>
                <a:spcPts val="0"/>
              </a:spcAft>
              <a:buClr>
                <a:srgbClr val="000000"/>
              </a:buClr>
              <a:buSzPts val="2100"/>
              <a:buFont typeface="Calibri"/>
              <a:buChar char="●"/>
              <a:defRPr/>
            </a:pPr>
            <a:r>
              <a:rPr lang="hu-HU" sz="2100" kern="0">
                <a:latin typeface="Calibri"/>
                <a:ea typeface="Calibri"/>
                <a:cs typeface="Calibri"/>
                <a:sym typeface="Calibri"/>
              </a:rPr>
              <a:t>result: plain text</a:t>
            </a:r>
            <a:endParaRPr sz="2100" kern="0">
              <a:latin typeface="Calibri"/>
              <a:ea typeface="Calibri"/>
              <a:cs typeface="Calibri"/>
              <a:sym typeface="Calibri"/>
            </a:endParaRPr>
          </a:p>
          <a:p>
            <a:pPr fontAlgn="auto">
              <a:spcBef>
                <a:spcPts val="0"/>
              </a:spcBef>
              <a:spcAft>
                <a:spcPts val="0"/>
              </a:spcAft>
              <a:buClr>
                <a:srgbClr val="000000"/>
              </a:buClr>
              <a:buFont typeface="Arial"/>
              <a:buNone/>
              <a:defRPr/>
            </a:pPr>
            <a:endParaRPr sz="2100" kern="0">
              <a:latin typeface="Calibri"/>
              <a:ea typeface="Calibri"/>
              <a:cs typeface="Calibri"/>
              <a:sym typeface="Calibri"/>
            </a:endParaRPr>
          </a:p>
          <a:p>
            <a:pPr fontAlgn="auto">
              <a:spcBef>
                <a:spcPts val="0"/>
              </a:spcBef>
              <a:spcAft>
                <a:spcPts val="0"/>
              </a:spcAft>
              <a:buClr>
                <a:schemeClr val="dk1"/>
              </a:buClr>
              <a:buSzPts val="1100"/>
              <a:buFont typeface="Arial"/>
              <a:buNone/>
              <a:defRPr/>
            </a:pPr>
            <a:r>
              <a:rPr lang="hu-HU" sz="2100" kern="0">
                <a:latin typeface="Calibri"/>
                <a:ea typeface="Calibri"/>
                <a:cs typeface="Calibri"/>
                <a:sym typeface="Calibri"/>
              </a:rPr>
              <a:t>(Pomikálek, J. (2011). Removing boilerplate and duplicate content from web corpora [PhD Thesis]. Masaryk university, Faculty of informatics, Brno, Czech Republic.)</a:t>
            </a:r>
            <a:endParaRPr sz="2100" kern="0">
              <a:latin typeface="Calibri"/>
              <a:ea typeface="Calibri"/>
              <a:cs typeface="Calibri"/>
              <a:sym typeface="Calibri"/>
            </a:endParaRPr>
          </a:p>
          <a:p>
            <a:pPr fontAlgn="auto">
              <a:spcBef>
                <a:spcPts val="0"/>
              </a:spcBef>
              <a:spcAft>
                <a:spcPts val="0"/>
              </a:spcAft>
              <a:buClr>
                <a:schemeClr val="dk1"/>
              </a:buClr>
              <a:buSzPts val="1100"/>
              <a:buFont typeface="Arial"/>
              <a:buNone/>
              <a:defRPr/>
            </a:pPr>
            <a:endParaRPr sz="2100" kern="0">
              <a:latin typeface="Calibri"/>
              <a:ea typeface="Calibri"/>
              <a:cs typeface="Calibri"/>
              <a:sym typeface="Calibri"/>
            </a:endParaRPr>
          </a:p>
          <a:p>
            <a:pPr fontAlgn="auto">
              <a:spcBef>
                <a:spcPts val="0"/>
              </a:spcBef>
              <a:spcAft>
                <a:spcPts val="0"/>
              </a:spcAft>
              <a:buClr>
                <a:srgbClr val="000000"/>
              </a:buClr>
              <a:buFont typeface="Arial"/>
              <a:buNone/>
              <a:defRPr/>
            </a:pPr>
            <a:endParaRPr sz="2100" kern="0">
              <a:latin typeface="Calibri"/>
              <a:ea typeface="Calibri"/>
              <a:cs typeface="Calibri"/>
              <a:sym typeface="Calibri"/>
            </a:endParaRPr>
          </a:p>
        </p:txBody>
      </p:sp>
      <p:pic>
        <p:nvPicPr>
          <p:cNvPr id="43012" name="Google Shape;196;g1ab6299bd48_0_66"/>
          <p:cNvPicPr preferRelativeResize="0">
            <a:picLocks noChangeAspect="1" noChangeArrowheads="1"/>
          </p:cNvPicPr>
          <p:nvPr/>
        </p:nvPicPr>
        <p:blipFill>
          <a:blip r:embed="rId4"/>
          <a:srcRect/>
          <a:stretch>
            <a:fillRect/>
          </a:stretch>
        </p:blipFill>
        <p:spPr bwMode="auto">
          <a:xfrm>
            <a:off x="0" y="0"/>
            <a:ext cx="5027613" cy="6858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Google Shape;201;g1ab6299bd48_0_53"/>
          <p:cNvPicPr preferRelativeResize="0">
            <a:picLocks noChangeAspect="1" noChangeArrowheads="1"/>
          </p:cNvPicPr>
          <p:nvPr>
            <p:ph type="body" idx="1"/>
          </p:nvPr>
        </p:nvPicPr>
        <p:blipFill>
          <a:blip r:embed="rId3"/>
          <a:srcRect/>
          <a:stretch>
            <a:fillRect/>
          </a:stretch>
        </p:blipFill>
        <p:spPr>
          <a:xfrm>
            <a:off x="0" y="0"/>
            <a:ext cx="12192000" cy="6858000"/>
          </a:xfrm>
        </p:spPr>
      </p:pic>
      <p:pic>
        <p:nvPicPr>
          <p:cNvPr id="45058" name="Google Shape;202;g1ab6299bd48_0_53"/>
          <p:cNvPicPr preferRelativeResize="0">
            <a:picLocks noChangeAspect="1" noChangeArrowheads="1"/>
          </p:cNvPicPr>
          <p:nvPr/>
        </p:nvPicPr>
        <p:blipFill>
          <a:blip r:embed="rId4"/>
          <a:srcRect/>
          <a:stretch>
            <a:fillRect/>
          </a:stretch>
        </p:blipFill>
        <p:spPr bwMode="auto">
          <a:xfrm>
            <a:off x="5795963" y="3382963"/>
            <a:ext cx="2674937" cy="1508125"/>
          </a:xfrm>
          <a:prstGeom prst="rect">
            <a:avLst/>
          </a:prstGeom>
          <a:noFill/>
          <a:ln w="9525">
            <a:noFill/>
            <a:miter lim="800000"/>
            <a:headEnd/>
            <a:tailEnd/>
          </a:ln>
        </p:spPr>
      </p:pic>
      <p:sp>
        <p:nvSpPr>
          <p:cNvPr id="45059" name="Google Shape;203;g1ab6299bd48_0_53"/>
          <p:cNvSpPr txBox="1">
            <a:spLocks noChangeArrowheads="1"/>
          </p:cNvSpPr>
          <p:nvPr/>
        </p:nvSpPr>
        <p:spPr bwMode="auto">
          <a:xfrm>
            <a:off x="5775325" y="1690688"/>
            <a:ext cx="2674938" cy="766762"/>
          </a:xfrm>
          <a:prstGeom prst="rect">
            <a:avLst/>
          </a:prstGeom>
          <a:noFill/>
          <a:ln w="9525">
            <a:noFill/>
            <a:miter lim="800000"/>
            <a:headEnd/>
            <a:tailEnd/>
          </a:ln>
        </p:spPr>
        <p:txBody>
          <a:bodyPr lIns="91425" tIns="91425" rIns="91425" bIns="91425">
            <a:spAutoFit/>
          </a:bodyPr>
          <a:lstStyle/>
          <a:p>
            <a:pPr>
              <a:lnSpc>
                <a:spcPct val="90000"/>
              </a:lnSpc>
              <a:buClr>
                <a:srgbClr val="000000"/>
              </a:buClr>
              <a:buSzPts val="1800"/>
              <a:buFont typeface="Arial" charset="0"/>
              <a:buNone/>
            </a:pPr>
            <a:r>
              <a:rPr lang="hu-HU" sz="2100">
                <a:latin typeface="Calibri" pitchFamily="34" charset="0"/>
                <a:cs typeface="Calibri" pitchFamily="34" charset="0"/>
                <a:sym typeface="Calibri" pitchFamily="34" charset="0"/>
              </a:rPr>
              <a:t>3. Text and data mining</a:t>
            </a:r>
            <a:endParaRPr lang="hu-HU" sz="1000">
              <a:latin typeface="Calibri" pitchFamily="34" charset="0"/>
              <a:cs typeface="Calibri" pitchFamily="34" charset="0"/>
              <a:sym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Google Shape;208;g1ab6299bd48_0_92"/>
          <p:cNvPicPr preferRelativeResize="0">
            <a:picLocks noChangeAspect="1" noChangeArrowheads="1"/>
          </p:cNvPicPr>
          <p:nvPr>
            <p:ph type="body" idx="1"/>
          </p:nvPr>
        </p:nvPicPr>
        <p:blipFill>
          <a:blip r:embed="rId3"/>
          <a:srcRect/>
          <a:stretch>
            <a:fillRect/>
          </a:stretch>
        </p:blipFill>
        <p:spPr>
          <a:xfrm>
            <a:off x="0" y="0"/>
            <a:ext cx="12192000" cy="6858000"/>
          </a:xfrm>
        </p:spPr>
      </p:pic>
      <p:sp>
        <p:nvSpPr>
          <p:cNvPr id="47106" name="Google Shape;209;g1ab6299bd48_0_92"/>
          <p:cNvSpPr txBox="1">
            <a:spLocks noGrp="1"/>
          </p:cNvSpPr>
          <p:nvPr>
            <p:ph type="title"/>
          </p:nvPr>
        </p:nvSpPr>
        <p:spPr/>
        <p:txBody>
          <a:bodyPr/>
          <a:lstStyle/>
          <a:p>
            <a:pPr algn="ctr" eaLnBrk="1" hangingPunct="1">
              <a:spcBef>
                <a:spcPct val="0"/>
              </a:spcBef>
              <a:spcAft>
                <a:spcPct val="0"/>
              </a:spcAft>
              <a:buClr>
                <a:srgbClr val="44546A"/>
              </a:buClr>
              <a:buSzPts val="3000"/>
              <a:buFont typeface="Calibri" pitchFamily="34" charset="0"/>
              <a:buNone/>
            </a:pPr>
            <a:r>
              <a:rPr lang="hu-HU" sz="4000" smtClean="0">
                <a:solidFill>
                  <a:srgbClr val="44546A"/>
                </a:solidFill>
                <a:latin typeface="Calibri" pitchFamily="34" charset="0"/>
                <a:cs typeface="Calibri" pitchFamily="34" charset="0"/>
                <a:sym typeface="Calibri" pitchFamily="34" charset="0"/>
              </a:rPr>
              <a:t>Natural Language Processing</a:t>
            </a:r>
            <a:endParaRPr lang="hu-HU" sz="4000" smtClean="0">
              <a:latin typeface="Calibri" pitchFamily="34" charset="0"/>
              <a:cs typeface="Calibri" pitchFamily="34" charset="0"/>
              <a:sym typeface="Calibri" pitchFamily="34" charset="0"/>
            </a:endParaRPr>
          </a:p>
        </p:txBody>
      </p:sp>
      <p:sp>
        <p:nvSpPr>
          <p:cNvPr id="210" name="Google Shape;210;g1ab6299bd48_0_92"/>
          <p:cNvSpPr txBox="1"/>
          <p:nvPr/>
        </p:nvSpPr>
        <p:spPr>
          <a:xfrm>
            <a:off x="838200" y="1690688"/>
            <a:ext cx="5600700" cy="4606925"/>
          </a:xfrm>
          <a:prstGeom prst="rect">
            <a:avLst/>
          </a:prstGeom>
          <a:solidFill>
            <a:schemeClr val="lt1">
              <a:alpha val="69411"/>
            </a:schemeClr>
          </a:solidFill>
          <a:ln>
            <a:noFill/>
          </a:ln>
        </p:spPr>
        <p:txBody>
          <a:bodyPr lIns="91425" tIns="45700" rIns="91425" bIns="45700">
            <a:normAutofit/>
          </a:bodyPr>
          <a:lstStyle/>
          <a:p>
            <a:pPr>
              <a:lnSpc>
                <a:spcPct val="70000"/>
              </a:lnSpc>
              <a:buClr>
                <a:srgbClr val="000000"/>
              </a:buClr>
              <a:buSzPct val="78000"/>
              <a:buFont typeface="Arial" charset="0"/>
              <a:buNone/>
            </a:pPr>
            <a:r>
              <a:rPr lang="hu-HU" sz="2100">
                <a:latin typeface="Calibri" pitchFamily="34" charset="0"/>
                <a:cs typeface="Calibri" pitchFamily="34" charset="0"/>
                <a:sym typeface="Calibri" pitchFamily="34" charset="0"/>
              </a:rPr>
              <a:t>The purpose of NLP: </a:t>
            </a:r>
          </a:p>
          <a:p>
            <a:pPr>
              <a:lnSpc>
                <a:spcPct val="70000"/>
              </a:lnSpc>
              <a:buClr>
                <a:srgbClr val="000000"/>
              </a:buClr>
              <a:buSzPct val="100000"/>
              <a:buFont typeface="Calibri" pitchFamily="34" charset="0"/>
              <a:buChar char="●"/>
            </a:pPr>
            <a:r>
              <a:rPr lang="hu-HU" sz="2100">
                <a:latin typeface="Calibri" pitchFamily="34" charset="0"/>
                <a:cs typeface="Calibri" pitchFamily="34" charset="0"/>
                <a:sym typeface="Calibri" pitchFamily="34" charset="0"/>
              </a:rPr>
              <a:t>breaking down the text into sentences</a:t>
            </a:r>
          </a:p>
          <a:p>
            <a:pPr>
              <a:lnSpc>
                <a:spcPct val="70000"/>
              </a:lnSpc>
              <a:buClr>
                <a:srgbClr val="000000"/>
              </a:buClr>
              <a:buSzPct val="100000"/>
              <a:buFont typeface="Calibri" pitchFamily="34" charset="0"/>
              <a:buChar char="●"/>
            </a:pPr>
            <a:r>
              <a:rPr lang="hu-HU" sz="2100">
                <a:latin typeface="Calibri" pitchFamily="34" charset="0"/>
                <a:cs typeface="Calibri" pitchFamily="34" charset="0"/>
                <a:sym typeface="Calibri" pitchFamily="34" charset="0"/>
              </a:rPr>
              <a:t>breaking down into words</a:t>
            </a:r>
          </a:p>
          <a:p>
            <a:pPr>
              <a:lnSpc>
                <a:spcPct val="70000"/>
              </a:lnSpc>
              <a:buClr>
                <a:srgbClr val="000000"/>
              </a:buClr>
              <a:buSzPct val="100000"/>
              <a:buFont typeface="Calibri" pitchFamily="34" charset="0"/>
              <a:buChar char="●"/>
            </a:pPr>
            <a:r>
              <a:rPr lang="hu-HU" sz="2100">
                <a:latin typeface="Calibri" pitchFamily="34" charset="0"/>
                <a:cs typeface="Calibri" pitchFamily="34" charset="0"/>
                <a:sym typeface="Calibri" pitchFamily="34" charset="0"/>
              </a:rPr>
              <a:t>lemmatization</a:t>
            </a:r>
          </a:p>
          <a:p>
            <a:pPr>
              <a:lnSpc>
                <a:spcPct val="70000"/>
              </a:lnSpc>
              <a:buClr>
                <a:srgbClr val="000000"/>
              </a:buClr>
              <a:buSzPct val="100000"/>
              <a:buFont typeface="Calibri" pitchFamily="34" charset="0"/>
              <a:buChar char="●"/>
            </a:pPr>
            <a:r>
              <a:rPr lang="hu-HU" sz="2100">
                <a:latin typeface="Calibri" pitchFamily="34" charset="0"/>
                <a:cs typeface="Calibri" pitchFamily="34" charset="0"/>
                <a:sym typeface="Calibri" pitchFamily="34" charset="0"/>
              </a:rPr>
              <a:t>morphological analysis</a:t>
            </a:r>
          </a:p>
          <a:p>
            <a:pPr>
              <a:lnSpc>
                <a:spcPct val="70000"/>
              </a:lnSpc>
              <a:buClr>
                <a:srgbClr val="000000"/>
              </a:buClr>
              <a:buSzPct val="100000"/>
              <a:buFont typeface="Calibri" pitchFamily="34" charset="0"/>
              <a:buChar char="●"/>
            </a:pPr>
            <a:r>
              <a:rPr lang="hu-HU" sz="2100">
                <a:latin typeface="Calibri" pitchFamily="34" charset="0"/>
                <a:cs typeface="Calibri" pitchFamily="34" charset="0"/>
                <a:sym typeface="Calibri" pitchFamily="34" charset="0"/>
              </a:rPr>
              <a:t>POS-tagging</a:t>
            </a:r>
          </a:p>
          <a:p>
            <a:pPr>
              <a:lnSpc>
                <a:spcPct val="70000"/>
              </a:lnSpc>
              <a:buClr>
                <a:srgbClr val="000000"/>
              </a:buClr>
              <a:buSzPct val="100000"/>
              <a:buFont typeface="Calibri" pitchFamily="34" charset="0"/>
              <a:buChar char="●"/>
            </a:pPr>
            <a:r>
              <a:rPr lang="hu-HU" sz="2100">
                <a:latin typeface="Calibri" pitchFamily="34" charset="0"/>
                <a:cs typeface="Calibri" pitchFamily="34" charset="0"/>
                <a:sym typeface="Calibri" pitchFamily="34" charset="0"/>
              </a:rPr>
              <a:t>morphological clarification</a:t>
            </a:r>
          </a:p>
          <a:p>
            <a:pPr>
              <a:lnSpc>
                <a:spcPct val="70000"/>
              </a:lnSpc>
              <a:buClr>
                <a:srgbClr val="000000"/>
              </a:buClr>
              <a:buSzPct val="91000"/>
              <a:buFont typeface="Arial" charset="0"/>
              <a:buNone/>
            </a:pPr>
            <a:endParaRPr lang="hu-HU" sz="2100">
              <a:latin typeface="Calibri" pitchFamily="34" charset="0"/>
              <a:cs typeface="Calibri" pitchFamily="34" charset="0"/>
              <a:sym typeface="Calibri" pitchFamily="34" charset="0"/>
            </a:endParaRPr>
          </a:p>
          <a:p>
            <a:pPr>
              <a:lnSpc>
                <a:spcPct val="70000"/>
              </a:lnSpc>
              <a:buClr>
                <a:srgbClr val="000000"/>
              </a:buClr>
              <a:buSzPct val="91000"/>
              <a:buFont typeface="Arial" charset="0"/>
              <a:buNone/>
            </a:pPr>
            <a:r>
              <a:rPr lang="hu-HU" sz="2100">
                <a:latin typeface="Calibri" pitchFamily="34" charset="0"/>
                <a:cs typeface="Calibri" pitchFamily="34" charset="0"/>
                <a:sym typeface="Calibri" pitchFamily="34" charset="0"/>
              </a:rPr>
              <a:t>Benefits:</a:t>
            </a:r>
          </a:p>
          <a:p>
            <a:pPr>
              <a:lnSpc>
                <a:spcPct val="70000"/>
              </a:lnSpc>
              <a:buClr>
                <a:srgbClr val="000000"/>
              </a:buClr>
              <a:buSzPct val="100000"/>
              <a:buFont typeface="Calibri" pitchFamily="34" charset="0"/>
              <a:buChar char="●"/>
            </a:pPr>
            <a:r>
              <a:rPr lang="hu-HU" sz="2100">
                <a:latin typeface="Calibri" pitchFamily="34" charset="0"/>
                <a:cs typeface="Calibri" pitchFamily="34" charset="0"/>
                <a:sym typeface="Calibri" pitchFamily="34" charset="0"/>
              </a:rPr>
              <a:t>more precise, linguistically analysed data</a:t>
            </a:r>
          </a:p>
          <a:p>
            <a:pPr>
              <a:lnSpc>
                <a:spcPct val="70000"/>
              </a:lnSpc>
              <a:buClr>
                <a:srgbClr val="000000"/>
              </a:buClr>
              <a:buSzPct val="100000"/>
              <a:buFont typeface="Calibri" pitchFamily="34" charset="0"/>
              <a:buChar char="●"/>
            </a:pPr>
            <a:r>
              <a:rPr lang="hu-HU" sz="2100">
                <a:latin typeface="Calibri" pitchFamily="34" charset="0"/>
                <a:cs typeface="Calibri" pitchFamily="34" charset="0"/>
                <a:sym typeface="Calibri" pitchFamily="34" charset="0"/>
              </a:rPr>
              <a:t>the elements irrelevant for data mining (hyphens, pronouns, etc.) can be removed</a:t>
            </a:r>
          </a:p>
          <a:p>
            <a:pPr>
              <a:lnSpc>
                <a:spcPct val="70000"/>
              </a:lnSpc>
              <a:buClr>
                <a:srgbClr val="000000"/>
              </a:buClr>
              <a:buFont typeface="Arial" charset="0"/>
              <a:buNone/>
            </a:pPr>
            <a:endParaRPr lang="hu-HU" sz="2100">
              <a:latin typeface="Calibri" pitchFamily="34" charset="0"/>
              <a:cs typeface="Calibri" pitchFamily="34" charset="0"/>
              <a:sym typeface="Calibri" pitchFamily="34" charset="0"/>
            </a:endParaRPr>
          </a:p>
          <a:p>
            <a:pPr>
              <a:lnSpc>
                <a:spcPct val="70000"/>
              </a:lnSpc>
              <a:buClr>
                <a:srgbClr val="000000"/>
              </a:buClr>
              <a:buFont typeface="Arial" charset="0"/>
              <a:buNone/>
            </a:pPr>
            <a:r>
              <a:rPr lang="hu-HU" sz="2100">
                <a:latin typeface="Calibri" pitchFamily="34" charset="0"/>
                <a:cs typeface="Calibri" pitchFamily="34" charset="0"/>
                <a:sym typeface="Calibri" pitchFamily="34" charset="0"/>
              </a:rPr>
              <a:t>(Indig, B., Sass, B., Simon, E., Mittelholcz, I., Vadász, N., &amp; Makrai, M. (2019). One format to rule them all – The emtsv pipeline for Hungarian. Proceedings of the 13th Linguistic Annotation Workshop, 155–165. </a:t>
            </a:r>
            <a:r>
              <a:rPr lang="hu-HU" sz="2100">
                <a:latin typeface="Calibri" pitchFamily="34" charset="0"/>
                <a:cs typeface="Calibri" pitchFamily="34" charset="0"/>
                <a:sym typeface="Calibri" pitchFamily="34" charset="0"/>
                <a:hlinkClick r:id="rId4"/>
              </a:rPr>
              <a:t>https://doi.org/10.18653/v1/W19-4018</a:t>
            </a:r>
            <a:r>
              <a:rPr lang="hu-HU" sz="2100">
                <a:latin typeface="Calibri" pitchFamily="34" charset="0"/>
                <a:cs typeface="Calibri" pitchFamily="34" charset="0"/>
                <a:sym typeface="Calibri" pitchFamily="34" charset="0"/>
              </a:rPr>
              <a:t>)</a:t>
            </a:r>
          </a:p>
        </p:txBody>
      </p:sp>
      <p:pic>
        <p:nvPicPr>
          <p:cNvPr id="47108" name="Google Shape;211;g1ab6299bd48_0_92"/>
          <p:cNvPicPr preferRelativeResize="0">
            <a:picLocks noChangeAspect="1" noChangeArrowheads="1"/>
          </p:cNvPicPr>
          <p:nvPr/>
        </p:nvPicPr>
        <p:blipFill>
          <a:blip r:embed="rId5"/>
          <a:srcRect/>
          <a:stretch>
            <a:fillRect/>
          </a:stretch>
        </p:blipFill>
        <p:spPr bwMode="auto">
          <a:xfrm>
            <a:off x="6438900" y="1704975"/>
            <a:ext cx="5753100" cy="3448050"/>
          </a:xfrm>
          <a:prstGeom prst="rect">
            <a:avLst/>
          </a:prstGeom>
          <a:noFill/>
          <a:ln w="9525">
            <a:noFill/>
            <a:miter lim="800000"/>
            <a:headEnd/>
            <a:tailEnd/>
          </a:ln>
        </p:spPr>
      </p:pic>
      <p:pic>
        <p:nvPicPr>
          <p:cNvPr id="47109" name="Google Shape;212;g1ab6299bd48_0_92"/>
          <p:cNvPicPr preferRelativeResize="0">
            <a:picLocks noChangeAspect="1" noChangeArrowheads="1"/>
          </p:cNvPicPr>
          <p:nvPr/>
        </p:nvPicPr>
        <p:blipFill>
          <a:blip r:embed="rId6"/>
          <a:srcRect/>
          <a:stretch>
            <a:fillRect/>
          </a:stretch>
        </p:blipFill>
        <p:spPr bwMode="auto">
          <a:xfrm>
            <a:off x="7689850" y="4770438"/>
            <a:ext cx="3957638" cy="1979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Google Shape;217;g1ab48913af7_0_10"/>
          <p:cNvPicPr preferRelativeResize="0">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pic>
        <p:nvPicPr>
          <p:cNvPr id="49154" name="Google Shape;218;g1ab48913af7_0_10"/>
          <p:cNvPicPr preferRelativeResize="0">
            <a:picLocks noChangeAspect="1" noChangeArrowheads="1"/>
          </p:cNvPicPr>
          <p:nvPr/>
        </p:nvPicPr>
        <p:blipFill>
          <a:blip r:embed="rId4"/>
          <a:srcRect/>
          <a:stretch>
            <a:fillRect/>
          </a:stretch>
        </p:blipFill>
        <p:spPr bwMode="auto">
          <a:xfrm>
            <a:off x="0" y="350838"/>
            <a:ext cx="12192000" cy="61563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Google Shape;223;g1ab6299bd48_0_273"/>
          <p:cNvPicPr preferRelativeResize="0">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sp>
        <p:nvSpPr>
          <p:cNvPr id="51202" name="Google Shape;224;g1ab6299bd48_0_273"/>
          <p:cNvSpPr txBox="1">
            <a:spLocks noGrp="1"/>
          </p:cNvSpPr>
          <p:nvPr>
            <p:ph type="title"/>
          </p:nvPr>
        </p:nvSpPr>
        <p:spPr/>
        <p:txBody>
          <a:bodyPr/>
          <a:lstStyle/>
          <a:p>
            <a:pPr algn="ctr" eaLnBrk="1" hangingPunct="1">
              <a:spcBef>
                <a:spcPct val="0"/>
              </a:spcBef>
              <a:spcAft>
                <a:spcPct val="0"/>
              </a:spcAft>
              <a:buClr>
                <a:srgbClr val="44546A"/>
              </a:buClr>
              <a:buSzPts val="3000"/>
              <a:buFont typeface="Calibri" pitchFamily="34" charset="0"/>
              <a:buNone/>
            </a:pPr>
            <a:r>
              <a:rPr lang="hu-HU" sz="3000" smtClean="0">
                <a:solidFill>
                  <a:srgbClr val="44546A"/>
                </a:solidFill>
                <a:latin typeface="Calibri" pitchFamily="34" charset="0"/>
                <a:cs typeface="Calibri" pitchFamily="34" charset="0"/>
                <a:sym typeface="Calibri" pitchFamily="34" charset="0"/>
              </a:rPr>
              <a:t>Data mining of the processed text</a:t>
            </a:r>
            <a:endParaRPr lang="hu-HU" sz="3000" smtClean="0">
              <a:latin typeface="Calibri" pitchFamily="34" charset="0"/>
              <a:cs typeface="Calibri" pitchFamily="34" charset="0"/>
              <a:sym typeface="Calibri" pitchFamily="34" charset="0"/>
            </a:endParaRPr>
          </a:p>
        </p:txBody>
      </p:sp>
      <p:sp>
        <p:nvSpPr>
          <p:cNvPr id="225" name="Google Shape;225;g1ab6299bd48_0_273"/>
          <p:cNvSpPr txBox="1"/>
          <p:nvPr/>
        </p:nvSpPr>
        <p:spPr>
          <a:xfrm>
            <a:off x="838200" y="1860550"/>
            <a:ext cx="6169025" cy="4064000"/>
          </a:xfrm>
          <a:prstGeom prst="rect">
            <a:avLst/>
          </a:prstGeom>
          <a:noFill/>
          <a:ln>
            <a:noFill/>
          </a:ln>
        </p:spPr>
        <p:txBody>
          <a:bodyPr spcFirstLastPara="1" lIns="91425" tIns="91425" rIns="91425" bIns="91425">
            <a:spAutoFit/>
          </a:bodyPr>
          <a:lstStyle/>
          <a:p>
            <a:pPr marL="457200" indent="-361950" fontAlgn="auto">
              <a:spcBef>
                <a:spcPts val="0"/>
              </a:spcBef>
              <a:spcAft>
                <a:spcPts val="0"/>
              </a:spcAft>
              <a:buClr>
                <a:srgbClr val="000000"/>
              </a:buClr>
              <a:buSzPts val="2100"/>
              <a:buFont typeface="Calibri"/>
              <a:buChar char="●"/>
              <a:defRPr/>
            </a:pPr>
            <a:r>
              <a:rPr lang="hu-HU" sz="2100" kern="0">
                <a:latin typeface="Calibri"/>
                <a:ea typeface="Calibri"/>
                <a:cs typeface="Calibri"/>
                <a:sym typeface="Calibri"/>
              </a:rPr>
              <a:t>Data cleaning: removing punctuation and other unnecessary data (e.g. biolerplate left over)</a:t>
            </a:r>
            <a:endParaRPr sz="2100" kern="0">
              <a:latin typeface="Calibri"/>
              <a:ea typeface="Calibri"/>
              <a:cs typeface="Calibri"/>
              <a:sym typeface="Calibri"/>
            </a:endParaRPr>
          </a:p>
          <a:p>
            <a:pPr marL="457200" indent="-361950" fontAlgn="auto">
              <a:spcBef>
                <a:spcPts val="0"/>
              </a:spcBef>
              <a:spcAft>
                <a:spcPts val="0"/>
              </a:spcAft>
              <a:buClr>
                <a:srgbClr val="000000"/>
              </a:buClr>
              <a:buSzPts val="2100"/>
              <a:buFont typeface="Calibri"/>
              <a:buChar char="●"/>
              <a:defRPr/>
            </a:pPr>
            <a:r>
              <a:rPr lang="hu-HU" sz="2100" kern="0">
                <a:latin typeface="Calibri"/>
                <a:ea typeface="Calibri"/>
                <a:cs typeface="Calibri"/>
                <a:sym typeface="Calibri"/>
              </a:rPr>
              <a:t>Extraction of the relevant data: processing of the TSV (based on the headers, we split it with Linux commands, keeping the necessary columns)</a:t>
            </a:r>
            <a:endParaRPr sz="2100" kern="0">
              <a:latin typeface="Calibri"/>
              <a:ea typeface="Calibri"/>
              <a:cs typeface="Calibri"/>
              <a:sym typeface="Calibri"/>
            </a:endParaRPr>
          </a:p>
          <a:p>
            <a:pPr marL="457200" indent="-361950" fontAlgn="auto">
              <a:spcBef>
                <a:spcPts val="0"/>
              </a:spcBef>
              <a:spcAft>
                <a:spcPts val="0"/>
              </a:spcAft>
              <a:buClr>
                <a:srgbClr val="000000"/>
              </a:buClr>
              <a:buSzPts val="2100"/>
              <a:buFont typeface="Calibri"/>
              <a:buChar char="●"/>
              <a:defRPr/>
            </a:pPr>
            <a:r>
              <a:rPr lang="hu-HU" sz="2100" kern="0">
                <a:latin typeface="Calibri"/>
                <a:ea typeface="Calibri"/>
                <a:cs typeface="Calibri"/>
                <a:sym typeface="Calibri"/>
              </a:rPr>
              <a:t>Further processing: e.g. removing certain POS-tagged tokens (articles, post positions, conjunctions etc.) to create word clouds</a:t>
            </a:r>
            <a:endParaRPr sz="2100" kern="0">
              <a:latin typeface="Calibri"/>
              <a:ea typeface="Calibri"/>
              <a:cs typeface="Calibri"/>
              <a:sym typeface="Calibri"/>
            </a:endParaRPr>
          </a:p>
          <a:p>
            <a:pPr marL="457200" indent="-361950" fontAlgn="auto">
              <a:spcBef>
                <a:spcPts val="0"/>
              </a:spcBef>
              <a:spcAft>
                <a:spcPts val="0"/>
              </a:spcAft>
              <a:buClr>
                <a:srgbClr val="000000"/>
              </a:buClr>
              <a:buSzPts val="2100"/>
              <a:buFont typeface="Calibri"/>
              <a:buChar char="●"/>
              <a:defRPr/>
            </a:pPr>
            <a:r>
              <a:rPr lang="hu-HU" sz="2100" kern="0">
                <a:latin typeface="Calibri"/>
                <a:ea typeface="Calibri"/>
                <a:cs typeface="Calibri"/>
                <a:sym typeface="Calibri"/>
              </a:rPr>
              <a:t>Produce data sets, data tables with further Linux commands that extract data from the processed TSV</a:t>
            </a:r>
            <a:endParaRPr sz="2100" kern="0">
              <a:latin typeface="Calibri"/>
              <a:ea typeface="Calibri"/>
              <a:cs typeface="Calibri"/>
              <a:sym typeface="Calibri"/>
            </a:endParaRPr>
          </a:p>
          <a:p>
            <a:pPr marL="457200" fontAlgn="auto">
              <a:spcBef>
                <a:spcPts val="0"/>
              </a:spcBef>
              <a:spcAft>
                <a:spcPts val="0"/>
              </a:spcAft>
              <a:buClr>
                <a:srgbClr val="000000"/>
              </a:buClr>
              <a:buSzPts val="2100"/>
              <a:buFont typeface="Arial"/>
              <a:buNone/>
              <a:defRPr/>
            </a:pPr>
            <a:endParaRPr sz="2100" kern="0">
              <a:latin typeface="Calibri"/>
              <a:ea typeface="Calibri"/>
              <a:cs typeface="Calibri"/>
              <a:sym typeface="Calibri"/>
            </a:endParaRPr>
          </a:p>
        </p:txBody>
      </p:sp>
      <p:pic>
        <p:nvPicPr>
          <p:cNvPr id="51204" name="Google Shape;226;g1ab6299bd48_0_273"/>
          <p:cNvPicPr preferRelativeResize="0">
            <a:picLocks noChangeAspect="1" noChangeArrowheads="1"/>
          </p:cNvPicPr>
          <p:nvPr/>
        </p:nvPicPr>
        <p:blipFill>
          <a:blip r:embed="rId4"/>
          <a:srcRect/>
          <a:stretch>
            <a:fillRect/>
          </a:stretch>
        </p:blipFill>
        <p:spPr bwMode="auto">
          <a:xfrm>
            <a:off x="7175500" y="2052638"/>
            <a:ext cx="4662488" cy="31464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Google Shape;91;p2"/>
          <p:cNvPicPr preferRelativeResize="0">
            <a:picLocks noChangeAspect="1" noChangeArrowheads="1"/>
          </p:cNvPicPr>
          <p:nvPr>
            <p:ph type="body" idx="1"/>
          </p:nvPr>
        </p:nvPicPr>
        <p:blipFill>
          <a:blip r:embed="rId3"/>
          <a:srcRect/>
          <a:stretch>
            <a:fillRect/>
          </a:stretch>
        </p:blipFill>
        <p:spPr>
          <a:xfrm>
            <a:off x="0" y="0"/>
            <a:ext cx="12192000" cy="6858000"/>
          </a:xfrm>
        </p:spPr>
      </p:pic>
      <p:sp>
        <p:nvSpPr>
          <p:cNvPr id="16386" name="Google Shape;92;p2"/>
          <p:cNvSpPr txBox="1">
            <a:spLocks noGrp="1"/>
          </p:cNvSpPr>
          <p:nvPr>
            <p:ph type="title"/>
          </p:nvPr>
        </p:nvSpPr>
        <p:spPr>
          <a:xfrm>
            <a:off x="838200" y="322263"/>
            <a:ext cx="10515600" cy="1325562"/>
          </a:xfrm>
        </p:spPr>
        <p:txBody>
          <a:bodyPr/>
          <a:lstStyle/>
          <a:p>
            <a:pPr algn="ctr" eaLnBrk="1" hangingPunct="1">
              <a:spcBef>
                <a:spcPct val="0"/>
              </a:spcBef>
              <a:spcAft>
                <a:spcPct val="0"/>
              </a:spcAft>
              <a:buClr>
                <a:srgbClr val="44546A"/>
              </a:buClr>
              <a:buSzPts val="3000"/>
              <a:buFont typeface="Calibri" pitchFamily="34" charset="0"/>
              <a:buNone/>
            </a:pPr>
            <a:r>
              <a:rPr lang="hu-HU" sz="3000" smtClean="0">
                <a:solidFill>
                  <a:srgbClr val="44546A"/>
                </a:solidFill>
                <a:latin typeface="Calibri" pitchFamily="34" charset="0"/>
                <a:cs typeface="Calibri" pitchFamily="34" charset="0"/>
                <a:sym typeface="Calibri" pitchFamily="34" charset="0"/>
              </a:rPr>
              <a:t>What is it about?</a:t>
            </a:r>
            <a:endParaRPr lang="hu-HU" sz="3000" smtClean="0">
              <a:latin typeface="Calibri" pitchFamily="34" charset="0"/>
              <a:cs typeface="Calibri" pitchFamily="34" charset="0"/>
              <a:sym typeface="Calibri" pitchFamily="34" charset="0"/>
            </a:endParaRPr>
          </a:p>
        </p:txBody>
      </p:sp>
      <p:pic>
        <p:nvPicPr>
          <p:cNvPr id="16387" name="Google Shape;93;p2"/>
          <p:cNvPicPr preferRelativeResize="0">
            <a:picLocks noChangeAspect="1" noChangeArrowheads="1"/>
          </p:cNvPicPr>
          <p:nvPr/>
        </p:nvPicPr>
        <p:blipFill>
          <a:blip r:embed="rId4"/>
          <a:srcRect/>
          <a:stretch>
            <a:fillRect/>
          </a:stretch>
        </p:blipFill>
        <p:spPr bwMode="auto">
          <a:xfrm>
            <a:off x="838200" y="3373438"/>
            <a:ext cx="2352675" cy="1527175"/>
          </a:xfrm>
          <a:prstGeom prst="rect">
            <a:avLst/>
          </a:prstGeom>
          <a:noFill/>
          <a:ln w="9525">
            <a:noFill/>
            <a:miter lim="800000"/>
            <a:headEnd/>
            <a:tailEnd/>
          </a:ln>
        </p:spPr>
      </p:pic>
      <p:pic>
        <p:nvPicPr>
          <p:cNvPr id="16388" name="Google Shape;94;p2"/>
          <p:cNvPicPr preferRelativeResize="0">
            <a:picLocks noChangeAspect="1" noChangeArrowheads="1"/>
          </p:cNvPicPr>
          <p:nvPr/>
        </p:nvPicPr>
        <p:blipFill>
          <a:blip r:embed="rId5"/>
          <a:srcRect/>
          <a:stretch>
            <a:fillRect/>
          </a:stretch>
        </p:blipFill>
        <p:spPr bwMode="auto">
          <a:xfrm>
            <a:off x="5795963" y="3382963"/>
            <a:ext cx="2674937" cy="1508125"/>
          </a:xfrm>
          <a:prstGeom prst="rect">
            <a:avLst/>
          </a:prstGeom>
          <a:noFill/>
          <a:ln w="9525">
            <a:noFill/>
            <a:miter lim="800000"/>
            <a:headEnd/>
            <a:tailEnd/>
          </a:ln>
        </p:spPr>
      </p:pic>
      <p:pic>
        <p:nvPicPr>
          <p:cNvPr id="16389" name="Google Shape;95;p2"/>
          <p:cNvPicPr preferRelativeResize="0">
            <a:picLocks noChangeAspect="1" noChangeArrowheads="1"/>
          </p:cNvPicPr>
          <p:nvPr/>
        </p:nvPicPr>
        <p:blipFill>
          <a:blip r:embed="rId6"/>
          <a:srcRect/>
          <a:stretch>
            <a:fillRect/>
          </a:stretch>
        </p:blipFill>
        <p:spPr bwMode="auto">
          <a:xfrm>
            <a:off x="8489950" y="3384550"/>
            <a:ext cx="2754313" cy="1504950"/>
          </a:xfrm>
          <a:prstGeom prst="rect">
            <a:avLst/>
          </a:prstGeom>
          <a:noFill/>
          <a:ln w="9525">
            <a:noFill/>
            <a:miter lim="800000"/>
            <a:headEnd/>
            <a:tailEnd/>
          </a:ln>
        </p:spPr>
      </p:pic>
      <p:sp>
        <p:nvSpPr>
          <p:cNvPr id="16390" name="Google Shape;96;p2"/>
          <p:cNvSpPr txBox="1">
            <a:spLocks noChangeArrowheads="1"/>
          </p:cNvSpPr>
          <p:nvPr/>
        </p:nvSpPr>
        <p:spPr bwMode="auto">
          <a:xfrm>
            <a:off x="838200" y="1690688"/>
            <a:ext cx="2259013" cy="1057275"/>
          </a:xfrm>
          <a:prstGeom prst="rect">
            <a:avLst/>
          </a:prstGeom>
          <a:noFill/>
          <a:ln w="9525">
            <a:noFill/>
            <a:miter lim="800000"/>
            <a:headEnd/>
            <a:tailEnd/>
          </a:ln>
        </p:spPr>
        <p:txBody>
          <a:bodyPr lIns="91425" tIns="91425" rIns="91425" bIns="91425">
            <a:spAutoFit/>
          </a:bodyPr>
          <a:lstStyle/>
          <a:p>
            <a:pPr>
              <a:lnSpc>
                <a:spcPct val="90000"/>
              </a:lnSpc>
              <a:buClr>
                <a:srgbClr val="000000"/>
              </a:buClr>
              <a:buSzPts val="1800"/>
              <a:buFont typeface="Arial" charset="0"/>
              <a:buNone/>
            </a:pPr>
            <a:r>
              <a:rPr lang="hu-HU" sz="2100">
                <a:latin typeface="Calibri" pitchFamily="34" charset="0"/>
                <a:cs typeface="Calibri" pitchFamily="34" charset="0"/>
                <a:sym typeface="Calibri" pitchFamily="34" charset="0"/>
              </a:rPr>
              <a:t>1. Archived web content as research data</a:t>
            </a:r>
            <a:endParaRPr lang="hu-HU" sz="1000">
              <a:latin typeface="Calibri" pitchFamily="34" charset="0"/>
              <a:cs typeface="Calibri" pitchFamily="34" charset="0"/>
              <a:sym typeface="Calibri" pitchFamily="34" charset="0"/>
            </a:endParaRPr>
          </a:p>
        </p:txBody>
      </p:sp>
      <p:sp>
        <p:nvSpPr>
          <p:cNvPr id="16391" name="Google Shape;97;p2"/>
          <p:cNvSpPr txBox="1">
            <a:spLocks noChangeArrowheads="1"/>
          </p:cNvSpPr>
          <p:nvPr/>
        </p:nvSpPr>
        <p:spPr bwMode="auto">
          <a:xfrm>
            <a:off x="3209925" y="1690688"/>
            <a:ext cx="2352675" cy="1347787"/>
          </a:xfrm>
          <a:prstGeom prst="rect">
            <a:avLst/>
          </a:prstGeom>
          <a:noFill/>
          <a:ln w="9525">
            <a:noFill/>
            <a:miter lim="800000"/>
            <a:headEnd/>
            <a:tailEnd/>
          </a:ln>
        </p:spPr>
        <p:txBody>
          <a:bodyPr lIns="91425" tIns="91425" rIns="91425" bIns="91425">
            <a:spAutoFit/>
          </a:bodyPr>
          <a:lstStyle/>
          <a:p>
            <a:pPr>
              <a:lnSpc>
                <a:spcPct val="90000"/>
              </a:lnSpc>
              <a:buClr>
                <a:srgbClr val="000000"/>
              </a:buClr>
              <a:buSzPts val="1800"/>
              <a:buFont typeface="Arial" charset="0"/>
              <a:buNone/>
            </a:pPr>
            <a:r>
              <a:rPr lang="hu-HU" sz="2100">
                <a:latin typeface="Calibri" pitchFamily="34" charset="0"/>
                <a:cs typeface="Calibri" pitchFamily="34" charset="0"/>
                <a:sym typeface="Calibri" pitchFamily="34" charset="0"/>
              </a:rPr>
              <a:t>2. Building text corpora from archived web content</a:t>
            </a:r>
            <a:endParaRPr lang="hu-HU" sz="1000">
              <a:latin typeface="Calibri" pitchFamily="34" charset="0"/>
              <a:cs typeface="Calibri" pitchFamily="34" charset="0"/>
              <a:sym typeface="Calibri" pitchFamily="34" charset="0"/>
            </a:endParaRPr>
          </a:p>
        </p:txBody>
      </p:sp>
      <p:sp>
        <p:nvSpPr>
          <p:cNvPr id="16392" name="Google Shape;98;p2"/>
          <p:cNvSpPr txBox="1">
            <a:spLocks noChangeArrowheads="1"/>
          </p:cNvSpPr>
          <p:nvPr/>
        </p:nvSpPr>
        <p:spPr bwMode="auto">
          <a:xfrm>
            <a:off x="5664200" y="1690688"/>
            <a:ext cx="2786063" cy="473075"/>
          </a:xfrm>
          <a:prstGeom prst="rect">
            <a:avLst/>
          </a:prstGeom>
          <a:noFill/>
          <a:ln w="9525">
            <a:noFill/>
            <a:miter lim="800000"/>
            <a:headEnd/>
            <a:tailEnd/>
          </a:ln>
        </p:spPr>
        <p:txBody>
          <a:bodyPr lIns="91425" tIns="91425" rIns="91425" bIns="91425">
            <a:spAutoFit/>
          </a:bodyPr>
          <a:lstStyle/>
          <a:p>
            <a:pPr>
              <a:lnSpc>
                <a:spcPct val="90000"/>
              </a:lnSpc>
              <a:buClr>
                <a:srgbClr val="000000"/>
              </a:buClr>
              <a:buSzPts val="1800"/>
              <a:buFont typeface="Arial" charset="0"/>
              <a:buNone/>
            </a:pPr>
            <a:r>
              <a:rPr lang="hu-HU" sz="2100">
                <a:latin typeface="Calibri" pitchFamily="34" charset="0"/>
                <a:cs typeface="Calibri" pitchFamily="34" charset="0"/>
                <a:sym typeface="Calibri" pitchFamily="34" charset="0"/>
              </a:rPr>
              <a:t>3. Text and data mining</a:t>
            </a:r>
          </a:p>
        </p:txBody>
      </p:sp>
      <p:sp>
        <p:nvSpPr>
          <p:cNvPr id="16393" name="Google Shape;99;p2"/>
          <p:cNvSpPr txBox="1">
            <a:spLocks noChangeArrowheads="1"/>
          </p:cNvSpPr>
          <p:nvPr/>
        </p:nvSpPr>
        <p:spPr bwMode="auto">
          <a:xfrm>
            <a:off x="8489950" y="1690688"/>
            <a:ext cx="2998788" cy="476250"/>
          </a:xfrm>
          <a:prstGeom prst="rect">
            <a:avLst/>
          </a:prstGeom>
          <a:noFill/>
          <a:ln w="9525">
            <a:noFill/>
            <a:miter lim="800000"/>
            <a:headEnd/>
            <a:tailEnd/>
          </a:ln>
        </p:spPr>
        <p:txBody>
          <a:bodyPr lIns="91425" tIns="91425" rIns="91425" bIns="91425">
            <a:spAutoFit/>
          </a:bodyPr>
          <a:lstStyle/>
          <a:p>
            <a:pPr>
              <a:lnSpc>
                <a:spcPct val="90000"/>
              </a:lnSpc>
              <a:buClr>
                <a:srgbClr val="000000"/>
              </a:buClr>
              <a:buSzPts val="1800"/>
              <a:buFont typeface="Arial" charset="0"/>
              <a:buNone/>
            </a:pPr>
            <a:r>
              <a:rPr lang="hu-HU" sz="2100">
                <a:latin typeface="Calibri" pitchFamily="34" charset="0"/>
                <a:cs typeface="Calibri" pitchFamily="34" charset="0"/>
                <a:sym typeface="Calibri" pitchFamily="34" charset="0"/>
              </a:rPr>
              <a:t>4. Data visualization</a:t>
            </a:r>
            <a:endParaRPr lang="hu-HU" sz="1000">
              <a:latin typeface="Calibri" pitchFamily="34" charset="0"/>
              <a:cs typeface="Calibri" pitchFamily="34" charset="0"/>
              <a:sym typeface="Calibri" pitchFamily="34" charset="0"/>
            </a:endParaRPr>
          </a:p>
        </p:txBody>
      </p:sp>
      <p:pic>
        <p:nvPicPr>
          <p:cNvPr id="16394" name="Google Shape;100;p2"/>
          <p:cNvPicPr preferRelativeResize="0">
            <a:picLocks noChangeAspect="1" noChangeArrowheads="1"/>
          </p:cNvPicPr>
          <p:nvPr/>
        </p:nvPicPr>
        <p:blipFill>
          <a:blip r:embed="rId7"/>
          <a:srcRect/>
          <a:stretch>
            <a:fillRect/>
          </a:stretch>
        </p:blipFill>
        <p:spPr bwMode="auto">
          <a:xfrm>
            <a:off x="3209925" y="3373438"/>
            <a:ext cx="2565400" cy="152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Google Shape;231;g2536b69b275_0_15"/>
          <p:cNvPicPr preferRelativeResize="0">
            <a:picLocks noChangeAspect="1" noChangeArrowheads="1"/>
          </p:cNvPicPr>
          <p:nvPr>
            <p:ph type="body" idx="1"/>
          </p:nvPr>
        </p:nvPicPr>
        <p:blipFill>
          <a:blip r:embed="rId3"/>
          <a:srcRect/>
          <a:stretch>
            <a:fillRect/>
          </a:stretch>
        </p:blipFill>
        <p:spPr>
          <a:xfrm>
            <a:off x="0" y="0"/>
            <a:ext cx="12192000" cy="6858000"/>
          </a:xfrm>
        </p:spPr>
      </p:pic>
      <p:pic>
        <p:nvPicPr>
          <p:cNvPr id="53250" name="Google Shape;232;g2536b69b275_0_15"/>
          <p:cNvPicPr preferRelativeResize="0">
            <a:picLocks noChangeAspect="1" noChangeArrowheads="1"/>
          </p:cNvPicPr>
          <p:nvPr/>
        </p:nvPicPr>
        <p:blipFill>
          <a:blip r:embed="rId4"/>
          <a:srcRect/>
          <a:stretch>
            <a:fillRect/>
          </a:stretch>
        </p:blipFill>
        <p:spPr bwMode="auto">
          <a:xfrm>
            <a:off x="8489950" y="3384550"/>
            <a:ext cx="2754313" cy="1504950"/>
          </a:xfrm>
          <a:prstGeom prst="rect">
            <a:avLst/>
          </a:prstGeom>
          <a:noFill/>
          <a:ln w="9525">
            <a:noFill/>
            <a:miter lim="800000"/>
            <a:headEnd/>
            <a:tailEnd/>
          </a:ln>
        </p:spPr>
      </p:pic>
      <p:sp>
        <p:nvSpPr>
          <p:cNvPr id="53251" name="Google Shape;233;g2536b69b275_0_15"/>
          <p:cNvSpPr txBox="1">
            <a:spLocks noChangeArrowheads="1"/>
          </p:cNvSpPr>
          <p:nvPr/>
        </p:nvSpPr>
        <p:spPr bwMode="auto">
          <a:xfrm>
            <a:off x="8489950" y="1690688"/>
            <a:ext cx="2998788" cy="476250"/>
          </a:xfrm>
          <a:prstGeom prst="rect">
            <a:avLst/>
          </a:prstGeom>
          <a:noFill/>
          <a:ln w="9525">
            <a:noFill/>
            <a:miter lim="800000"/>
            <a:headEnd/>
            <a:tailEnd/>
          </a:ln>
        </p:spPr>
        <p:txBody>
          <a:bodyPr lIns="91425" tIns="91425" rIns="91425" bIns="91425">
            <a:spAutoFit/>
          </a:bodyPr>
          <a:lstStyle/>
          <a:p>
            <a:pPr>
              <a:lnSpc>
                <a:spcPct val="90000"/>
              </a:lnSpc>
              <a:buClr>
                <a:srgbClr val="000000"/>
              </a:buClr>
              <a:buSzPts val="1800"/>
              <a:buFont typeface="Arial" charset="0"/>
              <a:buNone/>
            </a:pPr>
            <a:r>
              <a:rPr lang="hu-HU" sz="2100">
                <a:latin typeface="Calibri" pitchFamily="34" charset="0"/>
                <a:cs typeface="Calibri" pitchFamily="34" charset="0"/>
                <a:sym typeface="Calibri" pitchFamily="34" charset="0"/>
              </a:rPr>
              <a:t>4. Data visualization</a:t>
            </a:r>
            <a:endParaRPr lang="hu-HU" sz="1000">
              <a:latin typeface="Calibri" pitchFamily="34" charset="0"/>
              <a:cs typeface="Calibri" pitchFamily="34" charset="0"/>
              <a:sym typeface="Calibri"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Google Shape;238;g1ab6299bd48_0_281"/>
          <p:cNvPicPr preferRelativeResize="0">
            <a:picLocks noChangeAspect="1" noChangeArrowheads="1"/>
          </p:cNvPicPr>
          <p:nvPr>
            <p:ph type="body" idx="1"/>
          </p:nvPr>
        </p:nvPicPr>
        <p:blipFill>
          <a:blip r:embed="rId3"/>
          <a:srcRect/>
          <a:stretch>
            <a:fillRect/>
          </a:stretch>
        </p:blipFill>
        <p:spPr>
          <a:xfrm>
            <a:off x="0" y="0"/>
            <a:ext cx="12192000" cy="6858000"/>
          </a:xfrm>
        </p:spPr>
      </p:pic>
      <p:pic>
        <p:nvPicPr>
          <p:cNvPr id="55298" name="Google Shape;239;g1ab6299bd48_0_281"/>
          <p:cNvPicPr preferRelativeResize="0">
            <a:picLocks noChangeAspect="1" noChangeArrowheads="1"/>
          </p:cNvPicPr>
          <p:nvPr/>
        </p:nvPicPr>
        <p:blipFill>
          <a:blip r:embed="rId4"/>
          <a:srcRect/>
          <a:stretch>
            <a:fillRect/>
          </a:stretch>
        </p:blipFill>
        <p:spPr bwMode="auto">
          <a:xfrm>
            <a:off x="1482725" y="0"/>
            <a:ext cx="9226550" cy="6396038"/>
          </a:xfrm>
          <a:prstGeom prst="rect">
            <a:avLst/>
          </a:prstGeom>
          <a:noFill/>
          <a:ln w="9525">
            <a:noFill/>
            <a:miter lim="800000"/>
            <a:headEnd/>
            <a:tailEnd/>
          </a:ln>
        </p:spPr>
      </p:pic>
      <p:sp>
        <p:nvSpPr>
          <p:cNvPr id="55299" name="Google Shape;240;g1ab6299bd48_0_281"/>
          <p:cNvSpPr txBox="1">
            <a:spLocks noChangeArrowheads="1"/>
          </p:cNvSpPr>
          <p:nvPr/>
        </p:nvSpPr>
        <p:spPr bwMode="auto">
          <a:xfrm>
            <a:off x="3998913" y="6484938"/>
            <a:ext cx="4392612" cy="400050"/>
          </a:xfrm>
          <a:prstGeom prst="rect">
            <a:avLst/>
          </a:prstGeom>
          <a:noFill/>
          <a:ln w="9525">
            <a:noFill/>
            <a:miter lim="800000"/>
            <a:headEnd/>
            <a:tailEnd/>
          </a:ln>
        </p:spPr>
        <p:txBody>
          <a:bodyPr lIns="91425" tIns="91425" rIns="91425" bIns="91425">
            <a:spAutoFit/>
          </a:bodyPr>
          <a:lstStyle/>
          <a:p>
            <a:pPr algn="ctr">
              <a:buClr>
                <a:srgbClr val="000000"/>
              </a:buClr>
              <a:buFont typeface="Arial" charset="0"/>
              <a:buNone/>
            </a:pPr>
            <a:r>
              <a:rPr lang="hu-HU">
                <a:latin typeface="Calibri" pitchFamily="34" charset="0"/>
                <a:cs typeface="Calibri" pitchFamily="34" charset="0"/>
                <a:sym typeface="Calibri" pitchFamily="34" charset="0"/>
              </a:rPr>
              <a:t>dhupla.hu</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Google Shape;245;g1ab6299bd48_0_288"/>
          <p:cNvPicPr preferRelativeResize="0">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pic>
        <p:nvPicPr>
          <p:cNvPr id="57346" name="Google Shape;246;g1ab6299bd48_0_288"/>
          <p:cNvPicPr preferRelativeResize="0">
            <a:picLocks noChangeAspect="1" noChangeArrowheads="1"/>
          </p:cNvPicPr>
          <p:nvPr/>
        </p:nvPicPr>
        <p:blipFill>
          <a:blip r:embed="rId4"/>
          <a:srcRect/>
          <a:stretch>
            <a:fillRect/>
          </a:stretch>
        </p:blipFill>
        <p:spPr bwMode="auto">
          <a:xfrm>
            <a:off x="719138" y="0"/>
            <a:ext cx="10753725" cy="6858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Google Shape;251;g1ab48913af7_0_18"/>
          <p:cNvPicPr preferRelativeResize="0">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pic>
        <p:nvPicPr>
          <p:cNvPr id="59394" name="Google Shape;252;g1ab48913af7_0_18"/>
          <p:cNvPicPr preferRelativeResize="0">
            <a:picLocks noChangeAspect="1" noChangeArrowheads="1"/>
          </p:cNvPicPr>
          <p:nvPr/>
        </p:nvPicPr>
        <p:blipFill>
          <a:blip r:embed="rId4"/>
          <a:srcRect/>
          <a:stretch>
            <a:fillRect/>
          </a:stretch>
        </p:blipFill>
        <p:spPr bwMode="auto">
          <a:xfrm>
            <a:off x="790575" y="0"/>
            <a:ext cx="10610850" cy="6858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Google Shape;257;g1ab6299bd48_0_241"/>
          <p:cNvPicPr preferRelativeResize="0">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pic>
        <p:nvPicPr>
          <p:cNvPr id="61442" name="Google Shape;258;g1ab6299bd48_0_241"/>
          <p:cNvPicPr preferRelativeResize="0">
            <a:picLocks noChangeAspect="1" noChangeArrowheads="1"/>
          </p:cNvPicPr>
          <p:nvPr/>
        </p:nvPicPr>
        <p:blipFill>
          <a:blip r:embed="rId4"/>
          <a:srcRect/>
          <a:stretch>
            <a:fillRect/>
          </a:stretch>
        </p:blipFill>
        <p:spPr bwMode="auto">
          <a:xfrm>
            <a:off x="0" y="376238"/>
            <a:ext cx="12192000" cy="610552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Google Shape;263;g1ab6299bd48_0_246"/>
          <p:cNvPicPr preferRelativeResize="0">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pic>
        <p:nvPicPr>
          <p:cNvPr id="63490" name="Google Shape;264;g1ab6299bd48_0_246"/>
          <p:cNvPicPr preferRelativeResize="0">
            <a:picLocks noChangeAspect="1" noChangeArrowheads="1"/>
          </p:cNvPicPr>
          <p:nvPr/>
        </p:nvPicPr>
        <p:blipFill>
          <a:blip r:embed="rId4"/>
          <a:srcRect/>
          <a:stretch>
            <a:fillRect/>
          </a:stretch>
        </p:blipFill>
        <p:spPr bwMode="auto">
          <a:xfrm>
            <a:off x="1687513" y="0"/>
            <a:ext cx="8816975" cy="68580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Google Shape;269;g1ab6299bd48_0_251"/>
          <p:cNvPicPr preferRelativeResize="0">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pic>
        <p:nvPicPr>
          <p:cNvPr id="65538" name="Google Shape;270;g1ab6299bd48_0_251"/>
          <p:cNvPicPr preferRelativeResize="0">
            <a:picLocks noChangeAspect="1" noChangeArrowheads="1"/>
          </p:cNvPicPr>
          <p:nvPr/>
        </p:nvPicPr>
        <p:blipFill>
          <a:blip r:embed="rId4"/>
          <a:srcRect/>
          <a:stretch>
            <a:fillRect/>
          </a:stretch>
        </p:blipFill>
        <p:spPr bwMode="auto">
          <a:xfrm>
            <a:off x="1992313" y="0"/>
            <a:ext cx="8207375" cy="68580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Google Shape;275;g1ab6299bd48_0_260"/>
          <p:cNvPicPr preferRelativeResize="0">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pic>
        <p:nvPicPr>
          <p:cNvPr id="67586" name="Google Shape;276;g1ab6299bd48_0_260"/>
          <p:cNvPicPr preferRelativeResize="0">
            <a:picLocks noChangeAspect="1" noChangeArrowheads="1"/>
          </p:cNvPicPr>
          <p:nvPr/>
        </p:nvPicPr>
        <p:blipFill>
          <a:blip r:embed="rId4"/>
          <a:srcRect/>
          <a:stretch>
            <a:fillRect/>
          </a:stretch>
        </p:blipFill>
        <p:spPr bwMode="auto">
          <a:xfrm>
            <a:off x="1912938" y="0"/>
            <a:ext cx="8366125" cy="68580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Google Shape;281;g1ab48913af7_0_88"/>
          <p:cNvPicPr preferRelativeResize="0">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sp>
        <p:nvSpPr>
          <p:cNvPr id="69634" name="Google Shape;282;g1ab48913af7_0_88"/>
          <p:cNvSpPr txBox="1">
            <a:spLocks noGrp="1"/>
          </p:cNvSpPr>
          <p:nvPr>
            <p:ph type="title"/>
          </p:nvPr>
        </p:nvSpPr>
        <p:spPr/>
        <p:txBody>
          <a:bodyPr/>
          <a:lstStyle/>
          <a:p>
            <a:pPr algn="ctr" eaLnBrk="1" hangingPunct="1">
              <a:spcBef>
                <a:spcPct val="0"/>
              </a:spcBef>
              <a:spcAft>
                <a:spcPct val="0"/>
              </a:spcAft>
              <a:buClr>
                <a:srgbClr val="44546A"/>
              </a:buClr>
              <a:buSzPts val="3000"/>
              <a:buFont typeface="Calibri" pitchFamily="34" charset="0"/>
              <a:buNone/>
            </a:pPr>
            <a:r>
              <a:rPr lang="hu-HU" sz="3000" smtClean="0">
                <a:solidFill>
                  <a:srgbClr val="44546A"/>
                </a:solidFill>
                <a:latin typeface="Calibri" pitchFamily="34" charset="0"/>
                <a:cs typeface="Calibri" pitchFamily="34" charset="0"/>
                <a:sym typeface="Calibri" pitchFamily="34" charset="0"/>
              </a:rPr>
              <a:t>Moving forward</a:t>
            </a:r>
            <a:endParaRPr lang="hu-HU" sz="3000" smtClean="0">
              <a:latin typeface="Calibri" pitchFamily="34" charset="0"/>
              <a:cs typeface="Calibri" pitchFamily="34" charset="0"/>
              <a:sym typeface="Calibri" pitchFamily="34" charset="0"/>
            </a:endParaRPr>
          </a:p>
        </p:txBody>
      </p:sp>
      <p:sp>
        <p:nvSpPr>
          <p:cNvPr id="283" name="Google Shape;283;g1ab48913af7_0_88"/>
          <p:cNvSpPr txBox="1"/>
          <p:nvPr/>
        </p:nvSpPr>
        <p:spPr>
          <a:xfrm>
            <a:off x="838200" y="1565275"/>
            <a:ext cx="10313988" cy="5033963"/>
          </a:xfrm>
          <a:prstGeom prst="rect">
            <a:avLst/>
          </a:prstGeom>
          <a:noFill/>
          <a:ln>
            <a:noFill/>
          </a:ln>
        </p:spPr>
        <p:txBody>
          <a:bodyPr spcFirstLastPara="1" lIns="91425" tIns="91425" rIns="91425" bIns="91425">
            <a:spAutoFit/>
          </a:bodyPr>
          <a:lstStyle/>
          <a:p>
            <a:pPr marL="457200" indent="-361950" fontAlgn="auto">
              <a:spcBef>
                <a:spcPts val="0"/>
              </a:spcBef>
              <a:spcAft>
                <a:spcPts val="0"/>
              </a:spcAft>
              <a:buClr>
                <a:srgbClr val="000000"/>
              </a:buClr>
              <a:buSzPts val="2100"/>
              <a:buFont typeface="Calibri"/>
              <a:buChar char="●"/>
              <a:defRPr/>
            </a:pPr>
            <a:r>
              <a:rPr lang="hu-HU" sz="2100" kern="0">
                <a:latin typeface="Calibri"/>
                <a:ea typeface="Calibri"/>
                <a:cs typeface="Calibri"/>
                <a:sym typeface="Calibri"/>
              </a:rPr>
              <a:t>In building text corpora:</a:t>
            </a:r>
            <a:endParaRPr sz="2100" kern="0">
              <a:latin typeface="Calibri"/>
              <a:ea typeface="Calibri"/>
              <a:cs typeface="Calibri"/>
              <a:sym typeface="Calibri"/>
            </a:endParaRPr>
          </a:p>
          <a:p>
            <a:pPr marL="914400" lvl="1" indent="-361950" fontAlgn="auto">
              <a:spcBef>
                <a:spcPts val="0"/>
              </a:spcBef>
              <a:spcAft>
                <a:spcPts val="0"/>
              </a:spcAft>
              <a:buClr>
                <a:srgbClr val="000000"/>
              </a:buClr>
              <a:buSzPts val="2100"/>
              <a:buFont typeface="Calibri"/>
              <a:buChar char="○"/>
              <a:defRPr/>
            </a:pPr>
            <a:r>
              <a:rPr lang="hu-HU" sz="2100" kern="0">
                <a:latin typeface="Calibri"/>
                <a:ea typeface="Calibri"/>
                <a:cs typeface="Calibri"/>
                <a:sym typeface="Calibri"/>
              </a:rPr>
              <a:t>Use metadata to refine content classification and filtering</a:t>
            </a:r>
            <a:endParaRPr sz="2100" kern="0">
              <a:latin typeface="Calibri"/>
              <a:ea typeface="Calibri"/>
              <a:cs typeface="Calibri"/>
              <a:sym typeface="Calibri"/>
            </a:endParaRPr>
          </a:p>
          <a:p>
            <a:pPr marL="914400" lvl="1" indent="-361950" fontAlgn="auto">
              <a:spcBef>
                <a:spcPts val="0"/>
              </a:spcBef>
              <a:spcAft>
                <a:spcPts val="0"/>
              </a:spcAft>
              <a:buClr>
                <a:srgbClr val="000000"/>
              </a:buClr>
              <a:buSzPts val="2100"/>
              <a:buFont typeface="Calibri"/>
              <a:buChar char="○"/>
              <a:defRPr/>
            </a:pPr>
            <a:r>
              <a:rPr lang="hu-HU" sz="2100" kern="0">
                <a:latin typeface="Calibri"/>
                <a:ea typeface="Calibri"/>
                <a:cs typeface="Calibri"/>
                <a:sym typeface="Calibri"/>
              </a:rPr>
              <a:t>Automate with artificial intelligence (e.g. topic modelling)</a:t>
            </a:r>
            <a:endParaRPr sz="2100" kern="0">
              <a:latin typeface="Calibri"/>
              <a:ea typeface="Calibri"/>
              <a:cs typeface="Calibri"/>
              <a:sym typeface="Calibri"/>
            </a:endParaRPr>
          </a:p>
          <a:p>
            <a:pPr marL="914400" lvl="1" indent="-361950" fontAlgn="auto">
              <a:spcBef>
                <a:spcPts val="0"/>
              </a:spcBef>
              <a:spcAft>
                <a:spcPts val="0"/>
              </a:spcAft>
              <a:buClr>
                <a:srgbClr val="000000"/>
              </a:buClr>
              <a:buSzPts val="2100"/>
              <a:buFont typeface="Calibri"/>
              <a:buChar char="○"/>
              <a:defRPr/>
            </a:pPr>
            <a:r>
              <a:rPr lang="hu-HU" sz="2100" kern="0">
                <a:latin typeface="Calibri"/>
                <a:ea typeface="Calibri"/>
                <a:cs typeface="Calibri"/>
                <a:sym typeface="Calibri"/>
              </a:rPr>
              <a:t>The aim: the possibility of building thematic corpora from the web archive based on different approaches</a:t>
            </a:r>
            <a:endParaRPr sz="2100" kern="0">
              <a:latin typeface="Calibri"/>
              <a:ea typeface="Calibri"/>
              <a:cs typeface="Calibri"/>
              <a:sym typeface="Calibri"/>
            </a:endParaRPr>
          </a:p>
          <a:p>
            <a:pPr marL="457200" fontAlgn="auto">
              <a:spcBef>
                <a:spcPts val="0"/>
              </a:spcBef>
              <a:spcAft>
                <a:spcPts val="0"/>
              </a:spcAft>
              <a:buClr>
                <a:srgbClr val="000000"/>
              </a:buClr>
              <a:buSzPts val="2100"/>
              <a:buFont typeface="Arial"/>
              <a:buNone/>
              <a:defRPr/>
            </a:pPr>
            <a:endParaRPr sz="2100" kern="0">
              <a:latin typeface="Calibri"/>
              <a:ea typeface="Calibri"/>
              <a:cs typeface="Calibri"/>
              <a:sym typeface="Calibri"/>
            </a:endParaRPr>
          </a:p>
          <a:p>
            <a:pPr marL="457200" indent="-361950" fontAlgn="auto">
              <a:spcBef>
                <a:spcPts val="0"/>
              </a:spcBef>
              <a:spcAft>
                <a:spcPts val="0"/>
              </a:spcAft>
              <a:buClr>
                <a:srgbClr val="000000"/>
              </a:buClr>
              <a:buSzPts val="2100"/>
              <a:buFont typeface="Calibri"/>
              <a:buChar char="●"/>
              <a:defRPr/>
            </a:pPr>
            <a:r>
              <a:rPr lang="hu-HU" sz="2100" kern="0">
                <a:latin typeface="Calibri"/>
                <a:ea typeface="Calibri"/>
                <a:cs typeface="Calibri"/>
                <a:sym typeface="Calibri"/>
              </a:rPr>
              <a:t>Data mining of other types of archived web content:</a:t>
            </a:r>
            <a:endParaRPr sz="2100" kern="0">
              <a:latin typeface="Calibri"/>
              <a:ea typeface="Calibri"/>
              <a:cs typeface="Calibri"/>
              <a:sym typeface="Calibri"/>
            </a:endParaRPr>
          </a:p>
          <a:p>
            <a:pPr marL="914400" lvl="1" indent="-361950" fontAlgn="auto">
              <a:spcBef>
                <a:spcPts val="0"/>
              </a:spcBef>
              <a:spcAft>
                <a:spcPts val="0"/>
              </a:spcAft>
              <a:buClr>
                <a:srgbClr val="000000"/>
              </a:buClr>
              <a:buSzPts val="2100"/>
              <a:buFont typeface="Calibri"/>
              <a:buChar char="○"/>
              <a:defRPr/>
            </a:pPr>
            <a:r>
              <a:rPr lang="hu-HU" sz="2100" kern="0">
                <a:latin typeface="Calibri"/>
                <a:ea typeface="Calibri"/>
                <a:cs typeface="Calibri"/>
                <a:sym typeface="Calibri"/>
              </a:rPr>
              <a:t>Extract and process other MIME content (image, AV, documents, etc.)</a:t>
            </a:r>
            <a:endParaRPr sz="2100" kern="0">
              <a:latin typeface="Calibri"/>
              <a:ea typeface="Calibri"/>
              <a:cs typeface="Calibri"/>
              <a:sym typeface="Calibri"/>
            </a:endParaRPr>
          </a:p>
          <a:p>
            <a:pPr marL="914400" lvl="1" indent="-361950" fontAlgn="auto">
              <a:spcBef>
                <a:spcPts val="0"/>
              </a:spcBef>
              <a:spcAft>
                <a:spcPts val="0"/>
              </a:spcAft>
              <a:buClr>
                <a:srgbClr val="000000"/>
              </a:buClr>
              <a:buSzPts val="2100"/>
              <a:buFont typeface="Calibri"/>
              <a:buChar char="○"/>
              <a:defRPr/>
            </a:pPr>
            <a:r>
              <a:rPr lang="hu-HU" sz="2100" kern="0">
                <a:solidFill>
                  <a:schemeClr val="dk1"/>
                </a:solidFill>
                <a:latin typeface="Calibri"/>
                <a:ea typeface="Calibri"/>
                <a:cs typeface="Calibri"/>
                <a:sym typeface="Calibri"/>
              </a:rPr>
              <a:t>Automate with artificial intelligence (e.g. image labelling, object detection, speech to text)</a:t>
            </a:r>
            <a:endParaRPr sz="2100" kern="0">
              <a:solidFill>
                <a:schemeClr val="dk1"/>
              </a:solidFill>
              <a:latin typeface="Calibri"/>
              <a:ea typeface="Calibri"/>
              <a:cs typeface="Calibri"/>
              <a:sym typeface="Calibri"/>
            </a:endParaRPr>
          </a:p>
          <a:p>
            <a:pPr marL="914400" fontAlgn="auto">
              <a:spcBef>
                <a:spcPts val="0"/>
              </a:spcBef>
              <a:spcAft>
                <a:spcPts val="0"/>
              </a:spcAft>
              <a:buClr>
                <a:srgbClr val="000000"/>
              </a:buClr>
              <a:buFont typeface="Arial"/>
              <a:buNone/>
              <a:defRPr/>
            </a:pPr>
            <a:endParaRPr sz="2100" kern="0">
              <a:solidFill>
                <a:schemeClr val="dk1"/>
              </a:solidFill>
              <a:latin typeface="Calibri"/>
              <a:ea typeface="Calibri"/>
              <a:cs typeface="Calibri"/>
              <a:sym typeface="Calibri"/>
            </a:endParaRPr>
          </a:p>
          <a:p>
            <a:pPr marL="457200" indent="-361950" fontAlgn="auto">
              <a:spcBef>
                <a:spcPts val="0"/>
              </a:spcBef>
              <a:spcAft>
                <a:spcPts val="0"/>
              </a:spcAft>
              <a:buClr>
                <a:schemeClr val="dk1"/>
              </a:buClr>
              <a:buSzPts val="2100"/>
              <a:buFont typeface="Calibri"/>
              <a:buChar char="●"/>
              <a:defRPr/>
            </a:pPr>
            <a:r>
              <a:rPr lang="hu-HU" sz="2100" kern="0">
                <a:solidFill>
                  <a:schemeClr val="dk1"/>
                </a:solidFill>
                <a:latin typeface="Calibri"/>
                <a:ea typeface="Calibri"/>
                <a:cs typeface="Calibri"/>
                <a:sym typeface="Calibri"/>
              </a:rPr>
              <a:t>Publishing data:</a:t>
            </a:r>
            <a:endParaRPr sz="2100" kern="0">
              <a:solidFill>
                <a:schemeClr val="dk1"/>
              </a:solidFill>
              <a:latin typeface="Calibri"/>
              <a:ea typeface="Calibri"/>
              <a:cs typeface="Calibri"/>
              <a:sym typeface="Calibri"/>
            </a:endParaRPr>
          </a:p>
          <a:p>
            <a:pPr marL="914400" lvl="1" indent="-361950" fontAlgn="auto">
              <a:spcBef>
                <a:spcPts val="0"/>
              </a:spcBef>
              <a:spcAft>
                <a:spcPts val="0"/>
              </a:spcAft>
              <a:buClr>
                <a:schemeClr val="dk1"/>
              </a:buClr>
              <a:buSzPts val="2100"/>
              <a:buFont typeface="Calibri"/>
              <a:buChar char="○"/>
              <a:defRPr/>
            </a:pPr>
            <a:r>
              <a:rPr lang="hu-HU" sz="2100" kern="0">
                <a:solidFill>
                  <a:schemeClr val="dk1"/>
                </a:solidFill>
                <a:latin typeface="Calibri"/>
                <a:ea typeface="Calibri"/>
                <a:cs typeface="Calibri"/>
                <a:sym typeface="Calibri"/>
              </a:rPr>
              <a:t>Establish a research platform through which researchers can produce data from their own corpus and process and visualise it </a:t>
            </a:r>
            <a:endParaRPr sz="2100" kern="0">
              <a:solidFill>
                <a:schemeClr val="dk1"/>
              </a:solidFill>
              <a:latin typeface="Calibri"/>
              <a:ea typeface="Calibri"/>
              <a:cs typeface="Calibri"/>
              <a:sym typeface="Calibri"/>
            </a:endParaRPr>
          </a:p>
          <a:p>
            <a:pPr marL="457200" fontAlgn="auto">
              <a:spcBef>
                <a:spcPts val="0"/>
              </a:spcBef>
              <a:spcAft>
                <a:spcPts val="0"/>
              </a:spcAft>
              <a:buClr>
                <a:srgbClr val="000000"/>
              </a:buClr>
              <a:buSzPts val="2100"/>
              <a:buFont typeface="Arial"/>
              <a:buNone/>
              <a:defRPr/>
            </a:pPr>
            <a:endParaRPr sz="2100" kern="0">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Google Shape;288;p4"/>
          <p:cNvPicPr preferRelativeResize="0">
            <a:picLocks noChangeAspect="1" noChangeArrowheads="1"/>
          </p:cNvPicPr>
          <p:nvPr/>
        </p:nvPicPr>
        <p:blipFill>
          <a:blip r:embed="rId3"/>
          <a:srcRect/>
          <a:stretch>
            <a:fillRect/>
          </a:stretch>
        </p:blipFill>
        <p:spPr bwMode="auto">
          <a:xfrm>
            <a:off x="0" y="3175"/>
            <a:ext cx="12192000" cy="6851650"/>
          </a:xfrm>
          <a:prstGeom prst="rect">
            <a:avLst/>
          </a:prstGeom>
          <a:noFill/>
          <a:ln w="9525">
            <a:noFill/>
            <a:miter lim="800000"/>
            <a:headEnd/>
            <a:tailEnd/>
          </a:ln>
        </p:spPr>
      </p:pic>
      <p:sp>
        <p:nvSpPr>
          <p:cNvPr id="71682" name="Google Shape;289;p4"/>
          <p:cNvSpPr txBox="1">
            <a:spLocks noChangeArrowheads="1"/>
          </p:cNvSpPr>
          <p:nvPr/>
        </p:nvSpPr>
        <p:spPr bwMode="auto">
          <a:xfrm>
            <a:off x="1524000" y="1973263"/>
            <a:ext cx="9144000" cy="2911475"/>
          </a:xfrm>
          <a:prstGeom prst="rect">
            <a:avLst/>
          </a:prstGeom>
          <a:noFill/>
          <a:ln w="9525">
            <a:noFill/>
            <a:miter lim="800000"/>
            <a:headEnd/>
            <a:tailEnd/>
          </a:ln>
        </p:spPr>
        <p:txBody>
          <a:bodyPr lIns="91425" tIns="45700" rIns="91425" bIns="45700"/>
          <a:lstStyle/>
          <a:p>
            <a:pPr algn="ctr">
              <a:lnSpc>
                <a:spcPct val="90000"/>
              </a:lnSpc>
              <a:buClr>
                <a:srgbClr val="44546A"/>
              </a:buClr>
              <a:buSzPts val="2800"/>
              <a:buFont typeface="Arial" charset="0"/>
              <a:buNone/>
            </a:pPr>
            <a:r>
              <a:rPr lang="hu-HU" sz="2800">
                <a:solidFill>
                  <a:srgbClr val="44546A"/>
                </a:solidFill>
                <a:latin typeface="Calibri" pitchFamily="34" charset="0"/>
                <a:cs typeface="Calibri" pitchFamily="34" charset="0"/>
                <a:sym typeface="Calibri" pitchFamily="34" charset="0"/>
              </a:rPr>
              <a:t>Thank you for your attention!</a:t>
            </a:r>
          </a:p>
          <a:p>
            <a:pPr algn="ctr">
              <a:lnSpc>
                <a:spcPct val="90000"/>
              </a:lnSpc>
              <a:buClr>
                <a:srgbClr val="44546A"/>
              </a:buClr>
              <a:buSzPts val="2800"/>
              <a:buFont typeface="Arial" charset="0"/>
              <a:buNone/>
            </a:pPr>
            <a:endParaRPr lang="hu-HU" sz="2800">
              <a:solidFill>
                <a:srgbClr val="44546A"/>
              </a:solidFill>
              <a:latin typeface="Calibri" pitchFamily="34" charset="0"/>
              <a:cs typeface="Calibri" pitchFamily="34" charset="0"/>
              <a:sym typeface="Calibri" pitchFamily="34" charset="0"/>
            </a:endParaRPr>
          </a:p>
          <a:p>
            <a:pPr algn="ctr">
              <a:lnSpc>
                <a:spcPct val="90000"/>
              </a:lnSpc>
              <a:buClr>
                <a:srgbClr val="44546A"/>
              </a:buClr>
              <a:buSzPts val="2800"/>
              <a:buFont typeface="Arial" charset="0"/>
              <a:buNone/>
            </a:pPr>
            <a:r>
              <a:rPr lang="hu-HU" sz="2800">
                <a:solidFill>
                  <a:srgbClr val="44546A"/>
                </a:solidFill>
                <a:latin typeface="Calibri" pitchFamily="34" charset="0"/>
                <a:cs typeface="Calibri" pitchFamily="34" charset="0"/>
                <a:sym typeface="Calibri" pitchFamily="34" charset="0"/>
              </a:rPr>
              <a:t>László Drótos, Gyula Kalcsó, Csilla Makkai, Eszter Mihály, László Kis-Ádám, Péter Kovács, Eszter Simon, Kata Szűcs, Emese Varga, Ágnes Végvári, Ákos Visky, Gábor Vitéz</a:t>
            </a:r>
          </a:p>
          <a:p>
            <a:pPr algn="ctr">
              <a:lnSpc>
                <a:spcPct val="90000"/>
              </a:lnSpc>
              <a:buClr>
                <a:srgbClr val="44546A"/>
              </a:buClr>
              <a:buSzPts val="2800"/>
              <a:buFont typeface="Arial" charset="0"/>
              <a:buNone/>
            </a:pPr>
            <a:endParaRPr lang="hu-HU" sz="2800">
              <a:solidFill>
                <a:srgbClr val="44546A"/>
              </a:solidFill>
              <a:latin typeface="Calibri" pitchFamily="34" charset="0"/>
              <a:cs typeface="Calibri" pitchFamily="34" charset="0"/>
              <a:sym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Google Shape;105;g1ab6299bd48_0_27"/>
          <p:cNvPicPr preferRelativeResize="0">
            <a:picLocks noChangeAspect="1" noChangeArrowheads="1"/>
          </p:cNvPicPr>
          <p:nvPr>
            <p:ph type="body" idx="1"/>
          </p:nvPr>
        </p:nvPicPr>
        <p:blipFill>
          <a:blip r:embed="rId3"/>
          <a:srcRect/>
          <a:stretch>
            <a:fillRect/>
          </a:stretch>
        </p:blipFill>
        <p:spPr>
          <a:xfrm>
            <a:off x="0" y="0"/>
            <a:ext cx="12192000" cy="6858000"/>
          </a:xfrm>
        </p:spPr>
      </p:pic>
      <p:pic>
        <p:nvPicPr>
          <p:cNvPr id="18434" name="Google Shape;106;g1ab6299bd48_0_27"/>
          <p:cNvPicPr preferRelativeResize="0">
            <a:picLocks noChangeAspect="1" noChangeArrowheads="1"/>
          </p:cNvPicPr>
          <p:nvPr/>
        </p:nvPicPr>
        <p:blipFill>
          <a:blip r:embed="rId4"/>
          <a:srcRect/>
          <a:stretch>
            <a:fillRect/>
          </a:stretch>
        </p:blipFill>
        <p:spPr bwMode="auto">
          <a:xfrm>
            <a:off x="838200" y="3373438"/>
            <a:ext cx="2352675" cy="1527175"/>
          </a:xfrm>
          <a:prstGeom prst="rect">
            <a:avLst/>
          </a:prstGeom>
          <a:noFill/>
          <a:ln w="9525">
            <a:noFill/>
            <a:miter lim="800000"/>
            <a:headEnd/>
            <a:tailEnd/>
          </a:ln>
        </p:spPr>
      </p:pic>
      <p:sp>
        <p:nvSpPr>
          <p:cNvPr id="18435" name="Google Shape;107;g1ab6299bd48_0_27"/>
          <p:cNvSpPr txBox="1">
            <a:spLocks noChangeArrowheads="1"/>
          </p:cNvSpPr>
          <p:nvPr/>
        </p:nvSpPr>
        <p:spPr bwMode="auto">
          <a:xfrm>
            <a:off x="838200" y="1690688"/>
            <a:ext cx="2259013" cy="1057275"/>
          </a:xfrm>
          <a:prstGeom prst="rect">
            <a:avLst/>
          </a:prstGeom>
          <a:noFill/>
          <a:ln w="9525">
            <a:noFill/>
            <a:miter lim="800000"/>
            <a:headEnd/>
            <a:tailEnd/>
          </a:ln>
        </p:spPr>
        <p:txBody>
          <a:bodyPr lIns="91425" tIns="91425" rIns="91425" bIns="91425">
            <a:spAutoFit/>
          </a:bodyPr>
          <a:lstStyle/>
          <a:p>
            <a:pPr>
              <a:lnSpc>
                <a:spcPct val="90000"/>
              </a:lnSpc>
              <a:buClr>
                <a:srgbClr val="000000"/>
              </a:buClr>
              <a:buSzPts val="1800"/>
              <a:buFont typeface="Arial" charset="0"/>
              <a:buNone/>
            </a:pPr>
            <a:r>
              <a:rPr lang="hu-HU" sz="2100">
                <a:latin typeface="Calibri" pitchFamily="34" charset="0"/>
                <a:cs typeface="Calibri" pitchFamily="34" charset="0"/>
                <a:sym typeface="Calibri" pitchFamily="34" charset="0"/>
              </a:rPr>
              <a:t>1. Archived web content as research data</a:t>
            </a:r>
            <a:endParaRPr lang="hu-HU" sz="1000">
              <a:latin typeface="Calibri" pitchFamily="34" charset="0"/>
              <a:cs typeface="Calibri" pitchFamily="34" charset="0"/>
              <a:sym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Google Shape;112;p3"/>
          <p:cNvPicPr preferRelativeResize="0">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sp>
        <p:nvSpPr>
          <p:cNvPr id="20482" name="Google Shape;113;p3"/>
          <p:cNvSpPr txBox="1">
            <a:spLocks noGrp="1"/>
          </p:cNvSpPr>
          <p:nvPr>
            <p:ph type="title"/>
          </p:nvPr>
        </p:nvSpPr>
        <p:spPr/>
        <p:txBody>
          <a:bodyPr/>
          <a:lstStyle/>
          <a:p>
            <a:pPr algn="ctr" eaLnBrk="1" hangingPunct="1">
              <a:spcBef>
                <a:spcPct val="0"/>
              </a:spcBef>
              <a:spcAft>
                <a:spcPct val="0"/>
              </a:spcAft>
              <a:buClr>
                <a:srgbClr val="44546A"/>
              </a:buClr>
              <a:buSzPts val="3000"/>
              <a:buFont typeface="Calibri" pitchFamily="34" charset="0"/>
              <a:buNone/>
            </a:pPr>
            <a:r>
              <a:rPr lang="hu-HU" sz="3000" smtClean="0">
                <a:solidFill>
                  <a:srgbClr val="44546A"/>
                </a:solidFill>
                <a:latin typeface="Calibri" pitchFamily="34" charset="0"/>
                <a:cs typeface="Calibri" pitchFamily="34" charset="0"/>
                <a:sym typeface="Calibri" pitchFamily="34" charset="0"/>
              </a:rPr>
              <a:t>Archived web content as research data: projects and literature</a:t>
            </a:r>
            <a:endParaRPr lang="hu-HU" sz="3000" smtClean="0">
              <a:latin typeface="Calibri" pitchFamily="34" charset="0"/>
              <a:cs typeface="Calibri" pitchFamily="34" charset="0"/>
              <a:sym typeface="Calibri" pitchFamily="34" charset="0"/>
            </a:endParaRPr>
          </a:p>
        </p:txBody>
      </p:sp>
      <p:sp>
        <p:nvSpPr>
          <p:cNvPr id="20483" name="Google Shape;114;p3"/>
          <p:cNvSpPr txBox="1">
            <a:spLocks noChangeArrowheads="1"/>
          </p:cNvSpPr>
          <p:nvPr/>
        </p:nvSpPr>
        <p:spPr bwMode="auto">
          <a:xfrm>
            <a:off x="860425" y="1900238"/>
            <a:ext cx="10471150" cy="3694112"/>
          </a:xfrm>
          <a:prstGeom prst="rect">
            <a:avLst/>
          </a:prstGeom>
          <a:noFill/>
          <a:ln w="9525">
            <a:noFill/>
            <a:miter lim="800000"/>
            <a:headEnd/>
            <a:tailEnd/>
          </a:ln>
        </p:spPr>
        <p:txBody>
          <a:bodyPr lIns="91425" tIns="91425" rIns="91425" bIns="91425" anchor="ctr">
            <a:spAutoFit/>
          </a:bodyPr>
          <a:lstStyle/>
          <a:p>
            <a:pPr marL="457200" indent="-349250">
              <a:buClr>
                <a:srgbClr val="000000"/>
              </a:buClr>
              <a:buSzPts val="1900"/>
              <a:buFont typeface="Calibri" pitchFamily="34" charset="0"/>
              <a:buChar char="●"/>
            </a:pPr>
            <a:r>
              <a:rPr lang="hu-HU" sz="1900">
                <a:latin typeface="Calibri" pitchFamily="34" charset="0"/>
                <a:cs typeface="Calibri" pitchFamily="34" charset="0"/>
                <a:sym typeface="Calibri" pitchFamily="34" charset="0"/>
              </a:rPr>
              <a:t>IIPC Research Working Group</a:t>
            </a:r>
          </a:p>
          <a:p>
            <a:pPr marL="914400" lvl="1" indent="-349250">
              <a:buClr>
                <a:srgbClr val="000000"/>
              </a:buClr>
              <a:buSzPts val="1900"/>
              <a:buFont typeface="Calibri" pitchFamily="34" charset="0"/>
              <a:buChar char="○"/>
            </a:pPr>
            <a:r>
              <a:rPr lang="hu-HU" sz="1900">
                <a:latin typeface="Calibri" pitchFamily="34" charset="0"/>
                <a:cs typeface="Calibri" pitchFamily="34" charset="0"/>
                <a:sym typeface="Calibri" pitchFamily="34" charset="0"/>
              </a:rPr>
              <a:t>https://netpreserve.org/about-us/working-groups/research-working-group/</a:t>
            </a:r>
          </a:p>
          <a:p>
            <a:pPr marL="457200" indent="-349250">
              <a:buClr>
                <a:srgbClr val="000000"/>
              </a:buClr>
              <a:buSzPts val="1900"/>
              <a:buFont typeface="Calibri" pitchFamily="34" charset="0"/>
              <a:buChar char="●"/>
            </a:pPr>
            <a:r>
              <a:rPr lang="hu-HU" sz="1900">
                <a:latin typeface="Calibri" pitchFamily="34" charset="0"/>
                <a:cs typeface="Calibri" pitchFamily="34" charset="0"/>
                <a:sym typeface="Calibri" pitchFamily="34" charset="0"/>
              </a:rPr>
              <a:t>Archives Unleashed Project</a:t>
            </a:r>
          </a:p>
          <a:p>
            <a:pPr marL="914400" lvl="1" indent="-349250">
              <a:buClr>
                <a:srgbClr val="000000"/>
              </a:buClr>
              <a:buSzPts val="1900"/>
              <a:buFont typeface="Calibri" pitchFamily="34" charset="0"/>
              <a:buChar char="○"/>
            </a:pPr>
            <a:r>
              <a:rPr lang="hu-HU" sz="1900">
                <a:latin typeface="Calibri" pitchFamily="34" charset="0"/>
                <a:cs typeface="Calibri" pitchFamily="34" charset="0"/>
                <a:sym typeface="Calibri" pitchFamily="34" charset="0"/>
              </a:rPr>
              <a:t>Ruest, N., Lin, J., Milligan, I., &amp; Fritz, S. (2020). The Archives Unleashed Project: Technology, Process, and Community to Improve Scholarly Access to Web Archives. Proceedings of the ACM/IEEE Joint Conference on Digital Libraries in 2020, 157–166. https://doi.org/10.1145/3383583.3398513</a:t>
            </a:r>
          </a:p>
          <a:p>
            <a:pPr marL="457200" indent="-349250">
              <a:buClr>
                <a:srgbClr val="000000"/>
              </a:buClr>
              <a:buSzPts val="1900"/>
              <a:buFont typeface="Calibri" pitchFamily="34" charset="0"/>
              <a:buChar char="●"/>
            </a:pPr>
            <a:r>
              <a:rPr lang="hu-HU" sz="1900">
                <a:latin typeface="Calibri" pitchFamily="34" charset="0"/>
                <a:cs typeface="Calibri" pitchFamily="34" charset="0"/>
                <a:sym typeface="Calibri" pitchFamily="34" charset="0"/>
              </a:rPr>
              <a:t>Gomes, D., Demidova, E., Winters, J., &amp; Risse, T. (Eds.). (2021). The Past Web: Exploring Web Archives. Springer International Publishing. https://doi.org/10.1007/978-3-030-63291-5</a:t>
            </a:r>
          </a:p>
          <a:p>
            <a:pPr marL="457200" indent="-349250">
              <a:buClr>
                <a:srgbClr val="000000"/>
              </a:buClr>
              <a:buSzPts val="1900"/>
              <a:buFont typeface="Calibri" pitchFamily="34" charset="0"/>
              <a:buChar char="●"/>
            </a:pPr>
            <a:r>
              <a:rPr lang="hu-HU" sz="1900">
                <a:latin typeface="Calibri" pitchFamily="34" charset="0"/>
                <a:cs typeface="Calibri" pitchFamily="34" charset="0"/>
                <a:sym typeface="Calibri" pitchFamily="34" charset="0"/>
              </a:rPr>
              <a:t>Amanda, L. R. (2018). Getting to Know Our Web Archive: A Pilot Project to Collaboratively Increase Access to Digital Cultural Heritage Materials in Wyoming. Digital USD. </a:t>
            </a:r>
          </a:p>
          <a:p>
            <a:pPr marL="457200" indent="-349250">
              <a:buClr>
                <a:srgbClr val="000000"/>
              </a:buClr>
              <a:buSzPts val="1900"/>
              <a:buFont typeface="Calibri" pitchFamily="34" charset="0"/>
              <a:buChar char="●"/>
            </a:pPr>
            <a:r>
              <a:rPr lang="hu-HU" sz="1900">
                <a:latin typeface="Calibri" pitchFamily="34" charset="0"/>
                <a:cs typeface="Calibri" pitchFamily="34" charset="0"/>
                <a:sym typeface="Calibri" pitchFamily="34" charset="0"/>
              </a:rPr>
              <a:t>Nielsen, J. (2016). Using web archives in research – an introduction (1.). Netlab.</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Google Shape;119;g253be67952a_0_5"/>
          <p:cNvPicPr preferRelativeResize="0">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sp>
        <p:nvSpPr>
          <p:cNvPr id="22530" name="Google Shape;120;g253be67952a_0_5"/>
          <p:cNvSpPr txBox="1">
            <a:spLocks noGrp="1"/>
          </p:cNvSpPr>
          <p:nvPr>
            <p:ph type="title"/>
          </p:nvPr>
        </p:nvSpPr>
        <p:spPr/>
        <p:txBody>
          <a:bodyPr/>
          <a:lstStyle/>
          <a:p>
            <a:pPr algn="ctr" eaLnBrk="1" hangingPunct="1">
              <a:spcBef>
                <a:spcPct val="0"/>
              </a:spcBef>
              <a:spcAft>
                <a:spcPct val="0"/>
              </a:spcAft>
              <a:buClr>
                <a:srgbClr val="44546A"/>
              </a:buClr>
              <a:buSzPts val="3000"/>
              <a:buFont typeface="Calibri" pitchFamily="34" charset="0"/>
              <a:buNone/>
            </a:pPr>
            <a:r>
              <a:rPr lang="hu-HU" sz="3000" smtClean="0">
                <a:solidFill>
                  <a:srgbClr val="44546A"/>
                </a:solidFill>
                <a:latin typeface="Calibri" pitchFamily="34" charset="0"/>
                <a:cs typeface="Calibri" pitchFamily="34" charset="0"/>
                <a:sym typeface="Calibri" pitchFamily="34" charset="0"/>
              </a:rPr>
              <a:t>Archived web content as research data</a:t>
            </a:r>
            <a:endParaRPr lang="hu-HU" sz="3000" smtClean="0">
              <a:latin typeface="Calibri" pitchFamily="34" charset="0"/>
              <a:cs typeface="Calibri" pitchFamily="34" charset="0"/>
              <a:sym typeface="Calibri" pitchFamily="34" charset="0"/>
            </a:endParaRPr>
          </a:p>
        </p:txBody>
      </p:sp>
      <p:sp>
        <p:nvSpPr>
          <p:cNvPr id="121" name="Google Shape;121;g253be67952a_0_5"/>
          <p:cNvSpPr txBox="1"/>
          <p:nvPr/>
        </p:nvSpPr>
        <p:spPr>
          <a:xfrm>
            <a:off x="860425" y="1900238"/>
            <a:ext cx="10471150" cy="3402012"/>
          </a:xfrm>
          <a:prstGeom prst="rect">
            <a:avLst/>
          </a:prstGeom>
          <a:noFill/>
          <a:ln>
            <a:noFill/>
          </a:ln>
        </p:spPr>
        <p:txBody>
          <a:bodyPr spcFirstLastPara="1" lIns="91425" tIns="91425" rIns="91425" bIns="91425" anchor="ctr">
            <a:spAutoFit/>
          </a:bodyPr>
          <a:lstStyle/>
          <a:p>
            <a:pPr marL="457200" indent="-349250" fontAlgn="auto">
              <a:spcBef>
                <a:spcPts val="0"/>
              </a:spcBef>
              <a:spcAft>
                <a:spcPts val="0"/>
              </a:spcAft>
              <a:buClr>
                <a:srgbClr val="000000"/>
              </a:buClr>
              <a:buSzPts val="1900"/>
              <a:buFont typeface="Calibri"/>
              <a:buChar char="●"/>
              <a:defRPr/>
            </a:pPr>
            <a:r>
              <a:rPr lang="hu-HU" sz="1900" kern="0">
                <a:latin typeface="Calibri"/>
                <a:ea typeface="Calibri"/>
                <a:cs typeface="Calibri"/>
                <a:sym typeface="Calibri"/>
              </a:rPr>
              <a:t>The huge amount of text on the web for building language models (needed for language models like ChatGPT)</a:t>
            </a:r>
            <a:endParaRPr sz="1900" kern="0">
              <a:latin typeface="Calibri"/>
              <a:ea typeface="Calibri"/>
              <a:cs typeface="Calibri"/>
              <a:sym typeface="Calibri"/>
            </a:endParaRPr>
          </a:p>
          <a:p>
            <a:pPr marL="457200" fontAlgn="auto">
              <a:spcBef>
                <a:spcPts val="0"/>
              </a:spcBef>
              <a:spcAft>
                <a:spcPts val="0"/>
              </a:spcAft>
              <a:buClr>
                <a:srgbClr val="000000"/>
              </a:buClr>
              <a:buSzPts val="1900"/>
              <a:buFont typeface="Arial"/>
              <a:buNone/>
              <a:defRPr/>
            </a:pPr>
            <a:endParaRPr sz="1900" kern="0">
              <a:latin typeface="Calibri"/>
              <a:ea typeface="Calibri"/>
              <a:cs typeface="Calibri"/>
              <a:sym typeface="Calibri"/>
            </a:endParaRPr>
          </a:p>
          <a:p>
            <a:pPr marL="457200" indent="-349250" fontAlgn="auto">
              <a:spcBef>
                <a:spcPts val="0"/>
              </a:spcBef>
              <a:spcAft>
                <a:spcPts val="0"/>
              </a:spcAft>
              <a:buClr>
                <a:srgbClr val="000000"/>
              </a:buClr>
              <a:buSzPts val="1900"/>
              <a:buFont typeface="Calibri"/>
              <a:buChar char="●"/>
              <a:defRPr/>
            </a:pPr>
            <a:r>
              <a:rPr lang="hu-HU" sz="1900" kern="0">
                <a:latin typeface="Calibri"/>
                <a:ea typeface="Calibri"/>
                <a:cs typeface="Calibri"/>
                <a:sym typeface="Calibri"/>
              </a:rPr>
              <a:t>Content of texts (various humanities and social science studies: sentiment analysis, discourse analysis, etc.)</a:t>
            </a:r>
            <a:endParaRPr sz="1900" kern="0">
              <a:latin typeface="Calibri"/>
              <a:ea typeface="Calibri"/>
              <a:cs typeface="Calibri"/>
              <a:sym typeface="Calibri"/>
            </a:endParaRPr>
          </a:p>
          <a:p>
            <a:pPr marL="457200" fontAlgn="auto">
              <a:spcBef>
                <a:spcPts val="0"/>
              </a:spcBef>
              <a:spcAft>
                <a:spcPts val="0"/>
              </a:spcAft>
              <a:buClr>
                <a:srgbClr val="000000"/>
              </a:buClr>
              <a:buSzPts val="1900"/>
              <a:buFont typeface="Arial"/>
              <a:buNone/>
              <a:defRPr/>
            </a:pPr>
            <a:endParaRPr sz="1900" kern="0">
              <a:latin typeface="Calibri"/>
              <a:ea typeface="Calibri"/>
              <a:cs typeface="Calibri"/>
              <a:sym typeface="Calibri"/>
            </a:endParaRPr>
          </a:p>
          <a:p>
            <a:pPr marL="457200" indent="-349250" fontAlgn="auto">
              <a:spcBef>
                <a:spcPts val="0"/>
              </a:spcBef>
              <a:spcAft>
                <a:spcPts val="0"/>
              </a:spcAft>
              <a:buClr>
                <a:srgbClr val="000000"/>
              </a:buClr>
              <a:buSzPts val="1900"/>
              <a:buFont typeface="Calibri"/>
              <a:buChar char="●"/>
              <a:defRPr/>
            </a:pPr>
            <a:r>
              <a:rPr lang="hu-HU" sz="1900" kern="0">
                <a:latin typeface="Calibri"/>
                <a:ea typeface="Calibri"/>
                <a:cs typeface="Calibri"/>
                <a:sym typeface="Calibri"/>
              </a:rPr>
              <a:t>Analysis and use of AV content e.g. to train AI (image labelling, object detecting, etc.)</a:t>
            </a:r>
            <a:endParaRPr sz="1900" kern="0">
              <a:latin typeface="Calibri"/>
              <a:ea typeface="Calibri"/>
              <a:cs typeface="Calibri"/>
              <a:sym typeface="Calibri"/>
            </a:endParaRPr>
          </a:p>
          <a:p>
            <a:pPr marL="457200" fontAlgn="auto">
              <a:spcBef>
                <a:spcPts val="0"/>
              </a:spcBef>
              <a:spcAft>
                <a:spcPts val="0"/>
              </a:spcAft>
              <a:buClr>
                <a:srgbClr val="000000"/>
              </a:buClr>
              <a:buSzPts val="1900"/>
              <a:buFont typeface="Arial"/>
              <a:buNone/>
              <a:defRPr/>
            </a:pPr>
            <a:endParaRPr sz="1900" kern="0">
              <a:latin typeface="Calibri"/>
              <a:ea typeface="Calibri"/>
              <a:cs typeface="Calibri"/>
              <a:sym typeface="Calibri"/>
            </a:endParaRPr>
          </a:p>
          <a:p>
            <a:pPr marL="457200" indent="-349250" fontAlgn="auto">
              <a:spcBef>
                <a:spcPts val="0"/>
              </a:spcBef>
              <a:spcAft>
                <a:spcPts val="0"/>
              </a:spcAft>
              <a:buClr>
                <a:srgbClr val="000000"/>
              </a:buClr>
              <a:buSzPts val="1900"/>
              <a:buFont typeface="Calibri"/>
              <a:buChar char="●"/>
              <a:defRPr/>
            </a:pPr>
            <a:r>
              <a:rPr lang="hu-HU" sz="1900" kern="0">
                <a:latin typeface="Calibri"/>
                <a:ea typeface="Calibri"/>
                <a:cs typeface="Calibri"/>
                <a:sym typeface="Calibri"/>
              </a:rPr>
              <a:t>Metadata research, data visualization</a:t>
            </a:r>
            <a:endParaRPr sz="1900" kern="0">
              <a:latin typeface="Calibri"/>
              <a:ea typeface="Calibri"/>
              <a:cs typeface="Calibri"/>
              <a:sym typeface="Calibri"/>
            </a:endParaRPr>
          </a:p>
          <a:p>
            <a:pPr marL="457200" fontAlgn="auto">
              <a:spcBef>
                <a:spcPts val="0"/>
              </a:spcBef>
              <a:spcAft>
                <a:spcPts val="0"/>
              </a:spcAft>
              <a:buClr>
                <a:srgbClr val="000000"/>
              </a:buClr>
              <a:buSzPts val="1900"/>
              <a:buFont typeface="Arial"/>
              <a:buNone/>
              <a:defRPr/>
            </a:pPr>
            <a:endParaRPr sz="1900" kern="0">
              <a:latin typeface="Calibri"/>
              <a:ea typeface="Calibri"/>
              <a:cs typeface="Calibri"/>
              <a:sym typeface="Calibri"/>
            </a:endParaRPr>
          </a:p>
          <a:p>
            <a:pPr marL="457200" indent="-349250" fontAlgn="auto">
              <a:spcBef>
                <a:spcPts val="0"/>
              </a:spcBef>
              <a:spcAft>
                <a:spcPts val="0"/>
              </a:spcAft>
              <a:buClr>
                <a:srgbClr val="000000"/>
              </a:buClr>
              <a:buSzPts val="1900"/>
              <a:buFont typeface="Calibri"/>
              <a:buChar char="●"/>
              <a:defRPr/>
            </a:pPr>
            <a:r>
              <a:rPr lang="hu-HU" sz="1900" kern="0">
                <a:latin typeface="Calibri"/>
                <a:ea typeface="Calibri"/>
                <a:cs typeface="Calibri"/>
                <a:sym typeface="Calibri"/>
              </a:rPr>
              <a:t>Big data research, data visualization</a:t>
            </a:r>
            <a:endParaRPr sz="1900" kern="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Google Shape;126;g1ab6299bd48_0_5"/>
          <p:cNvPicPr preferRelativeResize="0">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sp>
        <p:nvSpPr>
          <p:cNvPr id="24578" name="Google Shape;127;g1ab6299bd48_0_5"/>
          <p:cNvSpPr txBox="1">
            <a:spLocks noGrp="1"/>
          </p:cNvSpPr>
          <p:nvPr>
            <p:ph type="title"/>
          </p:nvPr>
        </p:nvSpPr>
        <p:spPr/>
        <p:txBody>
          <a:bodyPr/>
          <a:lstStyle/>
          <a:p>
            <a:pPr algn="ctr" eaLnBrk="1" hangingPunct="1">
              <a:spcBef>
                <a:spcPct val="0"/>
              </a:spcBef>
              <a:spcAft>
                <a:spcPct val="0"/>
              </a:spcAft>
              <a:buClr>
                <a:srgbClr val="44546A"/>
              </a:buClr>
              <a:buSzPts val="3000"/>
              <a:buFont typeface="Calibri" pitchFamily="34" charset="0"/>
              <a:buNone/>
            </a:pPr>
            <a:r>
              <a:rPr lang="hu-HU" sz="3000" smtClean="0">
                <a:solidFill>
                  <a:srgbClr val="44546A"/>
                </a:solidFill>
                <a:latin typeface="Calibri" pitchFamily="34" charset="0"/>
                <a:cs typeface="Calibri" pitchFamily="34" charset="0"/>
                <a:sym typeface="Calibri" pitchFamily="34" charset="0"/>
              </a:rPr>
              <a:t>Archived textual web content as research data</a:t>
            </a:r>
            <a:endParaRPr lang="hu-HU" sz="3000" smtClean="0">
              <a:latin typeface="Calibri" pitchFamily="34" charset="0"/>
              <a:cs typeface="Calibri" pitchFamily="34" charset="0"/>
              <a:sym typeface="Calibri" pitchFamily="34" charset="0"/>
            </a:endParaRPr>
          </a:p>
        </p:txBody>
      </p:sp>
      <p:sp>
        <p:nvSpPr>
          <p:cNvPr id="128" name="Google Shape;128;g1ab6299bd48_0_5"/>
          <p:cNvSpPr txBox="1"/>
          <p:nvPr/>
        </p:nvSpPr>
        <p:spPr>
          <a:xfrm>
            <a:off x="871538" y="1516063"/>
            <a:ext cx="10448925" cy="2232025"/>
          </a:xfrm>
          <a:prstGeom prst="rect">
            <a:avLst/>
          </a:prstGeom>
          <a:noFill/>
          <a:ln>
            <a:noFill/>
          </a:ln>
        </p:spPr>
        <p:txBody>
          <a:bodyPr lIns="91425" tIns="91425" rIns="91425" bIns="91425" anchor="ctr">
            <a:spAutoFit/>
          </a:bodyPr>
          <a:lstStyle/>
          <a:p>
            <a:pPr marL="457200" indent="-349250">
              <a:buClr>
                <a:srgbClr val="000000"/>
              </a:buClr>
              <a:buSzPts val="1900"/>
              <a:buFont typeface="Calibri" pitchFamily="34" charset="0"/>
              <a:buChar char="●"/>
            </a:pPr>
            <a:r>
              <a:rPr lang="hu-HU" sz="1900">
                <a:latin typeface="Calibri" pitchFamily="34" charset="0"/>
                <a:cs typeface="Calibri" pitchFamily="34" charset="0"/>
                <a:sym typeface="Calibri" pitchFamily="34" charset="0"/>
              </a:rPr>
              <a:t>Textual content can be extracted in two ways: web crawling vs. web scraping</a:t>
            </a:r>
          </a:p>
          <a:p>
            <a:pPr marL="457200" indent="-349250">
              <a:buClr>
                <a:srgbClr val="000000"/>
              </a:buClr>
              <a:buSzPts val="1900"/>
              <a:buFont typeface="Calibri" pitchFamily="34" charset="0"/>
              <a:buChar char="●"/>
            </a:pPr>
            <a:r>
              <a:rPr lang="hu-HU" sz="1900">
                <a:latin typeface="Calibri" pitchFamily="34" charset="0"/>
                <a:cs typeface="Calibri" pitchFamily="34" charset="0"/>
                <a:sym typeface="Calibri" pitchFamily="34" charset="0"/>
              </a:rPr>
              <a:t>Workflow of crawling: crawler → harvested content (WARC) → text</a:t>
            </a:r>
          </a:p>
          <a:p>
            <a:pPr marL="457200" indent="-349250">
              <a:buClr>
                <a:srgbClr val="000000"/>
              </a:buClr>
              <a:buSzPts val="1900"/>
              <a:buFont typeface="Calibri" pitchFamily="34" charset="0"/>
              <a:buChar char="●"/>
            </a:pPr>
            <a:r>
              <a:rPr lang="hu-HU" sz="1900">
                <a:latin typeface="Calibri" pitchFamily="34" charset="0"/>
                <a:cs typeface="Calibri" pitchFamily="34" charset="0"/>
                <a:sym typeface="Calibri" pitchFamily="34" charset="0"/>
              </a:rPr>
              <a:t>Wrokflow of scraping: scraper → text</a:t>
            </a:r>
          </a:p>
          <a:p>
            <a:pPr marL="457200" indent="-349250">
              <a:buClr>
                <a:srgbClr val="000000"/>
              </a:buClr>
              <a:buSzPts val="1900"/>
              <a:buFont typeface="Calibri" pitchFamily="34" charset="0"/>
              <a:buChar char="●"/>
            </a:pPr>
            <a:r>
              <a:rPr lang="hu-HU" sz="1900">
                <a:latin typeface="Calibri" pitchFamily="34" charset="0"/>
                <a:cs typeface="Calibri" pitchFamily="34" charset="0"/>
                <a:sym typeface="Calibri" pitchFamily="34" charset="0"/>
              </a:rPr>
              <a:t>The result of crawling contains not only text but also other information, but has the advantage that more metadata and contextual information can be extracted from it</a:t>
            </a:r>
          </a:p>
          <a:p>
            <a:pPr marL="457200" indent="-349250">
              <a:buClr>
                <a:srgbClr val="000000"/>
              </a:buClr>
              <a:buFont typeface="Arial" charset="0"/>
              <a:buNone/>
            </a:pPr>
            <a:r>
              <a:rPr lang="hu-HU" sz="1900">
                <a:latin typeface="Calibri" pitchFamily="34" charset="0"/>
                <a:cs typeface="Calibri" pitchFamily="34" charset="0"/>
                <a:sym typeface="Calibri" pitchFamily="34" charset="0"/>
              </a:rPr>
              <a:t>(Patel, J. M. (2020). Getting Structured Data from the Internet: Running Web Crawlers/Scrapers on a Big Data Production Scale. Apress.)</a:t>
            </a:r>
          </a:p>
        </p:txBody>
      </p:sp>
      <p:pic>
        <p:nvPicPr>
          <p:cNvPr id="24580" name="Google Shape;129;g1ab6299bd48_0_5"/>
          <p:cNvPicPr preferRelativeResize="0">
            <a:picLocks noChangeAspect="1" noChangeArrowheads="1"/>
          </p:cNvPicPr>
          <p:nvPr/>
        </p:nvPicPr>
        <p:blipFill>
          <a:blip r:embed="rId4"/>
          <a:srcRect/>
          <a:stretch>
            <a:fillRect/>
          </a:stretch>
        </p:blipFill>
        <p:spPr bwMode="auto">
          <a:xfrm>
            <a:off x="3316288" y="3735388"/>
            <a:ext cx="5559425" cy="31273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Google Shape;134;g1ab6299bd48_0_14"/>
          <p:cNvPicPr preferRelativeResize="0">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sp>
        <p:nvSpPr>
          <p:cNvPr id="26626" name="Google Shape;135;g1ab6299bd48_0_14"/>
          <p:cNvSpPr txBox="1">
            <a:spLocks noGrp="1"/>
          </p:cNvSpPr>
          <p:nvPr>
            <p:ph type="title"/>
          </p:nvPr>
        </p:nvSpPr>
        <p:spPr/>
        <p:txBody>
          <a:bodyPr/>
          <a:lstStyle/>
          <a:p>
            <a:pPr algn="ctr" eaLnBrk="1" hangingPunct="1">
              <a:spcBef>
                <a:spcPct val="0"/>
              </a:spcBef>
              <a:spcAft>
                <a:spcPct val="0"/>
              </a:spcAft>
              <a:buClr>
                <a:srgbClr val="44546A"/>
              </a:buClr>
              <a:buSzPts val="3000"/>
              <a:buFont typeface="Calibri" pitchFamily="34" charset="0"/>
              <a:buNone/>
            </a:pPr>
            <a:r>
              <a:rPr lang="hu-HU" sz="3000" smtClean="0">
                <a:solidFill>
                  <a:srgbClr val="44546A"/>
                </a:solidFill>
                <a:latin typeface="Calibri" pitchFamily="34" charset="0"/>
                <a:cs typeface="Calibri" pitchFamily="34" charset="0"/>
                <a:sym typeface="Calibri" pitchFamily="34" charset="0"/>
              </a:rPr>
              <a:t>The Ukraine Collection</a:t>
            </a:r>
            <a:endParaRPr lang="hu-HU" sz="3000" smtClean="0">
              <a:latin typeface="Calibri" pitchFamily="34" charset="0"/>
              <a:cs typeface="Calibri" pitchFamily="34" charset="0"/>
              <a:sym typeface="Calibri" pitchFamily="34" charset="0"/>
            </a:endParaRPr>
          </a:p>
        </p:txBody>
      </p:sp>
      <p:sp>
        <p:nvSpPr>
          <p:cNvPr id="26627" name="Google Shape;136;g1ab6299bd48_0_14"/>
          <p:cNvSpPr txBox="1">
            <a:spLocks noChangeArrowheads="1"/>
          </p:cNvSpPr>
          <p:nvPr/>
        </p:nvSpPr>
        <p:spPr bwMode="auto">
          <a:xfrm>
            <a:off x="860425" y="2087563"/>
            <a:ext cx="10450513" cy="4497387"/>
          </a:xfrm>
          <a:prstGeom prst="rect">
            <a:avLst/>
          </a:prstGeom>
          <a:noFill/>
          <a:ln w="9525">
            <a:noFill/>
            <a:miter lim="800000"/>
            <a:headEnd/>
            <a:tailEnd/>
          </a:ln>
        </p:spPr>
        <p:txBody>
          <a:bodyPr lIns="91425" tIns="91425" rIns="91425" bIns="91425" anchor="ctr">
            <a:spAutoFit/>
          </a:bodyPr>
          <a:lstStyle/>
          <a:p>
            <a:pPr marL="457200" indent="-393700">
              <a:lnSpc>
                <a:spcPct val="115000"/>
              </a:lnSpc>
              <a:buClr>
                <a:srgbClr val="000000"/>
              </a:buClr>
              <a:buSzPts val="2600"/>
              <a:buFont typeface="Calibri" pitchFamily="34" charset="0"/>
              <a:buChar char="●"/>
            </a:pPr>
            <a:r>
              <a:rPr lang="hu-HU" sz="1800"/>
              <a:t>In addition to domain level broad harvests and thematic harvests, the NSZL also produces event-based collections of major cultural, political and sporting events.</a:t>
            </a:r>
          </a:p>
          <a:p>
            <a:pPr marL="457200" indent="-393700">
              <a:lnSpc>
                <a:spcPct val="115000"/>
              </a:lnSpc>
              <a:buClr>
                <a:srgbClr val="000000"/>
              </a:buClr>
              <a:buSzPts val="2600"/>
              <a:buFont typeface="Calibri" pitchFamily="34" charset="0"/>
              <a:buChar char="●"/>
            </a:pPr>
            <a:r>
              <a:rPr lang="hu-HU" sz="1800"/>
              <a:t>Since 21 February 2022, we have been collecting news about the Russian-Ukrainian conflict and later the war from 75 news portals in Hungary and abroad.</a:t>
            </a:r>
          </a:p>
          <a:p>
            <a:pPr marL="457200" indent="-393700">
              <a:lnSpc>
                <a:spcPct val="115000"/>
              </a:lnSpc>
              <a:buClr>
                <a:srgbClr val="000000"/>
              </a:buClr>
              <a:buSzPts val="2600"/>
              <a:buFont typeface="Calibri" pitchFamily="34" charset="0"/>
              <a:buChar char="●"/>
            </a:pPr>
            <a:r>
              <a:rPr lang="hu-HU" sz="1800"/>
              <a:t>The collection of news is based on the tags or categories used on the portals (more than 400 seed URLs).</a:t>
            </a:r>
          </a:p>
          <a:p>
            <a:pPr marL="457200" indent="-393700">
              <a:lnSpc>
                <a:spcPct val="115000"/>
              </a:lnSpc>
              <a:buClr>
                <a:srgbClr val="000000"/>
              </a:buClr>
              <a:buSzPts val="2600"/>
              <a:buFont typeface="Calibri" pitchFamily="34" charset="0"/>
              <a:buChar char="●"/>
            </a:pPr>
            <a:r>
              <a:rPr lang="hu-HU" sz="1800"/>
              <a:t>These harvests run once a week. </a:t>
            </a:r>
          </a:p>
          <a:p>
            <a:pPr marL="457200" indent="-393700">
              <a:lnSpc>
                <a:spcPct val="115000"/>
              </a:lnSpc>
              <a:buClr>
                <a:srgbClr val="000000"/>
              </a:buClr>
              <a:buSzPts val="2600"/>
              <a:buFont typeface="Calibri" pitchFamily="34" charset="0"/>
              <a:buChar char="●"/>
            </a:pPr>
            <a:r>
              <a:rPr lang="hu-HU" sz="1800"/>
              <a:t>The collection is not open to the public for legal reasons (although there is a full text search engine: </a:t>
            </a:r>
            <a:r>
              <a:rPr lang="hu-HU" sz="1800" u="sng">
                <a:solidFill>
                  <a:schemeClr val="hlink"/>
                </a:solidFill>
                <a:hlinkClick r:id="rId4"/>
              </a:rPr>
              <a:t>https://ukrajnapublic.webharvest.oszk.hu/solrwayback</a:t>
            </a:r>
            <a:r>
              <a:rPr lang="hu-HU" sz="1800"/>
              <a:t>).</a:t>
            </a:r>
          </a:p>
          <a:p>
            <a:pPr marL="457200" indent="-393700">
              <a:lnSpc>
                <a:spcPct val="115000"/>
              </a:lnSpc>
              <a:buClr>
                <a:srgbClr val="000000"/>
              </a:buClr>
              <a:buSzPts val="2600"/>
              <a:buFont typeface="Calibri" pitchFamily="34" charset="0"/>
              <a:buChar char="●"/>
            </a:pPr>
            <a:r>
              <a:rPr lang="hu-HU" sz="1800"/>
              <a:t>A workflow was developed in the NSZL DHC to build NLP processed text corpora from archived web content to make it available for research purposes.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Google Shape;141;g1ab6299bd48_0_21"/>
          <p:cNvPicPr preferRelativeResize="0">
            <a:picLocks noChangeAspect="1" noChangeArrowheads="1"/>
          </p:cNvPicPr>
          <p:nvPr/>
        </p:nvPicPr>
        <p:blipFill>
          <a:blip r:embed="rId3"/>
          <a:srcRect/>
          <a:stretch>
            <a:fillRect/>
          </a:stretch>
        </p:blipFill>
        <p:spPr bwMode="auto">
          <a:xfrm>
            <a:off x="793750" y="0"/>
            <a:ext cx="10604500" cy="6858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Google Shape;146;g1ab6299bd48_0_40"/>
          <p:cNvPicPr preferRelativeResize="0">
            <a:picLocks noChangeAspect="1" noChangeArrowheads="1"/>
          </p:cNvPicPr>
          <p:nvPr>
            <p:ph type="body" idx="1"/>
          </p:nvPr>
        </p:nvPicPr>
        <p:blipFill>
          <a:blip r:embed="rId3"/>
          <a:srcRect/>
          <a:stretch>
            <a:fillRect/>
          </a:stretch>
        </p:blipFill>
        <p:spPr>
          <a:xfrm>
            <a:off x="0" y="0"/>
            <a:ext cx="12192000" cy="6858000"/>
          </a:xfrm>
        </p:spPr>
      </p:pic>
      <p:sp>
        <p:nvSpPr>
          <p:cNvPr id="30722" name="Google Shape;147;g1ab6299bd48_0_40"/>
          <p:cNvSpPr txBox="1">
            <a:spLocks noChangeArrowheads="1"/>
          </p:cNvSpPr>
          <p:nvPr/>
        </p:nvSpPr>
        <p:spPr bwMode="auto">
          <a:xfrm>
            <a:off x="3209925" y="1690688"/>
            <a:ext cx="2352675" cy="1639887"/>
          </a:xfrm>
          <a:prstGeom prst="rect">
            <a:avLst/>
          </a:prstGeom>
          <a:noFill/>
          <a:ln w="9525">
            <a:noFill/>
            <a:miter lim="800000"/>
            <a:headEnd/>
            <a:tailEnd/>
          </a:ln>
        </p:spPr>
        <p:txBody>
          <a:bodyPr lIns="91425" tIns="91425" rIns="91425" bIns="91425">
            <a:spAutoFit/>
          </a:bodyPr>
          <a:lstStyle/>
          <a:p>
            <a:pPr>
              <a:lnSpc>
                <a:spcPct val="90000"/>
              </a:lnSpc>
              <a:buClr>
                <a:srgbClr val="000000"/>
              </a:buClr>
              <a:buSzPts val="1800"/>
              <a:buFont typeface="Arial" charset="0"/>
              <a:buNone/>
            </a:pPr>
            <a:r>
              <a:rPr lang="hu-HU" sz="2100">
                <a:latin typeface="Calibri" pitchFamily="34" charset="0"/>
                <a:cs typeface="Calibri" pitchFamily="34" charset="0"/>
                <a:sym typeface="Calibri" pitchFamily="34" charset="0"/>
              </a:rPr>
              <a:t>2. Building text corpora from archived web content</a:t>
            </a:r>
            <a:endParaRPr lang="hu-HU" sz="1000">
              <a:latin typeface="Calibri" pitchFamily="34" charset="0"/>
              <a:cs typeface="Calibri" pitchFamily="34" charset="0"/>
              <a:sym typeface="Calibri" pitchFamily="34" charset="0"/>
            </a:endParaRPr>
          </a:p>
          <a:p>
            <a:pPr>
              <a:lnSpc>
                <a:spcPct val="90000"/>
              </a:lnSpc>
              <a:buClr>
                <a:srgbClr val="000000"/>
              </a:buClr>
              <a:buSzPts val="1800"/>
              <a:buFont typeface="Arial" charset="0"/>
              <a:buNone/>
            </a:pPr>
            <a:endParaRPr lang="hu-HU" sz="2100">
              <a:latin typeface="Calibri" pitchFamily="34" charset="0"/>
              <a:cs typeface="Calibri" pitchFamily="34" charset="0"/>
              <a:sym typeface="Calibri" pitchFamily="34" charset="0"/>
            </a:endParaRPr>
          </a:p>
        </p:txBody>
      </p:sp>
      <p:pic>
        <p:nvPicPr>
          <p:cNvPr id="30723" name="Google Shape;148;g1ab6299bd48_0_40"/>
          <p:cNvPicPr preferRelativeResize="0">
            <a:picLocks noChangeAspect="1" noChangeArrowheads="1"/>
          </p:cNvPicPr>
          <p:nvPr/>
        </p:nvPicPr>
        <p:blipFill>
          <a:blip r:embed="rId4"/>
          <a:srcRect/>
          <a:stretch>
            <a:fillRect/>
          </a:stretch>
        </p:blipFill>
        <p:spPr bwMode="auto">
          <a:xfrm>
            <a:off x="3209925" y="3373438"/>
            <a:ext cx="2565400" cy="15271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té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925</Words>
  <PresentationFormat>Custom</PresentationFormat>
  <Paragraphs>107</Paragraphs>
  <Slides>29</Slides>
  <Notes>29</Notes>
  <HiddenSlides>0</HiddenSlides>
  <MMClips>0</MMClips>
  <ScaleCrop>false</ScaleCrop>
  <HeadingPairs>
    <vt:vector size="6" baseType="variant">
      <vt:variant>
        <vt:lpstr>Használt betűtípusok</vt:lpstr>
      </vt:variant>
      <vt:variant>
        <vt:i4>2</vt:i4>
      </vt:variant>
      <vt:variant>
        <vt:lpstr>Tervezősablon</vt:lpstr>
      </vt:variant>
      <vt:variant>
        <vt:i4>1</vt:i4>
      </vt:variant>
      <vt:variant>
        <vt:lpstr>Diacímek</vt:lpstr>
      </vt:variant>
      <vt:variant>
        <vt:i4>29</vt:i4>
      </vt:variant>
    </vt:vector>
  </HeadingPairs>
  <TitlesOfParts>
    <vt:vector size="32" baseType="lpstr">
      <vt:lpstr>Arial</vt:lpstr>
      <vt:lpstr>Calibri</vt:lpstr>
      <vt:lpstr>Office-téma</vt:lpstr>
      <vt:lpstr>Gyula Kalcsó National Széchényi Library Digital Humanities Centre Department of Digital Philology and Web Archiving  Building and Processing Corpora from Archived Web Content </vt:lpstr>
      <vt:lpstr>What is it about?</vt:lpstr>
      <vt:lpstr>3. dia</vt:lpstr>
      <vt:lpstr>Archived web content as research data: projects and literature</vt:lpstr>
      <vt:lpstr>Archived web content as research data</vt:lpstr>
      <vt:lpstr>Archived textual web content as research data</vt:lpstr>
      <vt:lpstr>The Ukraine Collection</vt:lpstr>
      <vt:lpstr>8. dia</vt:lpstr>
      <vt:lpstr>9. dia</vt:lpstr>
      <vt:lpstr>Standard format for web archives: WARC</vt:lpstr>
      <vt:lpstr>Standard format for web archives: WARC</vt:lpstr>
      <vt:lpstr>Where is the text in WARCs? (WARC2TXT)</vt:lpstr>
      <vt:lpstr>WARC2HTML</vt:lpstr>
      <vt:lpstr>HTML2TXT: Background for the Hungarian</vt:lpstr>
      <vt:lpstr>HTML2TXT (boilerplate removal)</vt:lpstr>
      <vt:lpstr>16. dia</vt:lpstr>
      <vt:lpstr>Natural Language Processing</vt:lpstr>
      <vt:lpstr>18. dia</vt:lpstr>
      <vt:lpstr>Data mining of the processed text</vt:lpstr>
      <vt:lpstr>20. dia</vt:lpstr>
      <vt:lpstr>21. dia</vt:lpstr>
      <vt:lpstr>22. dia</vt:lpstr>
      <vt:lpstr>23. dia</vt:lpstr>
      <vt:lpstr>24. dia</vt:lpstr>
      <vt:lpstr>25. dia</vt:lpstr>
      <vt:lpstr>26. dia</vt:lpstr>
      <vt:lpstr>27. dia</vt:lpstr>
      <vt:lpstr>Moving forward</vt:lpstr>
      <vt:lpstr>29. dia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Gyula Kalcsó National Széchényi Library Digital Humanities Centre Department of Digital Philology and Web Archiving  Building and Processing Corpora from Archived Web Content </dc:title>
  <dc:creator>user</dc:creator>
  <cp:lastModifiedBy>DL</cp:lastModifiedBy>
  <cp:revision>2</cp:revision>
  <dcterms:created xsi:type="dcterms:W3CDTF">2021-04-22T08:34:32Z</dcterms:created>
  <dcterms:modified xsi:type="dcterms:W3CDTF">2023-07-14T13:51:05Z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0x010100F92726E41D0C0A4CBDD22B736E03BBBD</vt:lpwstr>
  </property>
</Properties>
</file>